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1161" r:id="rId2"/>
    <p:sldId id="259" r:id="rId3"/>
    <p:sldId id="1159" r:id="rId4"/>
    <p:sldId id="324" r:id="rId5"/>
    <p:sldId id="325" r:id="rId6"/>
    <p:sldId id="1162" r:id="rId7"/>
    <p:sldId id="326" r:id="rId8"/>
    <p:sldId id="329" r:id="rId9"/>
    <p:sldId id="330" r:id="rId10"/>
    <p:sldId id="331" r:id="rId11"/>
    <p:sldId id="333" r:id="rId12"/>
    <p:sldId id="334" r:id="rId13"/>
    <p:sldId id="335" r:id="rId14"/>
    <p:sldId id="336" r:id="rId15"/>
    <p:sldId id="337" r:id="rId16"/>
    <p:sldId id="338" r:id="rId17"/>
    <p:sldId id="1134" r:id="rId18"/>
    <p:sldId id="437" r:id="rId19"/>
    <p:sldId id="438" r:id="rId20"/>
    <p:sldId id="436" r:id="rId21"/>
    <p:sldId id="588" r:id="rId22"/>
    <p:sldId id="1135" r:id="rId23"/>
    <p:sldId id="1137" r:id="rId24"/>
    <p:sldId id="1139" r:id="rId25"/>
    <p:sldId id="593" r:id="rId26"/>
    <p:sldId id="455" r:id="rId27"/>
    <p:sldId id="456" r:id="rId28"/>
    <p:sldId id="1101" r:id="rId29"/>
    <p:sldId id="592" r:id="rId30"/>
    <p:sldId id="584" r:id="rId31"/>
    <p:sldId id="340" r:id="rId32"/>
    <p:sldId id="1140" r:id="rId33"/>
    <p:sldId id="541" r:id="rId34"/>
    <p:sldId id="1141" r:id="rId35"/>
    <p:sldId id="1149" r:id="rId36"/>
    <p:sldId id="1142" r:id="rId37"/>
    <p:sldId id="1144" r:id="rId38"/>
    <p:sldId id="1147" r:id="rId39"/>
    <p:sldId id="1146" r:id="rId40"/>
    <p:sldId id="1143" r:id="rId41"/>
    <p:sldId id="1148" r:id="rId42"/>
    <p:sldId id="1150" r:id="rId43"/>
    <p:sldId id="1151" r:id="rId44"/>
    <p:sldId id="348" r:id="rId45"/>
    <p:sldId id="345" r:id="rId46"/>
    <p:sldId id="346" r:id="rId47"/>
    <p:sldId id="347" r:id="rId48"/>
    <p:sldId id="349" r:id="rId49"/>
    <p:sldId id="1158" r:id="rId50"/>
    <p:sldId id="320" r:id="rId5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1B1F"/>
    <a:srgbClr val="E4E4E4"/>
    <a:srgbClr val="E27600"/>
    <a:srgbClr val="F0F0F0"/>
    <a:srgbClr val="FF8500"/>
    <a:srgbClr val="3E3B42"/>
    <a:srgbClr val="55545C"/>
    <a:srgbClr val="64ADCF"/>
    <a:srgbClr val="BABE09"/>
    <a:srgbClr val="504F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7399" autoAdjust="0"/>
  </p:normalViewPr>
  <p:slideViewPr>
    <p:cSldViewPr snapToGrid="0">
      <p:cViewPr varScale="1">
        <p:scale>
          <a:sx n="153" d="100"/>
          <a:sy n="153" d="100"/>
        </p:scale>
        <p:origin x="4170" y="150"/>
      </p:cViewPr>
      <p:guideLst/>
    </p:cSldViewPr>
  </p:slideViewPr>
  <p:outlineViewPr>
    <p:cViewPr>
      <p:scale>
        <a:sx n="33" d="100"/>
        <a:sy n="33" d="100"/>
      </p:scale>
      <p:origin x="0" y="-2245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5" Type="http://schemas.openxmlformats.org/officeDocument/2006/relationships/image" Target="../media/image54.wmf"/><Relationship Id="rId4" Type="http://schemas.openxmlformats.org/officeDocument/2006/relationships/image" Target="../media/image53.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emf"/><Relationship Id="rId1" Type="http://schemas.openxmlformats.org/officeDocument/2006/relationships/image" Target="../media/image61.emf"/><Relationship Id="rId6" Type="http://schemas.openxmlformats.org/officeDocument/2006/relationships/image" Target="../media/image66.wmf"/><Relationship Id="rId5" Type="http://schemas.openxmlformats.org/officeDocument/2006/relationships/image" Target="../media/image65.wmf"/><Relationship Id="rId4" Type="http://schemas.openxmlformats.org/officeDocument/2006/relationships/image" Target="../media/image64.w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wmf"/><Relationship Id="rId1" Type="http://schemas.openxmlformats.org/officeDocument/2006/relationships/image" Target="../media/image69.wmf"/><Relationship Id="rId5" Type="http://schemas.openxmlformats.org/officeDocument/2006/relationships/image" Target="../media/image73.emf"/><Relationship Id="rId4" Type="http://schemas.openxmlformats.org/officeDocument/2006/relationships/image" Target="../media/image72.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76.wmf"/><Relationship Id="rId2" Type="http://schemas.openxmlformats.org/officeDocument/2006/relationships/image" Target="../media/image75.wmf"/><Relationship Id="rId1" Type="http://schemas.openxmlformats.org/officeDocument/2006/relationships/image" Target="../media/image74.wmf"/><Relationship Id="rId5" Type="http://schemas.openxmlformats.org/officeDocument/2006/relationships/image" Target="../media/image78.wmf"/><Relationship Id="rId4" Type="http://schemas.openxmlformats.org/officeDocument/2006/relationships/image" Target="../media/image77.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wmf"/><Relationship Id="rId1" Type="http://schemas.openxmlformats.org/officeDocument/2006/relationships/image" Target="../media/image79.wmf"/><Relationship Id="rId5" Type="http://schemas.openxmlformats.org/officeDocument/2006/relationships/image" Target="../media/image83.wmf"/><Relationship Id="rId4" Type="http://schemas.openxmlformats.org/officeDocument/2006/relationships/image" Target="../media/image82.e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89.wmf"/><Relationship Id="rId7" Type="http://schemas.openxmlformats.org/officeDocument/2006/relationships/image" Target="../media/image93.wmf"/><Relationship Id="rId2" Type="http://schemas.openxmlformats.org/officeDocument/2006/relationships/image" Target="../media/image88.emf"/><Relationship Id="rId1" Type="http://schemas.openxmlformats.org/officeDocument/2006/relationships/image" Target="../media/image87.wmf"/><Relationship Id="rId6" Type="http://schemas.openxmlformats.org/officeDocument/2006/relationships/image" Target="../media/image92.wmf"/><Relationship Id="rId5" Type="http://schemas.openxmlformats.org/officeDocument/2006/relationships/image" Target="../media/image91.wmf"/><Relationship Id="rId4" Type="http://schemas.openxmlformats.org/officeDocument/2006/relationships/image" Target="../media/image9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99.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0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emf"/><Relationship Id="rId4"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4" Type="http://schemas.openxmlformats.org/officeDocument/2006/relationships/image" Target="../media/image4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D4DE7D-D804-450D-8985-E9D4CC45A767}" type="datetimeFigureOut">
              <a:rPr lang="zh-CN" altLang="en-US" smtClean="0"/>
              <a:t>2022/1/9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2E026F-5146-4CAE-8D53-03EF98995D9B}" type="slidenum">
              <a:rPr lang="zh-CN" altLang="en-US" smtClean="0"/>
              <a:t>‹#›</a:t>
            </a:fld>
            <a:endParaRPr lang="zh-CN" altLang="en-US"/>
          </a:p>
        </p:txBody>
      </p:sp>
    </p:spTree>
    <p:extLst>
      <p:ext uri="{BB962C8B-B14F-4D97-AF65-F5344CB8AC3E}">
        <p14:creationId xmlns:p14="http://schemas.microsoft.com/office/powerpoint/2010/main" val="3248948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C535395-ECC5-4420-B004-9C34EDF43499}" type="slidenum">
              <a:rPr lang="en-US" altLang="zh-CN"/>
              <a:pPr fontAlgn="base">
                <a:spcBef>
                  <a:spcPct val="0"/>
                </a:spcBef>
                <a:spcAft>
                  <a:spcPct val="0"/>
                </a:spcAft>
              </a:pPr>
              <a:t>11</a:t>
            </a:fld>
            <a:endParaRPr lang="en-US" altLang="zh-CN"/>
          </a:p>
        </p:txBody>
      </p:sp>
      <p:sp>
        <p:nvSpPr>
          <p:cNvPr id="37890" name="Rectangle 2"/>
          <p:cNvSpPr>
            <a:spLocks noGrp="1" noRot="1" noChangeAspect="1" noChangeArrowheads="1" noTextEdit="1"/>
          </p:cNvSpPr>
          <p:nvPr>
            <p:ph type="sldImg"/>
          </p:nvPr>
        </p:nvSpPr>
        <p:spPr bwMode="auto">
          <a:xfrm>
            <a:off x="384175" y="687388"/>
            <a:ext cx="6091238" cy="3427412"/>
          </a:xfrm>
          <a:noFill/>
          <a:ln>
            <a:solidFill>
              <a:srgbClr val="000000"/>
            </a:solidFill>
            <a:miter lim="800000"/>
            <a:headEnd/>
            <a:tailEnd/>
          </a:ln>
        </p:spPr>
      </p:sp>
      <p:sp>
        <p:nvSpPr>
          <p:cNvPr id="37891" name="Rectangle 3"/>
          <p:cNvSpPr>
            <a:spLocks noGrp="1" noChangeArrowheads="1"/>
          </p:cNvSpPr>
          <p:nvPr>
            <p:ph type="body" idx="1"/>
          </p:nvPr>
        </p:nvSpPr>
        <p:spPr bwMode="auto">
          <a:xfrm>
            <a:off x="685800" y="4343400"/>
            <a:ext cx="5486400" cy="4113213"/>
          </a:xfrm>
          <a:noFill/>
        </p:spPr>
        <p:txBody>
          <a:bodyPr wrap="square" numCol="1" anchor="t" anchorCtr="0" compatLnSpc="1">
            <a:prstTxWarp prst="textNoShape">
              <a:avLst/>
            </a:prstTxWarp>
          </a:bodyPr>
          <a:lstStyle/>
          <a:p>
            <a:pPr>
              <a:spcBef>
                <a:spcPct val="0"/>
              </a:spcBef>
            </a:pPr>
            <a:r>
              <a:rPr lang="zh-CN" altLang="en-US"/>
              <a:t>模拟信号又可分为非调制信号和经调制信号，</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B3274E7-D178-4557-8C0D-46F9932AA519}" type="slidenum">
              <a:rPr lang="en-US" altLang="zh-CN"/>
              <a:pPr fontAlgn="base">
                <a:spcBef>
                  <a:spcPct val="0"/>
                </a:spcBef>
                <a:spcAft>
                  <a:spcPct val="0"/>
                </a:spcAft>
              </a:pPr>
              <a:t>12</a:t>
            </a:fld>
            <a:endParaRPr lang="en-US" altLang="zh-CN"/>
          </a:p>
        </p:txBody>
      </p:sp>
      <p:sp>
        <p:nvSpPr>
          <p:cNvPr id="39938" name="Rectangle 2"/>
          <p:cNvSpPr>
            <a:spLocks noGrp="1" noRot="1" noChangeAspect="1" noChangeArrowheads="1" noTextEdit="1"/>
          </p:cNvSpPr>
          <p:nvPr>
            <p:ph type="sldImg"/>
          </p:nvPr>
        </p:nvSpPr>
        <p:spPr bwMode="auto">
          <a:xfrm>
            <a:off x="384175" y="687388"/>
            <a:ext cx="6091238" cy="3427412"/>
          </a:xfrm>
          <a:noFill/>
          <a:ln>
            <a:solidFill>
              <a:srgbClr val="000000"/>
            </a:solidFill>
            <a:miter lim="800000"/>
            <a:headEnd/>
            <a:tailEnd/>
          </a:ln>
        </p:spPr>
      </p:sp>
      <p:sp>
        <p:nvSpPr>
          <p:cNvPr id="39939" name="Rectangle 3"/>
          <p:cNvSpPr>
            <a:spLocks noGrp="1" noChangeArrowheads="1"/>
          </p:cNvSpPr>
          <p:nvPr>
            <p:ph type="body" idx="1"/>
          </p:nvPr>
        </p:nvSpPr>
        <p:spPr bwMode="auto">
          <a:xfrm>
            <a:off x="685800" y="4343400"/>
            <a:ext cx="5486400" cy="4113213"/>
          </a:xfrm>
          <a:noFill/>
        </p:spPr>
        <p:txBody>
          <a:bodyPr wrap="square" numCol="1" anchor="t" anchorCtr="0" compatLnSpc="1">
            <a:prstTxWarp prst="textNoShape">
              <a:avLst/>
            </a:prstTxWarp>
          </a:bodyPr>
          <a:lstStyle/>
          <a:p>
            <a:pPr>
              <a:spcBef>
                <a:spcPct val="0"/>
              </a:spcBef>
            </a:pPr>
            <a:r>
              <a:rPr lang="zh-CN" altLang="en-US"/>
              <a:t>模拟信号又可分为非调制信号和经调制信号，</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C3E98B86-7218-4990-ADB9-44073D9F76EF}" type="slidenum">
              <a:rPr lang="zh-CN" altLang="en-US" smtClean="0"/>
              <a:pPr>
                <a:defRPr/>
              </a:pPr>
              <a:t>17</a:t>
            </a:fld>
            <a:endParaRPr lang="zh-CN" altLang="en-US"/>
          </a:p>
        </p:txBody>
      </p:sp>
    </p:spTree>
    <p:extLst>
      <p:ext uri="{BB962C8B-B14F-4D97-AF65-F5344CB8AC3E}">
        <p14:creationId xmlns:p14="http://schemas.microsoft.com/office/powerpoint/2010/main" val="39861444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a:defRPr/>
            </a:pPr>
            <a:fld id="{C3E98B86-7218-4990-ADB9-44073D9F76EF}" type="slidenum">
              <a:rPr lang="zh-CN" altLang="en-US" smtClean="0"/>
              <a:pPr>
                <a:defRPr/>
              </a:pPr>
              <a:t>19</a:t>
            </a:fld>
            <a:endParaRPr lang="zh-CN" altLang="en-US"/>
          </a:p>
        </p:txBody>
      </p:sp>
    </p:spTree>
    <p:extLst>
      <p:ext uri="{BB962C8B-B14F-4D97-AF65-F5344CB8AC3E}">
        <p14:creationId xmlns:p14="http://schemas.microsoft.com/office/powerpoint/2010/main" val="3424613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在实际设计中，正确识别各种引线（通常不编号）是很重要的。这些图说明了从物理配置识别管脚</a:t>
            </a:r>
            <a:r>
              <a:rPr lang="en-US" altLang="zh-CN" dirty="0"/>
              <a:t>1</a:t>
            </a:r>
            <a:r>
              <a:rPr lang="zh-CN" altLang="en-US" dirty="0"/>
              <a:t>的方式。在图</a:t>
            </a:r>
            <a:r>
              <a:rPr lang="en-US" altLang="zh-CN" dirty="0"/>
              <a:t>2</a:t>
            </a:r>
            <a:r>
              <a:rPr lang="zh-CN" altLang="en-US" dirty="0"/>
              <a:t>的金属圆壳体封装中，插脚</a:t>
            </a:r>
            <a:r>
              <a:rPr lang="en-US" altLang="zh-CN" dirty="0"/>
              <a:t>1</a:t>
            </a:r>
            <a:r>
              <a:rPr lang="zh-CN" altLang="en-US" dirty="0"/>
              <a:t>被标识为卡舌左侧的第一个插脚，从顶部看，这些插脚按逆时针方向连续编号。在图</a:t>
            </a:r>
            <a:r>
              <a:rPr lang="en-US" altLang="zh-CN" dirty="0"/>
              <a:t>2</a:t>
            </a:r>
            <a:r>
              <a:rPr lang="zh-CN" altLang="en-US" dirty="0"/>
              <a:t>的双列直插式封装中，封装顶部有一个凹口，用于定位插脚</a:t>
            </a:r>
            <a:r>
              <a:rPr lang="en-US" altLang="zh-CN" dirty="0"/>
              <a:t>1</a:t>
            </a:r>
            <a:r>
              <a:rPr lang="zh-CN" altLang="en-US" dirty="0"/>
              <a:t>，插脚在左侧向下编号，在右侧向上编号。请注意，一个</a:t>
            </a:r>
            <a:r>
              <a:rPr lang="en-US" altLang="zh-CN" dirty="0"/>
              <a:t>DIP</a:t>
            </a:r>
            <a:r>
              <a:rPr lang="zh-CN" altLang="en-US" dirty="0"/>
              <a:t>中封装了多个运算放大器（通常为两个或四个）</a:t>
            </a:r>
          </a:p>
        </p:txBody>
      </p:sp>
      <p:sp>
        <p:nvSpPr>
          <p:cNvPr id="4" name="灯片编号占位符 3"/>
          <p:cNvSpPr>
            <a:spLocks noGrp="1"/>
          </p:cNvSpPr>
          <p:nvPr>
            <p:ph type="sldNum" sz="quarter" idx="5"/>
          </p:nvPr>
        </p:nvSpPr>
        <p:spPr/>
        <p:txBody>
          <a:bodyPr/>
          <a:lstStyle/>
          <a:p>
            <a:pPr>
              <a:defRPr/>
            </a:pPr>
            <a:fld id="{C3E98B86-7218-4990-ADB9-44073D9F76EF}" type="slidenum">
              <a:rPr lang="zh-CN" altLang="en-US" smtClean="0"/>
              <a:pPr>
                <a:defRPr/>
              </a:pPr>
              <a:t>20</a:t>
            </a:fld>
            <a:endParaRPr lang="zh-CN" altLang="en-US"/>
          </a:p>
        </p:txBody>
      </p:sp>
    </p:spTree>
    <p:extLst>
      <p:ext uri="{BB962C8B-B14F-4D97-AF65-F5344CB8AC3E}">
        <p14:creationId xmlns:p14="http://schemas.microsoft.com/office/powerpoint/2010/main" val="39142259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23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5330F78-BBF4-4D24-8A15-18B371CF5C7C}" type="slidenum">
              <a:rPr lang="en-US" altLang="zh-CN" smtClean="0">
                <a:latin typeface="Arial" charset="0"/>
                <a:ea typeface="宋体" charset="-122"/>
              </a:rPr>
              <a:pPr fontAlgn="base">
                <a:spcBef>
                  <a:spcPct val="0"/>
                </a:spcBef>
                <a:spcAft>
                  <a:spcPct val="0"/>
                </a:spcAft>
              </a:pPr>
              <a:t>32</a:t>
            </a:fld>
            <a:endParaRPr lang="en-US" altLang="zh-CN">
              <a:latin typeface="Arial" charset="0"/>
              <a:ea typeface="宋体" charset="-122"/>
            </a:endParaRPr>
          </a:p>
        </p:txBody>
      </p:sp>
      <p:sp>
        <p:nvSpPr>
          <p:cNvPr id="735234" name="Rectangle 2"/>
          <p:cNvSpPr>
            <a:spLocks noGrp="1" noRot="1" noChangeAspect="1" noChangeArrowheads="1" noTextEdit="1"/>
          </p:cNvSpPr>
          <p:nvPr>
            <p:ph type="sldImg"/>
          </p:nvPr>
        </p:nvSpPr>
        <p:spPr bwMode="auto">
          <a:xfrm>
            <a:off x="2289175" y="515938"/>
            <a:ext cx="4567238" cy="2568575"/>
          </a:xfrm>
          <a:noFill/>
          <a:ln>
            <a:solidFill>
              <a:srgbClr val="000000"/>
            </a:solidFill>
            <a:miter lim="800000"/>
            <a:headEnd/>
            <a:tailEnd/>
          </a:ln>
        </p:spPr>
      </p:sp>
      <p:sp>
        <p:nvSpPr>
          <p:cNvPr id="735235" name="Rectangle 3"/>
          <p:cNvSpPr>
            <a:spLocks noGrp="1" noChangeArrowheads="1"/>
          </p:cNvSpPr>
          <p:nvPr>
            <p:ph type="body" idx="1"/>
          </p:nvPr>
        </p:nvSpPr>
        <p:spPr bwMode="auto">
          <a:xfrm>
            <a:off x="914400" y="3257550"/>
            <a:ext cx="7315200" cy="3084910"/>
          </a:xfrm>
          <a:noFill/>
        </p:spPr>
        <p:txBody>
          <a:bodyPr wrap="square" numCol="1" anchor="t" anchorCtr="0" compatLnSpc="1">
            <a:prstTxWarp prst="textNoShape">
              <a:avLst/>
            </a:prstTxWarp>
          </a:bodyPr>
          <a:lstStyle/>
          <a:p>
            <a:pPr eaLnBrk="1" hangingPunct="1">
              <a:spcBef>
                <a:spcPct val="0"/>
              </a:spcBef>
            </a:pPr>
            <a:endParaRPr lang="zh-CN" altLang="en-US" dirty="0"/>
          </a:p>
        </p:txBody>
      </p:sp>
    </p:spTree>
    <p:extLst>
      <p:ext uri="{BB962C8B-B14F-4D97-AF65-F5344CB8AC3E}">
        <p14:creationId xmlns:p14="http://schemas.microsoft.com/office/powerpoint/2010/main" val="3900518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774222" y="3325964"/>
            <a:ext cx="7417778" cy="899392"/>
          </a:xfrm>
        </p:spPr>
        <p:txBody>
          <a:bodyPr>
            <a:noAutofit/>
          </a:bodyPr>
          <a:lstStyle>
            <a:lvl1pPr marL="0" algn="l" defTabSz="914400" rtl="0" eaLnBrk="1" latinLnBrk="0" hangingPunct="1">
              <a:lnSpc>
                <a:spcPct val="150000"/>
              </a:lnSpc>
              <a:spcBef>
                <a:spcPct val="20000"/>
              </a:spcBef>
              <a:defRPr lang="zh-CN" altLang="en-US" sz="5400" b="1" kern="1200" dirty="0">
                <a:solidFill>
                  <a:schemeClr val="tx1"/>
                </a:solidFill>
                <a:latin typeface="微软雅黑" panose="020B0503020204020204" pitchFamily="34" charset="-122"/>
                <a:ea typeface="微软雅黑" panose="020B0503020204020204" pitchFamily="34" charset="-122"/>
                <a:cs typeface="+mn-cs"/>
              </a:defRPr>
            </a:lvl1pPr>
          </a:lstStyle>
          <a:p>
            <a:r>
              <a:rPr lang="zh-CN" altLang="en-US" dirty="0"/>
              <a:t>单击此处编辑母版标题样式</a:t>
            </a:r>
          </a:p>
        </p:txBody>
      </p:sp>
      <p:pic>
        <p:nvPicPr>
          <p:cNvPr id="10" name="Picture 15">
            <a:extLst>
              <a:ext uri="{FF2B5EF4-FFF2-40B4-BE49-F238E27FC236}">
                <a16:creationId xmlns:a16="http://schemas.microsoft.com/office/drawing/2014/main" id="{4379511E-0AD1-452A-A0F8-0D4908C8EF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grpSp>
        <p:nvGrpSpPr>
          <p:cNvPr id="13" name="组合 12">
            <a:extLst>
              <a:ext uri="{FF2B5EF4-FFF2-40B4-BE49-F238E27FC236}">
                <a16:creationId xmlns:a16="http://schemas.microsoft.com/office/drawing/2014/main" id="{4289151D-437A-47EF-8FA9-3D76AECF69F4}"/>
              </a:ext>
            </a:extLst>
          </p:cNvPr>
          <p:cNvGrpSpPr/>
          <p:nvPr userDrawn="1"/>
        </p:nvGrpSpPr>
        <p:grpSpPr>
          <a:xfrm>
            <a:off x="1747078" y="1640940"/>
            <a:ext cx="2996351" cy="3024336"/>
            <a:chOff x="1747078" y="1640940"/>
            <a:chExt cx="2996351" cy="3024336"/>
          </a:xfrm>
        </p:grpSpPr>
        <p:sp>
          <p:nvSpPr>
            <p:cNvPr id="14" name="任意多边形: 形状 13">
              <a:extLst>
                <a:ext uri="{FF2B5EF4-FFF2-40B4-BE49-F238E27FC236}">
                  <a16:creationId xmlns:a16="http://schemas.microsoft.com/office/drawing/2014/main" id="{29D60844-E559-4BE5-B6E7-B52A00B800C9}"/>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4400"/>
            </a:p>
          </p:txBody>
        </p:sp>
        <p:sp>
          <p:nvSpPr>
            <p:cNvPr id="16" name="文本框 15">
              <a:extLst>
                <a:ext uri="{FF2B5EF4-FFF2-40B4-BE49-F238E27FC236}">
                  <a16:creationId xmlns:a16="http://schemas.microsoft.com/office/drawing/2014/main" id="{D6B3702B-BF25-4BC9-9F4A-00612DEA2815}"/>
                </a:ext>
              </a:extLst>
            </p:cNvPr>
            <p:cNvSpPr txBox="1"/>
            <p:nvPr/>
          </p:nvSpPr>
          <p:spPr>
            <a:xfrm>
              <a:off x="2224888" y="2452221"/>
              <a:ext cx="2040730" cy="1323439"/>
            </a:xfrm>
            <a:prstGeom prst="rect">
              <a:avLst/>
            </a:prstGeom>
            <a:noFill/>
          </p:spPr>
          <p:txBody>
            <a:bodyPr wrap="square">
              <a:spAutoFit/>
            </a:bodyPr>
            <a:lstStyle/>
            <a:p>
              <a:pPr algn="ct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88813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912920" y="569239"/>
            <a:ext cx="10515600" cy="590429"/>
          </a:xfr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a:normAutofit/>
          </a:bodyPr>
          <a:lstStyle>
            <a:lvl1pPr>
              <a:defRPr sz="3200" b="1">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3" name="内容占位符 2"/>
          <p:cNvSpPr>
            <a:spLocks noGrp="1"/>
          </p:cNvSpPr>
          <p:nvPr>
            <p:ph idx="1" hasCustomPrompt="1"/>
          </p:nvPr>
        </p:nvSpPr>
        <p:spPr>
          <a:xfrm>
            <a:off x="912920" y="1556620"/>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342900" indent="-342900">
              <a:lnSpc>
                <a:spcPct val="150000"/>
              </a:lnSpc>
              <a:spcBef>
                <a:spcPts val="0"/>
              </a:spcBef>
              <a:buFont typeface="Wingdings" panose="05000000000000000000" pitchFamily="2" charset="2"/>
              <a:buChar char="l"/>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Arial" panose="020B0604020202020204" pitchFamily="34" charset="0"/>
              <a:buChar char="•"/>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9836934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7CBAA252-6BB7-44C9-912E-F67F9C5AF9DC}"/>
              </a:ext>
            </a:extLst>
          </p:cNvPr>
          <p:cNvSpPr/>
          <p:nvPr userDrawn="1"/>
        </p:nvSpPr>
        <p:spPr>
          <a:xfrm>
            <a:off x="838200" y="1409700"/>
            <a:ext cx="10590320" cy="5158659"/>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838200" y="474784"/>
            <a:ext cx="10590320" cy="590429"/>
          </a:xfrm>
        </p:spPr>
        <p:txBody>
          <a:bodyPr>
            <a:normAutofit/>
          </a:bodyPr>
          <a:lstStyle>
            <a:lvl1pPr algn="l" defTabSz="914400" rtl="0" eaLnBrk="1" latinLnBrk="0" hangingPunct="1">
              <a:lnSpc>
                <a:spcPct val="90000"/>
              </a:lnSpc>
              <a:spcBef>
                <a:spcPct val="0"/>
              </a:spcBef>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pic>
        <p:nvPicPr>
          <p:cNvPr id="19" name="Picture 15">
            <a:extLst>
              <a:ext uri="{FF2B5EF4-FFF2-40B4-BE49-F238E27FC236}">
                <a16:creationId xmlns:a16="http://schemas.microsoft.com/office/drawing/2014/main" id="{9A84ACB6-45E6-4B68-9C14-463FF61FDD9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H="1">
            <a:off x="5985670" y="-4156977"/>
            <a:ext cx="220661" cy="10665042"/>
          </a:xfrm>
          <a:prstGeom prst="rect">
            <a:avLst/>
          </a:prstGeom>
          <a:noFill/>
        </p:spPr>
      </p:pic>
      <p:sp>
        <p:nvSpPr>
          <p:cNvPr id="21" name="内容占位符 2">
            <a:extLst>
              <a:ext uri="{FF2B5EF4-FFF2-40B4-BE49-F238E27FC236}">
                <a16:creationId xmlns:a16="http://schemas.microsoft.com/office/drawing/2014/main" id="{06BB38F0-687D-4398-BB1C-6A171DB125B3}"/>
              </a:ext>
            </a:extLst>
          </p:cNvPr>
          <p:cNvSpPr>
            <a:spLocks noGrp="1"/>
          </p:cNvSpPr>
          <p:nvPr>
            <p:ph idx="1" hasCustomPrompt="1"/>
          </p:nvPr>
        </p:nvSpPr>
        <p:spPr>
          <a:xfrm>
            <a:off x="838200" y="1409700"/>
            <a:ext cx="10590320" cy="515865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Tree>
    <p:extLst>
      <p:ext uri="{BB962C8B-B14F-4D97-AF65-F5344CB8AC3E}">
        <p14:creationId xmlns:p14="http://schemas.microsoft.com/office/powerpoint/2010/main" val="344633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474784"/>
            <a:ext cx="9963150" cy="590429"/>
          </a:xfrm>
        </p:spPr>
        <p:txBody>
          <a:bodyPr>
            <a:normAutofit/>
          </a:bodyPr>
          <a:lstStyle>
            <a:lvl1pPr marL="0" indent="0" algn="l" defTabSz="914400" rtl="0" eaLnBrk="1" latinLnBrk="0" hangingPunct="1">
              <a:lnSpc>
                <a:spcPct val="90000"/>
              </a:lnSpc>
              <a:spcBef>
                <a:spcPct val="0"/>
              </a:spcBef>
              <a:buFont typeface="Wingdings" panose="05000000000000000000" pitchFamily="2" charset="2"/>
              <a:buNone/>
              <a:defRPr lang="zh-CN" altLang="en-US" sz="3200" b="1" kern="1200" dirty="0">
                <a:solidFill>
                  <a:schemeClr val="tx1"/>
                </a:solidFill>
                <a:latin typeface="微软雅黑" panose="020B0503020204020204" pitchFamily="34" charset="-122"/>
                <a:ea typeface="微软雅黑" panose="020B0503020204020204" pitchFamily="34" charset="-122"/>
                <a:cs typeface="Times New Roman" panose="02020603050405020304" pitchFamily="18" charset="0"/>
              </a:defRPr>
            </a:lvl1pPr>
          </a:lstStyle>
          <a:p>
            <a:r>
              <a:rPr lang="zh-CN" altLang="en-US" dirty="0"/>
              <a:t>单击此处编辑母版标题样式</a:t>
            </a:r>
          </a:p>
        </p:txBody>
      </p:sp>
      <p:sp>
        <p:nvSpPr>
          <p:cNvPr id="11" name="内容占位符 2">
            <a:extLst>
              <a:ext uri="{FF2B5EF4-FFF2-40B4-BE49-F238E27FC236}">
                <a16:creationId xmlns:a16="http://schemas.microsoft.com/office/drawing/2014/main" id="{44E131FA-BF8D-404A-A871-99351CAE717F}"/>
              </a:ext>
            </a:extLst>
          </p:cNvPr>
          <p:cNvSpPr>
            <a:spLocks noGrp="1"/>
          </p:cNvSpPr>
          <p:nvPr>
            <p:ph idx="1" hasCustomPrompt="1"/>
          </p:nvPr>
        </p:nvSpPr>
        <p:spPr>
          <a:xfrm>
            <a:off x="838200" y="1246187"/>
            <a:ext cx="10515600" cy="5011739"/>
          </a:xfrm>
        </p:spPr>
        <p:txBody>
          <a:bodyPr/>
          <a:lstStyle>
            <a:lvl1pPr marL="0" indent="0">
              <a:lnSpc>
                <a:spcPct val="150000"/>
              </a:lnSpc>
              <a:spcBef>
                <a:spcPts val="0"/>
              </a:spcBef>
              <a:buFont typeface="Wingdings" panose="05000000000000000000" pitchFamily="2" charset="2"/>
              <a:buNone/>
              <a:defRPr sz="2800" b="1">
                <a:solidFill>
                  <a:srgbClr val="1D1B1F"/>
                </a:solidFill>
                <a:latin typeface="Times New Roman" panose="02020603050405020304" pitchFamily="18" charset="0"/>
                <a:ea typeface="微软雅黑" panose="020B0503020204020204" pitchFamily="34" charset="-122"/>
                <a:cs typeface="Times New Roman" panose="02020603050405020304" pitchFamily="18" charset="0"/>
              </a:defRPr>
            </a:lvl1pPr>
            <a:lvl2pPr marL="0" indent="0">
              <a:lnSpc>
                <a:spcPct val="150000"/>
              </a:lnSpc>
              <a:spcBef>
                <a:spcPts val="0"/>
              </a:spcBef>
              <a:defRPr sz="2400" b="1">
                <a:latin typeface="微软雅黑" panose="020B0503020204020204" pitchFamily="34" charset="-122"/>
                <a:ea typeface="微软雅黑" panose="020B0503020204020204" pitchFamily="34" charset="-122"/>
                <a:cs typeface="Times New Roman" panose="02020603050405020304" pitchFamily="18" charset="0"/>
              </a:defRPr>
            </a:lvl2pPr>
            <a:lvl3pPr marL="342900" indent="-342900">
              <a:lnSpc>
                <a:spcPct val="150000"/>
              </a:lnSpc>
              <a:spcBef>
                <a:spcPts val="0"/>
              </a:spcBef>
              <a:buFont typeface="Wingdings" panose="05000000000000000000" pitchFamily="2" charset="2"/>
              <a:buChar char="p"/>
              <a:defRPr sz="2000" b="1">
                <a:latin typeface="微软雅黑" panose="020B0503020204020204" pitchFamily="34" charset="-122"/>
                <a:ea typeface="微软雅黑" panose="020B0503020204020204" pitchFamily="34" charset="-122"/>
                <a:cs typeface="Times New Roman" panose="02020603050405020304" pitchFamily="18" charset="0"/>
              </a:defRPr>
            </a:lvl3pPr>
            <a:lvl4pPr>
              <a:lnSpc>
                <a:spcPct val="120000"/>
              </a:lnSpc>
              <a:spcBef>
                <a:spcPts val="0"/>
              </a:spcBef>
              <a:defRPr/>
            </a:lvl4pPr>
            <a:lvl5pPr>
              <a:lnSpc>
                <a:spcPct val="120000"/>
              </a:lnSpc>
              <a:spcBef>
                <a:spcPts val="0"/>
              </a:spcBef>
              <a:defRPr/>
            </a:lvl5pPr>
          </a:lstStyle>
          <a:p>
            <a:pPr lvl="0"/>
            <a:r>
              <a:rPr lang="zh-CN" altLang="en-US" dirty="0"/>
              <a:t>编辑母版文本样式</a:t>
            </a:r>
          </a:p>
          <a:p>
            <a:pPr lvl="1"/>
            <a:r>
              <a:rPr lang="zh-CN" altLang="en-US" dirty="0"/>
              <a:t>  第二级</a:t>
            </a:r>
          </a:p>
          <a:p>
            <a:pPr lvl="2"/>
            <a:r>
              <a:rPr lang="zh-CN" altLang="en-US" dirty="0"/>
              <a:t>第三级</a:t>
            </a:r>
          </a:p>
        </p:txBody>
      </p:sp>
      <p:sp>
        <p:nvSpPr>
          <p:cNvPr id="4" name="矩形 3">
            <a:extLst>
              <a:ext uri="{FF2B5EF4-FFF2-40B4-BE49-F238E27FC236}">
                <a16:creationId xmlns:a16="http://schemas.microsoft.com/office/drawing/2014/main" id="{AEFD0844-400C-44A3-82F1-5B6B2AD5695B}"/>
              </a:ext>
            </a:extLst>
          </p:cNvPr>
          <p:cNvSpPr/>
          <p:nvPr userDrawn="1"/>
        </p:nvSpPr>
        <p:spPr>
          <a:xfrm>
            <a:off x="287337" y="438152"/>
            <a:ext cx="552450" cy="661693"/>
          </a:xfrm>
          <a:prstGeom prst="rect">
            <a:avLst/>
          </a:prstGeom>
          <a:gradFill flip="none" rotWithShape="1">
            <a:gsLst>
              <a:gs pos="0">
                <a:schemeClr val="bg1">
                  <a:alpha val="0"/>
                </a:schemeClr>
              </a:gs>
              <a:gs pos="98000">
                <a:srgbClr val="1D1B1F"/>
              </a:gs>
            </a:gsLst>
            <a:lin ang="0" scaled="1"/>
            <a:tileRect/>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26710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70330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100000">
              <a:srgbClr val="E4E4E4"/>
            </a:gs>
          </a:gsLst>
          <a:lin ang="36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6"/>
            <a:ext cx="10515600" cy="775518"/>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263192"/>
            <a:ext cx="10515600" cy="4913771"/>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p:txBody>
      </p:sp>
    </p:spTree>
    <p:extLst>
      <p:ext uri="{BB962C8B-B14F-4D97-AF65-F5344CB8AC3E}">
        <p14:creationId xmlns:p14="http://schemas.microsoft.com/office/powerpoint/2010/main" val="2964541943"/>
      </p:ext>
    </p:extLst>
  </p:cSld>
  <p:clrMap bg1="lt1" tx1="dk1" bg2="lt2" tx2="dk2" accent1="accent1" accent2="accent2" accent3="accent3" accent4="accent4" accent5="accent5" accent6="accent6" hlink="hlink" folHlink="folHlink"/>
  <p:sldLayoutIdLst>
    <p:sldLayoutId id="2147483656" r:id="rId1"/>
    <p:sldLayoutId id="2147483663" r:id="rId2"/>
    <p:sldLayoutId id="2147483660" r:id="rId3"/>
    <p:sldLayoutId id="2147483662" r:id="rId4"/>
    <p:sldLayoutId id="2147483665" r:id="rId5"/>
  </p:sldLayoutIdLst>
  <p:hf sldNum="0" hdr="0" ftr="0" dt="0"/>
  <p:txStyles>
    <p:titleStyle>
      <a:lvl1pPr algn="l" defTabSz="914400" rtl="0" eaLnBrk="1" latinLnBrk="0" hangingPunct="1">
        <a:lnSpc>
          <a:spcPct val="90000"/>
        </a:lnSpc>
        <a:spcBef>
          <a:spcPct val="0"/>
        </a:spcBef>
        <a:buNone/>
        <a:defRPr sz="28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150000"/>
        </a:lnSpc>
        <a:spcBef>
          <a:spcPts val="1000"/>
        </a:spcBef>
        <a:buFont typeface="Wingdings" panose="05000000000000000000" pitchFamily="2" charset="2"/>
        <a:buChar char="p"/>
        <a:defRPr sz="2400" kern="1200">
          <a:solidFill>
            <a:srgbClr val="002060"/>
          </a:solidFill>
          <a:latin typeface="Times New Roman" panose="02020603050405020304" pitchFamily="18" charset="0"/>
          <a:ea typeface="微软雅黑" panose="020B0503020204020204" pitchFamily="34" charset="-122"/>
          <a:cs typeface="Times New Roman" panose="02020603050405020304" pitchFamily="18" charset="0"/>
        </a:defRPr>
      </a:lvl1pPr>
      <a:lvl2pPr marL="685800" indent="-228600" algn="l" defTabSz="914400" rtl="0" eaLnBrk="1" latinLnBrk="0" hangingPunct="1">
        <a:lnSpc>
          <a:spcPct val="150000"/>
        </a:lnSpc>
        <a:spcBef>
          <a:spcPts val="500"/>
        </a:spcBef>
        <a:buFont typeface="Arial" panose="020B0604020202020204" pitchFamily="34" charset="0"/>
        <a:buChar char="•"/>
        <a:defRPr sz="2400" b="1" kern="12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gn="l" defTabSz="914400" rtl="0" eaLnBrk="1" latinLnBrk="0" hangingPunct="1">
        <a:lnSpc>
          <a:spcPct val="150000"/>
        </a:lnSpc>
        <a:spcBef>
          <a:spcPts val="500"/>
        </a:spcBef>
        <a:buFont typeface="Wingdings" panose="05000000000000000000" pitchFamily="2" charset="2"/>
        <a:buChar char="ü"/>
        <a:defRPr sz="2000" kern="1200">
          <a:solidFill>
            <a:schemeClr val="tx1"/>
          </a:solidFill>
          <a:latin typeface="Times New Roman" panose="02020603050405020304" pitchFamily="18" charset="0"/>
          <a:ea typeface="楷体" panose="02010609060101010101" pitchFamily="49" charset="-122"/>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xml"/><Relationship Id="rId1" Type="http://schemas.openxmlformats.org/officeDocument/2006/relationships/vmlDrawing" Target="../drawings/vmlDrawing2.vml"/><Relationship Id="rId6" Type="http://schemas.openxmlformats.org/officeDocument/2006/relationships/image" Target="../media/image9.wmf"/><Relationship Id="rId5" Type="http://schemas.openxmlformats.org/officeDocument/2006/relationships/oleObject" Target="../embeddings/oleObject3.bin"/><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notesSlide" Target="../notesSlides/notesSlide3.xml"/><Relationship Id="rId7" Type="http://schemas.openxmlformats.org/officeDocument/2006/relationships/image" Target="../media/image14.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5" Type="http://schemas.openxmlformats.org/officeDocument/2006/relationships/image" Target="../media/image13.wmf"/><Relationship Id="rId4" Type="http://schemas.openxmlformats.org/officeDocument/2006/relationships/oleObject" Target="../embeddings/oleObject4.bin"/><Relationship Id="rId9"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8.wmf"/><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20.jpeg"/><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21.png"/><Relationship Id="rId7" Type="http://schemas.openxmlformats.org/officeDocument/2006/relationships/image" Target="../media/image25.emf"/><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4.emf"/><Relationship Id="rId5" Type="http://schemas.openxmlformats.org/officeDocument/2006/relationships/image" Target="../media/image23.png"/><Relationship Id="rId4" Type="http://schemas.openxmlformats.org/officeDocument/2006/relationships/image" Target="../media/image22.png"/></Relationships>
</file>

<file path=ppt/slides/_rels/slide21.xml.rels><?xml version="1.0" encoding="UTF-8" standalone="yes"?>
<Relationships xmlns="http://schemas.openxmlformats.org/package/2006/relationships"><Relationship Id="rId8" Type="http://schemas.openxmlformats.org/officeDocument/2006/relationships/image" Target="../media/image29.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image" Target="../media/image28.wmf"/><Relationship Id="rId5" Type="http://schemas.openxmlformats.org/officeDocument/2006/relationships/oleObject" Target="../embeddings/oleObject8.bin"/><Relationship Id="rId10" Type="http://schemas.openxmlformats.org/officeDocument/2006/relationships/image" Target="../media/image30.wmf"/><Relationship Id="rId4" Type="http://schemas.openxmlformats.org/officeDocument/2006/relationships/image" Target="../media/image27.emf"/><Relationship Id="rId9" Type="http://schemas.openxmlformats.org/officeDocument/2006/relationships/oleObject" Target="../embeddings/oleObject10.bin"/></Relationships>
</file>

<file path=ppt/slides/_rels/slide2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34.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3.xml"/><Relationship Id="rId1" Type="http://schemas.openxmlformats.org/officeDocument/2006/relationships/vmlDrawing" Target="../drawings/vmlDrawing6.vml"/><Relationship Id="rId6" Type="http://schemas.openxmlformats.org/officeDocument/2006/relationships/image" Target="../media/image33.wmf"/><Relationship Id="rId5" Type="http://schemas.openxmlformats.org/officeDocument/2006/relationships/oleObject" Target="../embeddings/oleObject12.bin"/><Relationship Id="rId4" Type="http://schemas.openxmlformats.org/officeDocument/2006/relationships/image" Target="../media/image32.emf"/></Relationships>
</file>

<file path=ppt/slides/_rels/slide25.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3.xml"/><Relationship Id="rId1" Type="http://schemas.openxmlformats.org/officeDocument/2006/relationships/vmlDrawing" Target="../drawings/vmlDrawing7.vml"/><Relationship Id="rId6" Type="http://schemas.openxmlformats.org/officeDocument/2006/relationships/image" Target="../media/image36.wmf"/><Relationship Id="rId5" Type="http://schemas.openxmlformats.org/officeDocument/2006/relationships/oleObject" Target="../embeddings/oleObject15.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3.xml"/><Relationship Id="rId1" Type="http://schemas.openxmlformats.org/officeDocument/2006/relationships/vmlDrawing" Target="../drawings/vmlDrawing8.vml"/><Relationship Id="rId6" Type="http://schemas.openxmlformats.org/officeDocument/2006/relationships/image" Target="../media/image40.wmf"/><Relationship Id="rId5" Type="http://schemas.openxmlformats.org/officeDocument/2006/relationships/oleObject" Target="../embeddings/oleObject19.bin"/><Relationship Id="rId4" Type="http://schemas.openxmlformats.org/officeDocument/2006/relationships/image" Target="../media/image39.emf"/></Relationships>
</file>

<file path=ppt/slides/_rels/slide27.xml.rels><?xml version="1.0" encoding="UTF-8" standalone="yes"?>
<Relationships xmlns="http://schemas.openxmlformats.org/package/2006/relationships"><Relationship Id="rId8" Type="http://schemas.openxmlformats.org/officeDocument/2006/relationships/image" Target="../media/image43.wmf"/><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3.xml"/><Relationship Id="rId1" Type="http://schemas.openxmlformats.org/officeDocument/2006/relationships/vmlDrawing" Target="../drawings/vmlDrawing9.vml"/><Relationship Id="rId6" Type="http://schemas.openxmlformats.org/officeDocument/2006/relationships/image" Target="../media/image42.wmf"/><Relationship Id="rId5" Type="http://schemas.openxmlformats.org/officeDocument/2006/relationships/oleObject" Target="../embeddings/oleObject21.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23.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3.xml"/><Relationship Id="rId1" Type="http://schemas.openxmlformats.org/officeDocument/2006/relationships/vmlDrawing" Target="../drawings/vmlDrawing10.vml"/><Relationship Id="rId6" Type="http://schemas.openxmlformats.org/officeDocument/2006/relationships/image" Target="../media/image46.emf"/><Relationship Id="rId5" Type="http://schemas.openxmlformats.org/officeDocument/2006/relationships/oleObject" Target="../embeddings/oleObject25.bin"/><Relationship Id="rId4" Type="http://schemas.openxmlformats.org/officeDocument/2006/relationships/image" Target="../media/image45.wmf"/></Relationships>
</file>

<file path=ppt/slides/_rels/slide29.xml.rels><?xml version="1.0" encoding="UTF-8" standalone="yes"?>
<Relationships xmlns="http://schemas.openxmlformats.org/package/2006/relationships"><Relationship Id="rId8" Type="http://schemas.openxmlformats.org/officeDocument/2006/relationships/image" Target="../media/image49.wmf"/><Relationship Id="rId3" Type="http://schemas.openxmlformats.org/officeDocument/2006/relationships/oleObject" Target="../embeddings/oleObject26.bin"/><Relationship Id="rId7" Type="http://schemas.openxmlformats.org/officeDocument/2006/relationships/oleObject" Target="../embeddings/oleObject28.bin"/><Relationship Id="rId2" Type="http://schemas.openxmlformats.org/officeDocument/2006/relationships/slideLayout" Target="../slideLayouts/slideLayout3.xml"/><Relationship Id="rId1" Type="http://schemas.openxmlformats.org/officeDocument/2006/relationships/vmlDrawing" Target="../drawings/vmlDrawing11.vml"/><Relationship Id="rId6" Type="http://schemas.openxmlformats.org/officeDocument/2006/relationships/image" Target="../media/image48.wmf"/><Relationship Id="rId5" Type="http://schemas.openxmlformats.org/officeDocument/2006/relationships/oleObject" Target="../embeddings/oleObject27.bin"/><Relationship Id="rId4" Type="http://schemas.openxmlformats.org/officeDocument/2006/relationships/image" Target="../media/image47.emf"/></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54.wmf"/><Relationship Id="rId2" Type="http://schemas.openxmlformats.org/officeDocument/2006/relationships/slideLayout" Target="../slideLayouts/slideLayout3.xml"/><Relationship Id="rId1" Type="http://schemas.openxmlformats.org/officeDocument/2006/relationships/vmlDrawing" Target="../drawings/vmlDrawing12.vml"/><Relationship Id="rId6" Type="http://schemas.openxmlformats.org/officeDocument/2006/relationships/image" Target="../media/image51.wmf"/><Relationship Id="rId11" Type="http://schemas.openxmlformats.org/officeDocument/2006/relationships/oleObject" Target="../embeddings/oleObject33.bin"/><Relationship Id="rId5" Type="http://schemas.openxmlformats.org/officeDocument/2006/relationships/oleObject" Target="../embeddings/oleObject30.bin"/><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32.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7" Type="http://schemas.openxmlformats.org/officeDocument/2006/relationships/image" Target="../media/image59.wmf"/><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35.bin"/><Relationship Id="rId5" Type="http://schemas.openxmlformats.org/officeDocument/2006/relationships/image" Target="../media/image58.wmf"/><Relationship Id="rId4" Type="http://schemas.openxmlformats.org/officeDocument/2006/relationships/oleObject" Target="../embeddings/oleObject34.bin"/></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63.wmf"/><Relationship Id="rId13"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65.wmf"/><Relationship Id="rId2" Type="http://schemas.openxmlformats.org/officeDocument/2006/relationships/slideLayout" Target="../slideLayouts/slideLayout3.xml"/><Relationship Id="rId1" Type="http://schemas.openxmlformats.org/officeDocument/2006/relationships/vmlDrawing" Target="../drawings/vmlDrawing14.vml"/><Relationship Id="rId6" Type="http://schemas.openxmlformats.org/officeDocument/2006/relationships/image" Target="../media/image62.e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64.wmf"/><Relationship Id="rId4" Type="http://schemas.openxmlformats.org/officeDocument/2006/relationships/image" Target="../media/image61.emf"/><Relationship Id="rId9" Type="http://schemas.openxmlformats.org/officeDocument/2006/relationships/oleObject" Target="../embeddings/oleObject39.bin"/><Relationship Id="rId14" Type="http://schemas.openxmlformats.org/officeDocument/2006/relationships/image" Target="../media/image66.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3.xml"/><Relationship Id="rId1" Type="http://schemas.openxmlformats.org/officeDocument/2006/relationships/vmlDrawing" Target="../drawings/vmlDrawing15.vml"/><Relationship Id="rId6" Type="http://schemas.openxmlformats.org/officeDocument/2006/relationships/image" Target="../media/image68.wmf"/><Relationship Id="rId5" Type="http://schemas.openxmlformats.org/officeDocument/2006/relationships/oleObject" Target="../embeddings/oleObject43.bin"/><Relationship Id="rId4" Type="http://schemas.openxmlformats.org/officeDocument/2006/relationships/image" Target="../media/image67.wmf"/></Relationships>
</file>

<file path=ppt/slides/_rels/slide38.xml.rels><?xml version="1.0" encoding="UTF-8" standalone="yes"?>
<Relationships xmlns="http://schemas.openxmlformats.org/package/2006/relationships"><Relationship Id="rId8" Type="http://schemas.openxmlformats.org/officeDocument/2006/relationships/image" Target="../media/image71.wmf"/><Relationship Id="rId3" Type="http://schemas.openxmlformats.org/officeDocument/2006/relationships/oleObject" Target="../embeddings/oleObject44.bin"/><Relationship Id="rId7" Type="http://schemas.openxmlformats.org/officeDocument/2006/relationships/oleObject" Target="../embeddings/oleObject46.bin"/><Relationship Id="rId12" Type="http://schemas.openxmlformats.org/officeDocument/2006/relationships/image" Target="../media/image73.emf"/><Relationship Id="rId2" Type="http://schemas.openxmlformats.org/officeDocument/2006/relationships/slideLayout" Target="../slideLayouts/slideLayout4.xml"/><Relationship Id="rId1" Type="http://schemas.openxmlformats.org/officeDocument/2006/relationships/vmlDrawing" Target="../drawings/vmlDrawing16.vml"/><Relationship Id="rId6" Type="http://schemas.openxmlformats.org/officeDocument/2006/relationships/image" Target="../media/image70.wmf"/><Relationship Id="rId11" Type="http://schemas.openxmlformats.org/officeDocument/2006/relationships/oleObject" Target="../embeddings/oleObject48.bin"/><Relationship Id="rId5" Type="http://schemas.openxmlformats.org/officeDocument/2006/relationships/oleObject" Target="../embeddings/oleObject45.bin"/><Relationship Id="rId10" Type="http://schemas.openxmlformats.org/officeDocument/2006/relationships/image" Target="../media/image72.wmf"/><Relationship Id="rId4" Type="http://schemas.openxmlformats.org/officeDocument/2006/relationships/image" Target="../media/image69.wmf"/><Relationship Id="rId9" Type="http://schemas.openxmlformats.org/officeDocument/2006/relationships/oleObject" Target="../embeddings/oleObject47.bin"/></Relationships>
</file>

<file path=ppt/slides/_rels/slide39.xml.rels><?xml version="1.0" encoding="UTF-8" standalone="yes"?>
<Relationships xmlns="http://schemas.openxmlformats.org/package/2006/relationships"><Relationship Id="rId8" Type="http://schemas.openxmlformats.org/officeDocument/2006/relationships/image" Target="../media/image76.wmf"/><Relationship Id="rId3" Type="http://schemas.openxmlformats.org/officeDocument/2006/relationships/oleObject" Target="../embeddings/oleObject49.bin"/><Relationship Id="rId7" Type="http://schemas.openxmlformats.org/officeDocument/2006/relationships/oleObject" Target="../embeddings/oleObject51.bin"/><Relationship Id="rId12" Type="http://schemas.openxmlformats.org/officeDocument/2006/relationships/image" Target="../media/image78.wmf"/><Relationship Id="rId2" Type="http://schemas.openxmlformats.org/officeDocument/2006/relationships/slideLayout" Target="../slideLayouts/slideLayout3.xml"/><Relationship Id="rId1" Type="http://schemas.openxmlformats.org/officeDocument/2006/relationships/vmlDrawing" Target="../drawings/vmlDrawing17.vml"/><Relationship Id="rId6" Type="http://schemas.openxmlformats.org/officeDocument/2006/relationships/image" Target="../media/image75.wmf"/><Relationship Id="rId11" Type="http://schemas.openxmlformats.org/officeDocument/2006/relationships/oleObject" Target="../embeddings/oleObject53.bin"/><Relationship Id="rId5" Type="http://schemas.openxmlformats.org/officeDocument/2006/relationships/oleObject" Target="../embeddings/oleObject50.bin"/><Relationship Id="rId10" Type="http://schemas.openxmlformats.org/officeDocument/2006/relationships/image" Target="../media/image77.wmf"/><Relationship Id="rId4" Type="http://schemas.openxmlformats.org/officeDocument/2006/relationships/image" Target="../media/image74.wmf"/><Relationship Id="rId9" Type="http://schemas.openxmlformats.org/officeDocument/2006/relationships/oleObject" Target="../embeddings/oleObject52.bin"/></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8" Type="http://schemas.openxmlformats.org/officeDocument/2006/relationships/image" Target="../media/image81.wmf"/><Relationship Id="rId3" Type="http://schemas.openxmlformats.org/officeDocument/2006/relationships/oleObject" Target="../embeddings/oleObject54.bin"/><Relationship Id="rId7" Type="http://schemas.openxmlformats.org/officeDocument/2006/relationships/oleObject" Target="../embeddings/oleObject56.bin"/><Relationship Id="rId12" Type="http://schemas.openxmlformats.org/officeDocument/2006/relationships/image" Target="../media/image83.wmf"/><Relationship Id="rId2" Type="http://schemas.openxmlformats.org/officeDocument/2006/relationships/slideLayout" Target="../slideLayouts/slideLayout4.xml"/><Relationship Id="rId1" Type="http://schemas.openxmlformats.org/officeDocument/2006/relationships/vmlDrawing" Target="../drawings/vmlDrawing18.vml"/><Relationship Id="rId6" Type="http://schemas.openxmlformats.org/officeDocument/2006/relationships/image" Target="../media/image80.wmf"/><Relationship Id="rId11" Type="http://schemas.openxmlformats.org/officeDocument/2006/relationships/oleObject" Target="../embeddings/oleObject58.bin"/><Relationship Id="rId5" Type="http://schemas.openxmlformats.org/officeDocument/2006/relationships/oleObject" Target="../embeddings/oleObject55.bin"/><Relationship Id="rId10" Type="http://schemas.openxmlformats.org/officeDocument/2006/relationships/image" Target="../media/image82.emf"/><Relationship Id="rId4" Type="http://schemas.openxmlformats.org/officeDocument/2006/relationships/image" Target="../media/image79.wmf"/><Relationship Id="rId9" Type="http://schemas.openxmlformats.org/officeDocument/2006/relationships/oleObject" Target="../embeddings/oleObject57.bin"/></Relationships>
</file>

<file path=ppt/slides/_rels/slide41.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emf"/><Relationship Id="rId1" Type="http://schemas.openxmlformats.org/officeDocument/2006/relationships/slideLayout" Target="../slideLayouts/slideLayout3.xml"/><Relationship Id="rId4" Type="http://schemas.openxmlformats.org/officeDocument/2006/relationships/image" Target="../media/image86.emf"/></Relationships>
</file>

<file path=ppt/slides/_rels/slide42.xml.rels><?xml version="1.0" encoding="UTF-8" standalone="yes"?>
<Relationships xmlns="http://schemas.openxmlformats.org/package/2006/relationships"><Relationship Id="rId8" Type="http://schemas.openxmlformats.org/officeDocument/2006/relationships/image" Target="../media/image89.wmf"/><Relationship Id="rId13" Type="http://schemas.openxmlformats.org/officeDocument/2006/relationships/oleObject" Target="../embeddings/oleObject64.bin"/><Relationship Id="rId3" Type="http://schemas.openxmlformats.org/officeDocument/2006/relationships/oleObject" Target="../embeddings/oleObject59.bin"/><Relationship Id="rId7" Type="http://schemas.openxmlformats.org/officeDocument/2006/relationships/oleObject" Target="../embeddings/oleObject61.bin"/><Relationship Id="rId12" Type="http://schemas.openxmlformats.org/officeDocument/2006/relationships/image" Target="../media/image91.wmf"/><Relationship Id="rId2" Type="http://schemas.openxmlformats.org/officeDocument/2006/relationships/slideLayout" Target="../slideLayouts/slideLayout3.xml"/><Relationship Id="rId16" Type="http://schemas.openxmlformats.org/officeDocument/2006/relationships/image" Target="../media/image93.wmf"/><Relationship Id="rId1" Type="http://schemas.openxmlformats.org/officeDocument/2006/relationships/vmlDrawing" Target="../drawings/vmlDrawing19.vml"/><Relationship Id="rId6" Type="http://schemas.openxmlformats.org/officeDocument/2006/relationships/image" Target="../media/image88.emf"/><Relationship Id="rId11" Type="http://schemas.openxmlformats.org/officeDocument/2006/relationships/oleObject" Target="../embeddings/oleObject63.bin"/><Relationship Id="rId5" Type="http://schemas.openxmlformats.org/officeDocument/2006/relationships/oleObject" Target="../embeddings/oleObject60.bin"/><Relationship Id="rId15" Type="http://schemas.openxmlformats.org/officeDocument/2006/relationships/oleObject" Target="../embeddings/oleObject65.bin"/><Relationship Id="rId10" Type="http://schemas.openxmlformats.org/officeDocument/2006/relationships/image" Target="../media/image90.wmf"/><Relationship Id="rId4" Type="http://schemas.openxmlformats.org/officeDocument/2006/relationships/image" Target="../media/image87.wmf"/><Relationship Id="rId9" Type="http://schemas.openxmlformats.org/officeDocument/2006/relationships/oleObject" Target="../embeddings/oleObject62.bin"/><Relationship Id="rId14" Type="http://schemas.openxmlformats.org/officeDocument/2006/relationships/image" Target="../media/image92.wmf"/></Relationships>
</file>

<file path=ppt/slides/_rels/slide43.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3.xml"/><Relationship Id="rId4" Type="http://schemas.openxmlformats.org/officeDocument/2006/relationships/image" Target="../media/image9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3.xml"/><Relationship Id="rId1" Type="http://schemas.openxmlformats.org/officeDocument/2006/relationships/vmlDrawing" Target="../drawings/vmlDrawing20.vml"/><Relationship Id="rId5" Type="http://schemas.openxmlformats.org/officeDocument/2006/relationships/image" Target="../media/image98.png"/><Relationship Id="rId4" Type="http://schemas.openxmlformats.org/officeDocument/2006/relationships/image" Target="../media/image97.wmf"/></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3.xml"/><Relationship Id="rId1" Type="http://schemas.openxmlformats.org/officeDocument/2006/relationships/vmlDrawing" Target="../drawings/vmlDrawing21.vml"/><Relationship Id="rId4" Type="http://schemas.openxmlformats.org/officeDocument/2006/relationships/image" Target="../media/image99.wmf"/></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3.xml"/><Relationship Id="rId1" Type="http://schemas.openxmlformats.org/officeDocument/2006/relationships/vmlDrawing" Target="../drawings/vmlDrawing22.vml"/><Relationship Id="rId5" Type="http://schemas.openxmlformats.org/officeDocument/2006/relationships/image" Target="../media/image101.png"/><Relationship Id="rId4" Type="http://schemas.openxmlformats.org/officeDocument/2006/relationships/image" Target="../media/image100.wmf"/></Relationships>
</file>

<file path=ppt/slides/_rels/slide4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8" descr="General 2560x1600 technology circuit boards PCB numbers electronics circuitry circuit microchip">
            <a:extLst>
              <a:ext uri="{FF2B5EF4-FFF2-40B4-BE49-F238E27FC236}">
                <a16:creationId xmlns:a16="http://schemas.microsoft.com/office/drawing/2014/main" id="{84992BF3-7330-4239-9511-B28ADD87E9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66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id="{7C7FF9F6-C405-4ABB-B05D-BB260E719743}"/>
              </a:ext>
            </a:extLst>
          </p:cNvPr>
          <p:cNvSpPr/>
          <p:nvPr/>
        </p:nvSpPr>
        <p:spPr>
          <a:xfrm>
            <a:off x="38633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id="{27E86756-899E-416F-B332-9F85D12FAB08}"/>
              </a:ext>
            </a:extLst>
          </p:cNvPr>
          <p:cNvSpPr txBox="1"/>
          <p:nvPr/>
        </p:nvSpPr>
        <p:spPr>
          <a:xfrm>
            <a:off x="7030087" y="1215326"/>
            <a:ext cx="4673088" cy="1899912"/>
          </a:xfrm>
          <a:prstGeom prst="rect">
            <a:avLst/>
          </a:prstGeom>
        </p:spPr>
        <p:txBody>
          <a:bodyPr vert="horz" lIns="91440" tIns="45720" rIns="91440" bIns="45720" rtlCol="0" anchor="ctr">
            <a:normAutofit/>
          </a:bodyPr>
          <a:lstStyle/>
          <a:p>
            <a:pPr algn="ctr">
              <a:lnSpc>
                <a:spcPct val="90000"/>
              </a:lnSpc>
              <a:spcBef>
                <a:spcPct val="0"/>
              </a:spcBef>
              <a:spcAft>
                <a:spcPts val="600"/>
              </a:spcAft>
            </a:pPr>
            <a:r>
              <a:rPr lang="zh-CN" altLang="en-US" sz="6600" b="1" spc="300" dirty="0">
                <a:solidFill>
                  <a:srgbClr val="1D1B1F"/>
                </a:solidFill>
                <a:latin typeface="微软雅黑" panose="020B0503020204020204" pitchFamily="34" charset="-122"/>
                <a:ea typeface="微软雅黑" panose="020B0503020204020204" pitchFamily="34" charset="-122"/>
                <a:cs typeface="+mj-cs"/>
              </a:rPr>
              <a:t>测控电路</a:t>
            </a:r>
          </a:p>
        </p:txBody>
      </p:sp>
      <p:sp>
        <p:nvSpPr>
          <p:cNvPr id="5" name="文本框 4">
            <a:extLst>
              <a:ext uri="{FF2B5EF4-FFF2-40B4-BE49-F238E27FC236}">
                <a16:creationId xmlns:a16="http://schemas.microsoft.com/office/drawing/2014/main" id="{12A81793-0349-4798-9127-A3F3F11BC9A4}"/>
              </a:ext>
            </a:extLst>
          </p:cNvPr>
          <p:cNvSpPr txBox="1"/>
          <p:nvPr/>
        </p:nvSpPr>
        <p:spPr>
          <a:xfrm>
            <a:off x="7553962" y="3258113"/>
            <a:ext cx="3822189" cy="791926"/>
          </a:xfrm>
          <a:prstGeom prst="rect">
            <a:avLst/>
          </a:prstGeom>
        </p:spPr>
        <p:txBody>
          <a:bodyPr vert="horz" lIns="91440" tIns="45720" rIns="91440" bIns="45720" rtlCol="0">
            <a:no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教材：测控电路第</a:t>
            </a:r>
            <a:r>
              <a:rPr lang="en-US" altLang="zh-CN" sz="2800" b="1" dirty="0">
                <a:solidFill>
                  <a:srgbClr val="1D1B1F"/>
                </a:solidFill>
                <a:latin typeface="微软雅黑" panose="020B0503020204020204" pitchFamily="34" charset="-122"/>
                <a:ea typeface="微软雅黑" panose="020B0503020204020204" pitchFamily="34" charset="-122"/>
              </a:rPr>
              <a:t>6</a:t>
            </a:r>
            <a:r>
              <a:rPr lang="zh-CN" altLang="en-US" sz="2800" b="1" dirty="0">
                <a:solidFill>
                  <a:srgbClr val="1D1B1F"/>
                </a:solidFill>
                <a:latin typeface="微软雅黑" panose="020B0503020204020204" pitchFamily="34" charset="-122"/>
                <a:ea typeface="微软雅黑" panose="020B0503020204020204" pitchFamily="34" charset="-122"/>
              </a:rPr>
              <a:t>版</a:t>
            </a:r>
            <a:endParaRPr lang="en-US" altLang="zh-CN" sz="2800" b="1" dirty="0">
              <a:solidFill>
                <a:srgbClr val="1D1B1F"/>
              </a:solidFill>
              <a:latin typeface="微软雅黑" panose="020B0503020204020204" pitchFamily="34" charset="-122"/>
              <a:ea typeface="微软雅黑" panose="020B0503020204020204" pitchFamily="34" charset="-122"/>
            </a:endParaRPr>
          </a:p>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主编：李醒飞</a:t>
            </a:r>
          </a:p>
        </p:txBody>
      </p:sp>
      <p:sp>
        <p:nvSpPr>
          <p:cNvPr id="6" name="文本框 5">
            <a:extLst>
              <a:ext uri="{FF2B5EF4-FFF2-40B4-BE49-F238E27FC236}">
                <a16:creationId xmlns:a16="http://schemas.microsoft.com/office/drawing/2014/main" id="{CDE5750E-B04E-4C04-8AE5-DA0CC87C320C}"/>
              </a:ext>
            </a:extLst>
          </p:cNvPr>
          <p:cNvSpPr txBox="1"/>
          <p:nvPr/>
        </p:nvSpPr>
        <p:spPr>
          <a:xfrm>
            <a:off x="7553962" y="4705913"/>
            <a:ext cx="3822189" cy="791926"/>
          </a:xfrm>
          <a:prstGeom prst="rect">
            <a:avLst/>
          </a:prstGeom>
        </p:spPr>
        <p:txBody>
          <a:bodyPr vert="horz" lIns="91440" tIns="45720" rIns="91440" bIns="45720" rtlCol="0">
            <a:normAutofit/>
          </a:bodyPr>
          <a:lstStyle/>
          <a:p>
            <a:pPr>
              <a:lnSpc>
                <a:spcPct val="150000"/>
              </a:lnSpc>
              <a:spcAft>
                <a:spcPts val="600"/>
              </a:spcAft>
            </a:pPr>
            <a:r>
              <a:rPr lang="zh-CN" altLang="en-US" sz="2800" b="1" dirty="0">
                <a:solidFill>
                  <a:srgbClr val="1D1B1F"/>
                </a:solidFill>
                <a:latin typeface="微软雅黑" panose="020B0503020204020204" pitchFamily="34" charset="-122"/>
                <a:ea typeface="微软雅黑" panose="020B0503020204020204" pitchFamily="34" charset="-122"/>
              </a:rPr>
              <a:t>测控电路教材编写组</a:t>
            </a:r>
            <a:endParaRPr lang="en-US" altLang="zh-CN" sz="2800" b="1" dirty="0">
              <a:solidFill>
                <a:srgbClr val="1D1B1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73016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CF0C8993-B561-49A4-9F2D-AF8404487A5E}"/>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1.3  </a:t>
            </a:r>
            <a:r>
              <a:rPr lang="zh-CN" altLang="en-US" dirty="0">
                <a:latin typeface="微软雅黑" panose="020B0503020204020204" pitchFamily="34" charset="-122"/>
                <a:ea typeface="微软雅黑" panose="020B0503020204020204" pitchFamily="34" charset="-122"/>
              </a:rPr>
              <a:t>测控电路的输入信号与输出信号</a:t>
            </a:r>
          </a:p>
        </p:txBody>
      </p:sp>
      <p:sp>
        <p:nvSpPr>
          <p:cNvPr id="4" name="内容占位符 3">
            <a:extLst>
              <a:ext uri="{FF2B5EF4-FFF2-40B4-BE49-F238E27FC236}">
                <a16:creationId xmlns:a16="http://schemas.microsoft.com/office/drawing/2014/main" id="{38E02448-5524-4558-8C35-FA2EBBC69C27}"/>
              </a:ext>
            </a:extLst>
          </p:cNvPr>
          <p:cNvSpPr>
            <a:spLocks noGrp="1"/>
          </p:cNvSpPr>
          <p:nvPr>
            <p:ph idx="1"/>
          </p:nvPr>
        </p:nvSpPr>
        <p:spPr/>
        <p:txBody>
          <a:bodyPr/>
          <a:lstStyle/>
          <a:p>
            <a:r>
              <a:rPr lang="zh-CN" altLang="en-US" dirty="0">
                <a:latin typeface="微软雅黑" panose="020B0503020204020204" pitchFamily="34" charset="-122"/>
                <a:ea typeface="微软雅黑" panose="020B0503020204020204" pitchFamily="34" charset="-122"/>
              </a:rPr>
              <a:t>输入信号：传感器的输出信号</a:t>
            </a:r>
          </a:p>
          <a:p>
            <a:r>
              <a:rPr lang="zh-CN" altLang="en-US" dirty="0">
                <a:latin typeface="微软雅黑" panose="020B0503020204020204" pitchFamily="34" charset="-122"/>
                <a:ea typeface="微软雅黑" panose="020B0503020204020204" pitchFamily="34" charset="-122"/>
              </a:rPr>
              <a:t>输出信号：送显示机构、执行机构或计算机</a:t>
            </a:r>
          </a:p>
          <a:p>
            <a:r>
              <a:rPr lang="zh-CN" altLang="en-US" dirty="0">
                <a:latin typeface="微软雅黑" panose="020B0503020204020204" pitchFamily="34" charset="-122"/>
                <a:ea typeface="微软雅黑" panose="020B0503020204020204" pitchFamily="34" charset="-122"/>
              </a:rPr>
              <a:t>信号类型</a:t>
            </a:r>
          </a:p>
          <a:p>
            <a:pPr lvl="1"/>
            <a:r>
              <a:rPr lang="zh-CN" altLang="en-US" dirty="0">
                <a:latin typeface="微软雅黑" panose="020B0503020204020204" pitchFamily="34" charset="-122"/>
                <a:ea typeface="微软雅黑" panose="020B0503020204020204" pitchFamily="34" charset="-122"/>
              </a:rPr>
              <a:t>模拟信号</a:t>
            </a:r>
          </a:p>
          <a:p>
            <a:pPr lvl="1"/>
            <a:r>
              <a:rPr lang="zh-CN" altLang="en-US" dirty="0">
                <a:latin typeface="微软雅黑" panose="020B0503020204020204" pitchFamily="34" charset="-122"/>
                <a:ea typeface="微软雅黑" panose="020B0503020204020204" pitchFamily="34" charset="-122"/>
              </a:rPr>
              <a:t>数字信号</a:t>
            </a:r>
          </a:p>
        </p:txBody>
      </p:sp>
      <p:pic>
        <p:nvPicPr>
          <p:cNvPr id="5" name="图片 4">
            <a:extLst>
              <a:ext uri="{FF2B5EF4-FFF2-40B4-BE49-F238E27FC236}">
                <a16:creationId xmlns:a16="http://schemas.microsoft.com/office/drawing/2014/main" id="{8F31E0BF-97F8-4BCD-95AD-1DDC299C70ED}"/>
              </a:ext>
            </a:extLst>
          </p:cNvPr>
          <p:cNvPicPr>
            <a:picLocks noChangeAspect="1"/>
          </p:cNvPicPr>
          <p:nvPr/>
        </p:nvPicPr>
        <p:blipFill>
          <a:blip r:embed="rId2"/>
          <a:stretch>
            <a:fillRect/>
          </a:stretch>
        </p:blipFill>
        <p:spPr>
          <a:xfrm>
            <a:off x="2337123" y="4601429"/>
            <a:ext cx="7193903" cy="1182727"/>
          </a:xfrm>
          <a:prstGeom prst="rect">
            <a:avLst/>
          </a:prstGeom>
        </p:spPr>
      </p:pic>
      <p:sp>
        <p:nvSpPr>
          <p:cNvPr id="7" name="Text Box 20">
            <a:extLst>
              <a:ext uri="{FF2B5EF4-FFF2-40B4-BE49-F238E27FC236}">
                <a16:creationId xmlns:a16="http://schemas.microsoft.com/office/drawing/2014/main" id="{ED0B4E26-8847-498C-A5C5-71BAD8612E70}"/>
              </a:ext>
            </a:extLst>
          </p:cNvPr>
          <p:cNvSpPr txBox="1">
            <a:spLocks noChangeArrowheads="1"/>
          </p:cNvSpPr>
          <p:nvPr/>
        </p:nvSpPr>
        <p:spPr bwMode="auto">
          <a:xfrm>
            <a:off x="4855301" y="2950409"/>
            <a:ext cx="6889750" cy="457200"/>
          </a:xfrm>
          <a:prstGeom prst="rect">
            <a:avLst/>
          </a:prstGeom>
          <a:noFill/>
          <a:ln w="9525">
            <a:noFill/>
            <a:miter lim="800000"/>
            <a:headEnd/>
            <a:tailEnd/>
          </a:ln>
        </p:spPr>
        <p:txBody>
          <a:bodyPr wrap="none">
            <a:spAutoFit/>
          </a:bodyPr>
          <a:lstStyle/>
          <a:p>
            <a:r>
              <a:rPr kumimoji="1" lang="zh-CN" altLang="en-US" sz="2400" dirty="0">
                <a:solidFill>
                  <a:srgbClr val="C00000"/>
                </a:solidFill>
                <a:latin typeface="微软雅黑" pitchFamily="34" charset="-122"/>
                <a:ea typeface="微软雅黑" pitchFamily="34" charset="-122"/>
              </a:rPr>
              <a:t>电路的形式、结构首先与信号形式与使用要求有关</a:t>
            </a:r>
          </a:p>
        </p:txBody>
      </p:sp>
    </p:spTree>
    <p:extLst>
      <p:ext uri="{BB962C8B-B14F-4D97-AF65-F5344CB8AC3E}">
        <p14:creationId xmlns:p14="http://schemas.microsoft.com/office/powerpoint/2010/main" val="2715475085"/>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组合 31"/>
          <p:cNvGrpSpPr>
            <a:grpSpLocks/>
          </p:cNvGrpSpPr>
          <p:nvPr/>
        </p:nvGrpSpPr>
        <p:grpSpPr bwMode="auto">
          <a:xfrm>
            <a:off x="6365875" y="2736849"/>
            <a:ext cx="4638675" cy="3313113"/>
            <a:chOff x="588963" y="1479550"/>
            <a:chExt cx="7200900" cy="4330700"/>
          </a:xfrm>
        </p:grpSpPr>
        <p:sp>
          <p:nvSpPr>
            <p:cNvPr id="36894" name="矩形 13"/>
            <p:cNvSpPr>
              <a:spLocks noChangeArrowheads="1"/>
            </p:cNvSpPr>
            <p:nvPr/>
          </p:nvSpPr>
          <p:spPr bwMode="auto">
            <a:xfrm>
              <a:off x="588963" y="1479550"/>
              <a:ext cx="7200900" cy="4330700"/>
            </a:xfrm>
            <a:prstGeom prst="rect">
              <a:avLst/>
            </a:prstGeom>
            <a:solidFill>
              <a:schemeClr val="bg1"/>
            </a:solidFill>
            <a:ln w="12700">
              <a:solidFill>
                <a:srgbClr val="BFBFBF"/>
              </a:solidFill>
              <a:bevel/>
              <a:headEnd/>
              <a:tailEnd/>
            </a:ln>
          </p:spPr>
          <p:txBody>
            <a:bodyPr anchor="ctr"/>
            <a:lstStyle/>
            <a:p>
              <a:pPr algn="ctr">
                <a:buFont typeface="Arial" charset="0"/>
                <a:buNone/>
              </a:pPr>
              <a:endParaRPr lang="zh-CN" altLang="zh-CN">
                <a:solidFill>
                  <a:srgbClr val="FFFFFF"/>
                </a:solidFill>
                <a:latin typeface="微软雅黑" panose="020B0503020204020204" pitchFamily="34" charset="-122"/>
                <a:ea typeface="微软雅黑" panose="020B0503020204020204" pitchFamily="34" charset="-122"/>
                <a:sym typeface="宋体" charset="-122"/>
              </a:endParaRPr>
            </a:p>
          </p:txBody>
        </p:sp>
        <p:sp>
          <p:nvSpPr>
            <p:cNvPr id="36895" name="矩形 2"/>
            <p:cNvSpPr>
              <a:spLocks noChangeArrowheads="1"/>
            </p:cNvSpPr>
            <p:nvPr/>
          </p:nvSpPr>
          <p:spPr bwMode="auto">
            <a:xfrm>
              <a:off x="588963" y="1479550"/>
              <a:ext cx="7200900" cy="109538"/>
            </a:xfrm>
            <a:prstGeom prst="rect">
              <a:avLst/>
            </a:prstGeom>
            <a:solidFill>
              <a:srgbClr val="808080"/>
            </a:solidFill>
            <a:ln w="9525">
              <a:noFill/>
              <a:miter lim="800000"/>
              <a:headEnd/>
              <a:tailEnd/>
            </a:ln>
          </p:spPr>
          <p:txBody>
            <a:bodyPr anchor="ctr"/>
            <a:lstStyle/>
            <a:p>
              <a:pPr algn="ctr">
                <a:buFont typeface="Arial" charset="0"/>
                <a:buNone/>
              </a:pPr>
              <a:endParaRPr lang="zh-CN" altLang="zh-CN">
                <a:solidFill>
                  <a:srgbClr val="FFFFFF"/>
                </a:solidFill>
                <a:latin typeface="微软雅黑" panose="020B0503020204020204" pitchFamily="34" charset="-122"/>
                <a:ea typeface="微软雅黑" panose="020B0503020204020204" pitchFamily="34" charset="-122"/>
                <a:sym typeface="宋体" charset="-122"/>
              </a:endParaRPr>
            </a:p>
          </p:txBody>
        </p:sp>
        <p:sp>
          <p:nvSpPr>
            <p:cNvPr id="36896" name="任意多边形 20"/>
            <p:cNvSpPr>
              <a:spLocks noChangeArrowheads="1"/>
            </p:cNvSpPr>
            <p:nvPr/>
          </p:nvSpPr>
          <p:spPr bwMode="auto">
            <a:xfrm>
              <a:off x="588963" y="1587500"/>
              <a:ext cx="7200900" cy="736600"/>
            </a:xfrm>
            <a:custGeom>
              <a:avLst/>
              <a:gdLst>
                <a:gd name="T0" fmla="*/ 0 w 7200000"/>
                <a:gd name="T1" fmla="*/ 0 h 735989"/>
                <a:gd name="T2" fmla="*/ 7201800 w 7200000"/>
                <a:gd name="T3" fmla="*/ 0 h 735989"/>
                <a:gd name="T4" fmla="*/ 7201800 w 7200000"/>
                <a:gd name="T5" fmla="*/ 554371 h 735989"/>
                <a:gd name="T6" fmla="*/ 6880276 w 7200000"/>
                <a:gd name="T7" fmla="*/ 554371 h 735989"/>
                <a:gd name="T8" fmla="*/ 6727337 w 7200000"/>
                <a:gd name="T9" fmla="*/ 737212 h 735989"/>
                <a:gd name="T10" fmla="*/ 6727337 w 7200000"/>
                <a:gd name="T11" fmla="*/ 554371 h 735989"/>
                <a:gd name="T12" fmla="*/ 0 w 7200000"/>
                <a:gd name="T13" fmla="*/ 554371 h 735989"/>
                <a:gd name="T14" fmla="*/ 0 60000 65536"/>
                <a:gd name="T15" fmla="*/ 0 60000 65536"/>
                <a:gd name="T16" fmla="*/ 0 60000 65536"/>
                <a:gd name="T17" fmla="*/ 0 60000 65536"/>
                <a:gd name="T18" fmla="*/ 0 60000 65536"/>
                <a:gd name="T19" fmla="*/ 0 60000 65536"/>
                <a:gd name="T20" fmla="*/ 0 60000 65536"/>
                <a:gd name="T21" fmla="*/ 0 w 7200000"/>
                <a:gd name="T22" fmla="*/ 0 h 735989"/>
                <a:gd name="T23" fmla="*/ 7200000 w 7200000"/>
                <a:gd name="T24" fmla="*/ 735989 h 7359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200000" h="735989">
                  <a:moveTo>
                    <a:pt x="0" y="0"/>
                  </a:moveTo>
                  <a:lnTo>
                    <a:pt x="7200000" y="0"/>
                  </a:lnTo>
                  <a:lnTo>
                    <a:pt x="7200000" y="553452"/>
                  </a:lnTo>
                  <a:lnTo>
                    <a:pt x="6878559" y="553452"/>
                  </a:lnTo>
                  <a:lnTo>
                    <a:pt x="6725655" y="735989"/>
                  </a:lnTo>
                  <a:lnTo>
                    <a:pt x="6725655" y="553452"/>
                  </a:lnTo>
                  <a:lnTo>
                    <a:pt x="0" y="553452"/>
                  </a:lnTo>
                  <a:lnTo>
                    <a:pt x="0" y="0"/>
                  </a:lnTo>
                  <a:close/>
                </a:path>
              </a:pathLst>
            </a:custGeom>
            <a:solidFill>
              <a:srgbClr val="CCCCCC"/>
            </a:solidFill>
            <a:ln w="9525">
              <a:noFill/>
              <a:round/>
              <a:headEnd/>
              <a:tailEnd/>
            </a:ln>
          </p:spPr>
          <p:txBody>
            <a:bodyPr anchor="ctr"/>
            <a:lstStyle/>
            <a:p>
              <a:endParaRPr lang="zh-CN" altLang="en-US">
                <a:latin typeface="微软雅黑" panose="020B0503020204020204" pitchFamily="34" charset="-122"/>
                <a:ea typeface="微软雅黑" panose="020B0503020204020204" pitchFamily="34" charset="-122"/>
              </a:endParaRPr>
            </a:p>
          </p:txBody>
        </p:sp>
        <p:sp>
          <p:nvSpPr>
            <p:cNvPr id="36897" name="文本框 3"/>
            <p:cNvSpPr>
              <a:spLocks noChangeArrowheads="1"/>
            </p:cNvSpPr>
            <p:nvPr/>
          </p:nvSpPr>
          <p:spPr bwMode="auto">
            <a:xfrm>
              <a:off x="588963" y="1615405"/>
              <a:ext cx="7200900" cy="495728"/>
            </a:xfrm>
            <a:prstGeom prst="rect">
              <a:avLst/>
            </a:prstGeom>
            <a:noFill/>
            <a:ln w="9525">
              <a:noFill/>
              <a:miter lim="800000"/>
              <a:headEnd/>
              <a:tailEnd/>
            </a:ln>
          </p:spPr>
          <p:txBody>
            <a:bodyPr>
              <a:spAutoFit/>
            </a:bodyPr>
            <a:lstStyle/>
            <a:p>
              <a:pPr algn="ctr">
                <a:buFont typeface="Arial" charset="0"/>
                <a:buNone/>
              </a:pPr>
              <a:r>
                <a:rPr kumimoji="1" lang="zh-CN" altLang="en-US" sz="2000">
                  <a:latin typeface="微软雅黑" panose="020B0503020204020204" pitchFamily="34" charset="-122"/>
                  <a:ea typeface="微软雅黑" panose="020B0503020204020204" pitchFamily="34" charset="-122"/>
                </a:rPr>
                <a:t>压电传感器</a:t>
              </a:r>
            </a:p>
          </p:txBody>
        </p:sp>
      </p:grpSp>
      <p:sp>
        <p:nvSpPr>
          <p:cNvPr id="36866" name="Rectangle 5"/>
          <p:cNvSpPr>
            <a:spLocks noGrp="1" noChangeArrowheads="1"/>
          </p:cNvSpPr>
          <p:nvPr>
            <p:ph type="title"/>
          </p:nvPr>
        </p:nvSpPr>
        <p:spPr/>
        <p:txBody>
          <a:bodyPr/>
          <a:lstStyle/>
          <a:p>
            <a:r>
              <a:rPr kumimoji="1" lang="en-US" altLang="zh-CN">
                <a:latin typeface="微软雅黑" panose="020B0503020204020204" pitchFamily="34" charset="-122"/>
                <a:ea typeface="微软雅黑" panose="020B0503020204020204" pitchFamily="34" charset="-122"/>
              </a:rPr>
              <a:t>1</a:t>
            </a:r>
            <a:r>
              <a:rPr kumimoji="1" lang="zh-CN" altLang="en-US">
                <a:latin typeface="微软雅黑" panose="020B0503020204020204" pitchFamily="34" charset="-122"/>
                <a:ea typeface="微软雅黑" panose="020B0503020204020204" pitchFamily="34" charset="-122"/>
              </a:rPr>
              <a:t>、模拟式信号</a:t>
            </a:r>
          </a:p>
        </p:txBody>
      </p:sp>
      <p:sp>
        <p:nvSpPr>
          <p:cNvPr id="36867" name="Rectangle 7"/>
          <p:cNvSpPr>
            <a:spLocks noGrp="1" noChangeArrowheads="1"/>
          </p:cNvSpPr>
          <p:nvPr>
            <p:ph idx="1"/>
          </p:nvPr>
        </p:nvSpPr>
        <p:spPr/>
        <p:txBody>
          <a:bodyPr/>
          <a:lstStyle/>
          <a:p>
            <a:pPr marL="0" indent="0">
              <a:spcBef>
                <a:spcPct val="0"/>
              </a:spcBef>
              <a:buNone/>
            </a:pP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非调制信号</a:t>
            </a:r>
            <a:endParaRPr lang="en-US" altLang="zh-CN" dirty="0">
              <a:latin typeface="微软雅黑" panose="020B0503020204020204" pitchFamily="34" charset="-122"/>
              <a:ea typeface="微软雅黑" panose="020B0503020204020204" pitchFamily="34" charset="-122"/>
            </a:endParaRPr>
          </a:p>
          <a:p>
            <a:pPr lvl="1">
              <a:spcBef>
                <a:spcPct val="0"/>
              </a:spcBef>
            </a:pPr>
            <a:r>
              <a:rPr lang="zh-CN" altLang="en-US" dirty="0">
                <a:latin typeface="微软雅黑" panose="020B0503020204020204" pitchFamily="34" charset="-122"/>
                <a:ea typeface="微软雅黑" panose="020B0503020204020204" pitchFamily="34" charset="-122"/>
              </a:rPr>
              <a:t>送到电路的信号与被测量具有较好的线性关系，二者波形相同或相近</a:t>
            </a:r>
            <a:endParaRPr lang="en-US" altLang="zh-CN" dirty="0">
              <a:latin typeface="微软雅黑" panose="020B0503020204020204" pitchFamily="34" charset="-122"/>
              <a:ea typeface="微软雅黑" panose="020B0503020204020204" pitchFamily="34" charset="-122"/>
            </a:endParaRPr>
          </a:p>
          <a:p>
            <a:pPr>
              <a:spcBef>
                <a:spcPct val="0"/>
              </a:spcBef>
            </a:pPr>
            <a:endParaRPr lang="en-US" altLang="zh-CN" dirty="0">
              <a:latin typeface="微软雅黑" panose="020B0503020204020204" pitchFamily="34" charset="-122"/>
              <a:ea typeface="微软雅黑" panose="020B0503020204020204" pitchFamily="34" charset="-122"/>
            </a:endParaRPr>
          </a:p>
        </p:txBody>
      </p:sp>
      <p:grpSp>
        <p:nvGrpSpPr>
          <p:cNvPr id="36868" name="Group 10"/>
          <p:cNvGrpSpPr>
            <a:grpSpLocks/>
          </p:cNvGrpSpPr>
          <p:nvPr/>
        </p:nvGrpSpPr>
        <p:grpSpPr bwMode="auto">
          <a:xfrm>
            <a:off x="1312277" y="3316708"/>
            <a:ext cx="4149987" cy="2468560"/>
            <a:chOff x="1296" y="1968"/>
            <a:chExt cx="3268" cy="1810"/>
          </a:xfrm>
        </p:grpSpPr>
        <p:sp>
          <p:nvSpPr>
            <p:cNvPr id="36885" name="Rectangle 11"/>
            <p:cNvSpPr>
              <a:spLocks noChangeArrowheads="1"/>
            </p:cNvSpPr>
            <p:nvPr/>
          </p:nvSpPr>
          <p:spPr bwMode="auto">
            <a:xfrm>
              <a:off x="3300" y="2688"/>
              <a:ext cx="1264" cy="226"/>
            </a:xfrm>
            <a:prstGeom prst="rect">
              <a:avLst/>
            </a:prstGeom>
            <a:noFill/>
            <a:ln w="9525">
              <a:noFill/>
              <a:miter lim="800000"/>
              <a:headEnd/>
              <a:tailEnd/>
            </a:ln>
          </p:spPr>
          <p:txBody>
            <a:bodyPr wrap="square" lIns="0" tIns="0" rIns="0" bIns="0">
              <a:spAutoFit/>
            </a:bodyPr>
            <a:lstStyle/>
            <a:p>
              <a:pPr algn="just" eaLnBrk="0" hangingPunct="0"/>
              <a:r>
                <a:rPr lang="en-US" altLang="zh-CN" sz="2000" dirty="0">
                  <a:latin typeface="微软雅黑" panose="020B0503020204020204" pitchFamily="34" charset="-122"/>
                  <a:ea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rPr>
                <a:t>：输入信号</a:t>
              </a:r>
              <a:endParaRPr lang="en-US" altLang="zh-CN" sz="2000" dirty="0">
                <a:latin typeface="微软雅黑" panose="020B0503020204020204" pitchFamily="34" charset="-122"/>
                <a:ea typeface="微软雅黑" panose="020B0503020204020204" pitchFamily="34" charset="-122"/>
              </a:endParaRPr>
            </a:p>
          </p:txBody>
        </p:sp>
        <p:sp>
          <p:nvSpPr>
            <p:cNvPr id="36886" name="Rectangle 12"/>
            <p:cNvSpPr>
              <a:spLocks noChangeArrowheads="1"/>
            </p:cNvSpPr>
            <p:nvPr/>
          </p:nvSpPr>
          <p:spPr bwMode="auto">
            <a:xfrm>
              <a:off x="3072" y="2256"/>
              <a:ext cx="1416" cy="226"/>
            </a:xfrm>
            <a:prstGeom prst="rect">
              <a:avLst/>
            </a:prstGeom>
            <a:noFill/>
            <a:ln w="9525">
              <a:noFill/>
              <a:miter lim="800000"/>
              <a:headEnd/>
              <a:tailEnd/>
            </a:ln>
          </p:spPr>
          <p:txBody>
            <a:bodyPr wrap="square" lIns="0" tIns="0" rIns="0" bIns="0">
              <a:spAutoFit/>
            </a:bodyPr>
            <a:lstStyle/>
            <a:p>
              <a:pPr algn="just" eaLnBrk="0" hangingPunct="0"/>
              <a:r>
                <a:rPr lang="en-US" altLang="zh-CN" sz="2000" dirty="0">
                  <a:latin typeface="微软雅黑" panose="020B0503020204020204" pitchFamily="34" charset="-122"/>
                  <a:ea typeface="微软雅黑" panose="020B0503020204020204" pitchFamily="34" charset="-122"/>
                </a:rPr>
                <a:t>2</a:t>
              </a:r>
              <a:r>
                <a:rPr lang="zh-CN" altLang="en-US" sz="2000" dirty="0">
                  <a:latin typeface="微软雅黑" panose="020B0503020204020204" pitchFamily="34" charset="-122"/>
                  <a:ea typeface="微软雅黑" panose="020B0503020204020204" pitchFamily="34" charset="-122"/>
                </a:rPr>
                <a:t>：输出信号</a:t>
              </a:r>
              <a:endParaRPr lang="en-US" altLang="zh-CN" sz="2000" dirty="0">
                <a:latin typeface="微软雅黑" panose="020B0503020204020204" pitchFamily="34" charset="-122"/>
                <a:ea typeface="微软雅黑" panose="020B0503020204020204" pitchFamily="34" charset="-122"/>
              </a:endParaRPr>
            </a:p>
          </p:txBody>
        </p:sp>
        <p:sp>
          <p:nvSpPr>
            <p:cNvPr id="36887" name="Rectangle 13"/>
            <p:cNvSpPr>
              <a:spLocks noChangeArrowheads="1"/>
            </p:cNvSpPr>
            <p:nvPr/>
          </p:nvSpPr>
          <p:spPr bwMode="auto">
            <a:xfrm>
              <a:off x="1296" y="3504"/>
              <a:ext cx="192" cy="226"/>
            </a:xfrm>
            <a:prstGeom prst="rect">
              <a:avLst/>
            </a:prstGeom>
            <a:noFill/>
            <a:ln w="9525">
              <a:noFill/>
              <a:miter lim="800000"/>
              <a:headEnd/>
              <a:tailEnd/>
            </a:ln>
          </p:spPr>
          <p:txBody>
            <a:bodyPr lIns="0" tIns="0" rIns="0" bIns="0">
              <a:spAutoFit/>
            </a:bodyPr>
            <a:lstStyle/>
            <a:p>
              <a:pPr algn="just" eaLnBrk="0" hangingPunct="0"/>
              <a:r>
                <a:rPr lang="en-US" altLang="zh-CN" sz="2000" i="1">
                  <a:latin typeface="微软雅黑" panose="020B0503020204020204" pitchFamily="34" charset="-122"/>
                  <a:ea typeface="微软雅黑" panose="020B0503020204020204" pitchFamily="34" charset="-122"/>
                </a:rPr>
                <a:t> </a:t>
              </a:r>
              <a:r>
                <a:rPr lang="en-US" altLang="zh-CN" sz="2000">
                  <a:latin typeface="微软雅黑" panose="020B0503020204020204" pitchFamily="34" charset="-122"/>
                  <a:ea typeface="微软雅黑" panose="020B0503020204020204" pitchFamily="34" charset="-122"/>
                </a:rPr>
                <a:t>0</a:t>
              </a:r>
            </a:p>
          </p:txBody>
        </p:sp>
        <p:sp>
          <p:nvSpPr>
            <p:cNvPr id="36888" name="Rectangle 14"/>
            <p:cNvSpPr>
              <a:spLocks noChangeArrowheads="1"/>
            </p:cNvSpPr>
            <p:nvPr/>
          </p:nvSpPr>
          <p:spPr bwMode="auto">
            <a:xfrm>
              <a:off x="1344" y="1968"/>
              <a:ext cx="144" cy="226"/>
            </a:xfrm>
            <a:prstGeom prst="rect">
              <a:avLst/>
            </a:prstGeom>
            <a:noFill/>
            <a:ln w="9525">
              <a:noFill/>
              <a:miter lim="800000"/>
              <a:headEnd/>
              <a:tailEnd/>
            </a:ln>
          </p:spPr>
          <p:txBody>
            <a:bodyPr lIns="0" tIns="0" rIns="0" bIns="0">
              <a:spAutoFit/>
            </a:bodyPr>
            <a:lstStyle/>
            <a:p>
              <a:pPr algn="just" eaLnBrk="0" hangingPunct="0"/>
              <a:r>
                <a:rPr lang="en-US" altLang="zh-CN" sz="2000" i="1">
                  <a:latin typeface="微软雅黑" panose="020B0503020204020204" pitchFamily="34" charset="-122"/>
                  <a:ea typeface="微软雅黑" panose="020B0503020204020204" pitchFamily="34" charset="-122"/>
                </a:rPr>
                <a:t>x</a:t>
              </a:r>
            </a:p>
          </p:txBody>
        </p:sp>
        <p:sp>
          <p:nvSpPr>
            <p:cNvPr id="36889" name="Freeform 15"/>
            <p:cNvSpPr>
              <a:spLocks/>
            </p:cNvSpPr>
            <p:nvPr/>
          </p:nvSpPr>
          <p:spPr bwMode="auto">
            <a:xfrm>
              <a:off x="1584" y="2160"/>
              <a:ext cx="2205" cy="1385"/>
            </a:xfrm>
            <a:custGeom>
              <a:avLst/>
              <a:gdLst>
                <a:gd name="T0" fmla="*/ 59 w 6300"/>
                <a:gd name="T1" fmla="*/ 1218 h 3052"/>
                <a:gd name="T2" fmla="*/ 119 w 6300"/>
                <a:gd name="T3" fmla="*/ 1054 h 3052"/>
                <a:gd name="T4" fmla="*/ 179 w 6300"/>
                <a:gd name="T5" fmla="*/ 899 h 3052"/>
                <a:gd name="T6" fmla="*/ 240 w 6300"/>
                <a:gd name="T7" fmla="*/ 757 h 3052"/>
                <a:gd name="T8" fmla="*/ 271 w 6300"/>
                <a:gd name="T9" fmla="*/ 692 h 3052"/>
                <a:gd name="T10" fmla="*/ 303 w 6300"/>
                <a:gd name="T11" fmla="*/ 630 h 3052"/>
                <a:gd name="T12" fmla="*/ 335 w 6300"/>
                <a:gd name="T13" fmla="*/ 575 h 3052"/>
                <a:gd name="T14" fmla="*/ 368 w 6300"/>
                <a:gd name="T15" fmla="*/ 526 h 3052"/>
                <a:gd name="T16" fmla="*/ 401 w 6300"/>
                <a:gd name="T17" fmla="*/ 482 h 3052"/>
                <a:gd name="T18" fmla="*/ 434 w 6300"/>
                <a:gd name="T19" fmla="*/ 445 h 3052"/>
                <a:gd name="T20" fmla="*/ 469 w 6300"/>
                <a:gd name="T21" fmla="*/ 416 h 3052"/>
                <a:gd name="T22" fmla="*/ 504 w 6300"/>
                <a:gd name="T23" fmla="*/ 394 h 3052"/>
                <a:gd name="T24" fmla="*/ 540 w 6300"/>
                <a:gd name="T25" fmla="*/ 384 h 3052"/>
                <a:gd name="T26" fmla="*/ 576 w 6300"/>
                <a:gd name="T27" fmla="*/ 388 h 3052"/>
                <a:gd name="T28" fmla="*/ 613 w 6300"/>
                <a:gd name="T29" fmla="*/ 403 h 3052"/>
                <a:gd name="T30" fmla="*/ 651 w 6300"/>
                <a:gd name="T31" fmla="*/ 429 h 3052"/>
                <a:gd name="T32" fmla="*/ 690 w 6300"/>
                <a:gd name="T33" fmla="*/ 463 h 3052"/>
                <a:gd name="T34" fmla="*/ 728 w 6300"/>
                <a:gd name="T35" fmla="*/ 502 h 3052"/>
                <a:gd name="T36" fmla="*/ 807 w 6300"/>
                <a:gd name="T37" fmla="*/ 594 h 3052"/>
                <a:gd name="T38" fmla="*/ 887 w 6300"/>
                <a:gd name="T39" fmla="*/ 685 h 3052"/>
                <a:gd name="T40" fmla="*/ 928 w 6300"/>
                <a:gd name="T41" fmla="*/ 727 h 3052"/>
                <a:gd name="T42" fmla="*/ 970 w 6300"/>
                <a:gd name="T43" fmla="*/ 764 h 3052"/>
                <a:gd name="T44" fmla="*/ 1010 w 6300"/>
                <a:gd name="T45" fmla="*/ 794 h 3052"/>
                <a:gd name="T46" fmla="*/ 1052 w 6300"/>
                <a:gd name="T47" fmla="*/ 813 h 3052"/>
                <a:gd name="T48" fmla="*/ 1093 w 6300"/>
                <a:gd name="T49" fmla="*/ 823 h 3052"/>
                <a:gd name="T50" fmla="*/ 1134 w 6300"/>
                <a:gd name="T51" fmla="*/ 819 h 3052"/>
                <a:gd name="T52" fmla="*/ 1176 w 6300"/>
                <a:gd name="T53" fmla="*/ 801 h 3052"/>
                <a:gd name="T54" fmla="*/ 1220 w 6300"/>
                <a:gd name="T55" fmla="*/ 773 h 3052"/>
                <a:gd name="T56" fmla="*/ 1264 w 6300"/>
                <a:gd name="T57" fmla="*/ 735 h 3052"/>
                <a:gd name="T58" fmla="*/ 1310 w 6300"/>
                <a:gd name="T59" fmla="*/ 689 h 3052"/>
                <a:gd name="T60" fmla="*/ 1357 w 6300"/>
                <a:gd name="T61" fmla="*/ 636 h 3052"/>
                <a:gd name="T62" fmla="*/ 1403 w 6300"/>
                <a:gd name="T63" fmla="*/ 578 h 3052"/>
                <a:gd name="T64" fmla="*/ 1496 w 6300"/>
                <a:gd name="T65" fmla="*/ 452 h 3052"/>
                <a:gd name="T66" fmla="*/ 1587 w 6300"/>
                <a:gd name="T67" fmla="*/ 322 h 3052"/>
                <a:gd name="T68" fmla="*/ 1653 w 6300"/>
                <a:gd name="T69" fmla="*/ 232 h 3052"/>
                <a:gd name="T70" fmla="*/ 1695 w 6300"/>
                <a:gd name="T71" fmla="*/ 177 h 3052"/>
                <a:gd name="T72" fmla="*/ 1736 w 6300"/>
                <a:gd name="T73" fmla="*/ 128 h 3052"/>
                <a:gd name="T74" fmla="*/ 1774 w 6300"/>
                <a:gd name="T75" fmla="*/ 85 h 3052"/>
                <a:gd name="T76" fmla="*/ 1810 w 6300"/>
                <a:gd name="T77" fmla="*/ 52 h 3052"/>
                <a:gd name="T78" fmla="*/ 1844 w 6300"/>
                <a:gd name="T79" fmla="*/ 30 h 3052"/>
                <a:gd name="T80" fmla="*/ 1876 w 6300"/>
                <a:gd name="T81" fmla="*/ 14 h 3052"/>
                <a:gd name="T82" fmla="*/ 1908 w 6300"/>
                <a:gd name="T83" fmla="*/ 5 h 3052"/>
                <a:gd name="T84" fmla="*/ 1938 w 6300"/>
                <a:gd name="T85" fmla="*/ 0 h 3052"/>
                <a:gd name="T86" fmla="*/ 1981 w 6300"/>
                <a:gd name="T87" fmla="*/ 2 h 3052"/>
                <a:gd name="T88" fmla="*/ 2035 w 6300"/>
                <a:gd name="T89" fmla="*/ 16 h 3052"/>
                <a:gd name="T90" fmla="*/ 2083 w 6300"/>
                <a:gd name="T91" fmla="*/ 39 h 3052"/>
                <a:gd name="T92" fmla="*/ 2125 w 6300"/>
                <a:gd name="T93" fmla="*/ 65 h 3052"/>
                <a:gd name="T94" fmla="*/ 2162 w 6300"/>
                <a:gd name="T95" fmla="*/ 90 h 3052"/>
                <a:gd name="T96" fmla="*/ 2192 w 6300"/>
                <a:gd name="T97" fmla="*/ 107 h 305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300"/>
                <a:gd name="T148" fmla="*/ 0 h 3052"/>
                <a:gd name="T149" fmla="*/ 6300 w 6300"/>
                <a:gd name="T150" fmla="*/ 3052 h 305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300" h="3052">
                  <a:moveTo>
                    <a:pt x="0" y="3052"/>
                  </a:moveTo>
                  <a:lnTo>
                    <a:pt x="168" y="2683"/>
                  </a:lnTo>
                  <a:lnTo>
                    <a:pt x="255" y="2500"/>
                  </a:lnTo>
                  <a:lnTo>
                    <a:pt x="339" y="2323"/>
                  </a:lnTo>
                  <a:lnTo>
                    <a:pt x="425" y="2150"/>
                  </a:lnTo>
                  <a:lnTo>
                    <a:pt x="511" y="1982"/>
                  </a:lnTo>
                  <a:lnTo>
                    <a:pt x="598" y="1821"/>
                  </a:lnTo>
                  <a:lnTo>
                    <a:pt x="687" y="1668"/>
                  </a:lnTo>
                  <a:lnTo>
                    <a:pt x="730" y="1593"/>
                  </a:lnTo>
                  <a:lnTo>
                    <a:pt x="775" y="1524"/>
                  </a:lnTo>
                  <a:lnTo>
                    <a:pt x="821" y="1454"/>
                  </a:lnTo>
                  <a:lnTo>
                    <a:pt x="867" y="1389"/>
                  </a:lnTo>
                  <a:lnTo>
                    <a:pt x="912" y="1327"/>
                  </a:lnTo>
                  <a:lnTo>
                    <a:pt x="958" y="1267"/>
                  </a:lnTo>
                  <a:lnTo>
                    <a:pt x="1003" y="1212"/>
                  </a:lnTo>
                  <a:lnTo>
                    <a:pt x="1051" y="1159"/>
                  </a:lnTo>
                  <a:lnTo>
                    <a:pt x="1097" y="1109"/>
                  </a:lnTo>
                  <a:lnTo>
                    <a:pt x="1145" y="1063"/>
                  </a:lnTo>
                  <a:lnTo>
                    <a:pt x="1193" y="1020"/>
                  </a:lnTo>
                  <a:lnTo>
                    <a:pt x="1241" y="981"/>
                  </a:lnTo>
                  <a:lnTo>
                    <a:pt x="1291" y="948"/>
                  </a:lnTo>
                  <a:lnTo>
                    <a:pt x="1339" y="917"/>
                  </a:lnTo>
                  <a:lnTo>
                    <a:pt x="1390" y="890"/>
                  </a:lnTo>
                  <a:lnTo>
                    <a:pt x="1440" y="869"/>
                  </a:lnTo>
                  <a:lnTo>
                    <a:pt x="1491" y="854"/>
                  </a:lnTo>
                  <a:lnTo>
                    <a:pt x="1543" y="847"/>
                  </a:lnTo>
                  <a:lnTo>
                    <a:pt x="1594" y="847"/>
                  </a:lnTo>
                  <a:lnTo>
                    <a:pt x="1647" y="854"/>
                  </a:lnTo>
                  <a:lnTo>
                    <a:pt x="1699" y="869"/>
                  </a:lnTo>
                  <a:lnTo>
                    <a:pt x="1752" y="888"/>
                  </a:lnTo>
                  <a:lnTo>
                    <a:pt x="1807" y="914"/>
                  </a:lnTo>
                  <a:lnTo>
                    <a:pt x="1860" y="945"/>
                  </a:lnTo>
                  <a:lnTo>
                    <a:pt x="1915" y="981"/>
                  </a:lnTo>
                  <a:lnTo>
                    <a:pt x="1971" y="1020"/>
                  </a:lnTo>
                  <a:lnTo>
                    <a:pt x="2026" y="1063"/>
                  </a:lnTo>
                  <a:lnTo>
                    <a:pt x="2081" y="1106"/>
                  </a:lnTo>
                  <a:lnTo>
                    <a:pt x="2194" y="1205"/>
                  </a:lnTo>
                  <a:lnTo>
                    <a:pt x="2307" y="1308"/>
                  </a:lnTo>
                  <a:lnTo>
                    <a:pt x="2419" y="1411"/>
                  </a:lnTo>
                  <a:lnTo>
                    <a:pt x="2535" y="1509"/>
                  </a:lnTo>
                  <a:lnTo>
                    <a:pt x="2595" y="1557"/>
                  </a:lnTo>
                  <a:lnTo>
                    <a:pt x="2652" y="1603"/>
                  </a:lnTo>
                  <a:lnTo>
                    <a:pt x="2710" y="1646"/>
                  </a:lnTo>
                  <a:lnTo>
                    <a:pt x="2770" y="1684"/>
                  </a:lnTo>
                  <a:lnTo>
                    <a:pt x="2827" y="1718"/>
                  </a:lnTo>
                  <a:lnTo>
                    <a:pt x="2885" y="1749"/>
                  </a:lnTo>
                  <a:lnTo>
                    <a:pt x="2945" y="1773"/>
                  </a:lnTo>
                  <a:lnTo>
                    <a:pt x="3005" y="1792"/>
                  </a:lnTo>
                  <a:lnTo>
                    <a:pt x="3063" y="1807"/>
                  </a:lnTo>
                  <a:lnTo>
                    <a:pt x="3123" y="1814"/>
                  </a:lnTo>
                  <a:lnTo>
                    <a:pt x="3180" y="1812"/>
                  </a:lnTo>
                  <a:lnTo>
                    <a:pt x="3240" y="1804"/>
                  </a:lnTo>
                  <a:lnTo>
                    <a:pt x="3300" y="1790"/>
                  </a:lnTo>
                  <a:lnTo>
                    <a:pt x="3360" y="1766"/>
                  </a:lnTo>
                  <a:lnTo>
                    <a:pt x="3423" y="1737"/>
                  </a:lnTo>
                  <a:lnTo>
                    <a:pt x="3485" y="1704"/>
                  </a:lnTo>
                  <a:lnTo>
                    <a:pt x="3547" y="1665"/>
                  </a:lnTo>
                  <a:lnTo>
                    <a:pt x="3612" y="1620"/>
                  </a:lnTo>
                  <a:lnTo>
                    <a:pt x="3677" y="1572"/>
                  </a:lnTo>
                  <a:lnTo>
                    <a:pt x="3744" y="1519"/>
                  </a:lnTo>
                  <a:lnTo>
                    <a:pt x="3809" y="1461"/>
                  </a:lnTo>
                  <a:lnTo>
                    <a:pt x="3876" y="1401"/>
                  </a:lnTo>
                  <a:lnTo>
                    <a:pt x="3941" y="1339"/>
                  </a:lnTo>
                  <a:lnTo>
                    <a:pt x="4008" y="1274"/>
                  </a:lnTo>
                  <a:lnTo>
                    <a:pt x="4143" y="1137"/>
                  </a:lnTo>
                  <a:lnTo>
                    <a:pt x="4275" y="996"/>
                  </a:lnTo>
                  <a:lnTo>
                    <a:pt x="4407" y="852"/>
                  </a:lnTo>
                  <a:lnTo>
                    <a:pt x="4534" y="710"/>
                  </a:lnTo>
                  <a:lnTo>
                    <a:pt x="4661" y="576"/>
                  </a:lnTo>
                  <a:lnTo>
                    <a:pt x="4723" y="511"/>
                  </a:lnTo>
                  <a:lnTo>
                    <a:pt x="4783" y="449"/>
                  </a:lnTo>
                  <a:lnTo>
                    <a:pt x="4843" y="389"/>
                  </a:lnTo>
                  <a:lnTo>
                    <a:pt x="4901" y="331"/>
                  </a:lnTo>
                  <a:lnTo>
                    <a:pt x="4959" y="281"/>
                  </a:lnTo>
                  <a:lnTo>
                    <a:pt x="5014" y="233"/>
                  </a:lnTo>
                  <a:lnTo>
                    <a:pt x="5069" y="187"/>
                  </a:lnTo>
                  <a:lnTo>
                    <a:pt x="5122" y="149"/>
                  </a:lnTo>
                  <a:lnTo>
                    <a:pt x="5172" y="115"/>
                  </a:lnTo>
                  <a:lnTo>
                    <a:pt x="5220" y="89"/>
                  </a:lnTo>
                  <a:lnTo>
                    <a:pt x="5268" y="67"/>
                  </a:lnTo>
                  <a:lnTo>
                    <a:pt x="5314" y="48"/>
                  </a:lnTo>
                  <a:lnTo>
                    <a:pt x="5359" y="31"/>
                  </a:lnTo>
                  <a:lnTo>
                    <a:pt x="5405" y="19"/>
                  </a:lnTo>
                  <a:lnTo>
                    <a:pt x="5451" y="10"/>
                  </a:lnTo>
                  <a:lnTo>
                    <a:pt x="5494" y="5"/>
                  </a:lnTo>
                  <a:lnTo>
                    <a:pt x="5537" y="0"/>
                  </a:lnTo>
                  <a:lnTo>
                    <a:pt x="5578" y="0"/>
                  </a:lnTo>
                  <a:lnTo>
                    <a:pt x="5659" y="5"/>
                  </a:lnTo>
                  <a:lnTo>
                    <a:pt x="5739" y="17"/>
                  </a:lnTo>
                  <a:lnTo>
                    <a:pt x="5813" y="36"/>
                  </a:lnTo>
                  <a:lnTo>
                    <a:pt x="5883" y="60"/>
                  </a:lnTo>
                  <a:lnTo>
                    <a:pt x="5950" y="86"/>
                  </a:lnTo>
                  <a:lnTo>
                    <a:pt x="6015" y="115"/>
                  </a:lnTo>
                  <a:lnTo>
                    <a:pt x="6072" y="144"/>
                  </a:lnTo>
                  <a:lnTo>
                    <a:pt x="6127" y="173"/>
                  </a:lnTo>
                  <a:lnTo>
                    <a:pt x="6178" y="199"/>
                  </a:lnTo>
                  <a:lnTo>
                    <a:pt x="6223" y="221"/>
                  </a:lnTo>
                  <a:lnTo>
                    <a:pt x="6264" y="235"/>
                  </a:lnTo>
                  <a:lnTo>
                    <a:pt x="6300" y="245"/>
                  </a:lnTo>
                </a:path>
              </a:pathLst>
            </a:custGeom>
            <a:noFill/>
            <a:ln w="19050" cmpd="sng">
              <a:solidFill>
                <a:schemeClr val="fo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890" name="Line 16"/>
            <p:cNvSpPr>
              <a:spLocks noChangeShapeType="1"/>
            </p:cNvSpPr>
            <p:nvPr/>
          </p:nvSpPr>
          <p:spPr bwMode="auto">
            <a:xfrm flipV="1">
              <a:off x="1573" y="2003"/>
              <a:ext cx="0" cy="1558"/>
            </a:xfrm>
            <a:prstGeom prst="line">
              <a:avLst/>
            </a:prstGeom>
            <a:noFill/>
            <a:ln w="19050">
              <a:solidFill>
                <a:schemeClr val="tx1"/>
              </a:solidFill>
              <a:round/>
              <a:headEnd/>
              <a:tailEnd type="stealth" w="sm" len="lg"/>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891" name="Line 17"/>
            <p:cNvSpPr>
              <a:spLocks noChangeShapeType="1"/>
            </p:cNvSpPr>
            <p:nvPr/>
          </p:nvSpPr>
          <p:spPr bwMode="auto">
            <a:xfrm>
              <a:off x="1573" y="3568"/>
              <a:ext cx="2267" cy="0"/>
            </a:xfrm>
            <a:prstGeom prst="line">
              <a:avLst/>
            </a:prstGeom>
            <a:noFill/>
            <a:ln w="19050">
              <a:solidFill>
                <a:schemeClr val="tx1"/>
              </a:solidFill>
              <a:round/>
              <a:headEnd/>
              <a:tailEnd type="stealth" w="sm" len="lg"/>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892" name="Freeform 18"/>
            <p:cNvSpPr>
              <a:spLocks/>
            </p:cNvSpPr>
            <p:nvPr/>
          </p:nvSpPr>
          <p:spPr bwMode="auto">
            <a:xfrm>
              <a:off x="1574" y="2879"/>
              <a:ext cx="2205" cy="692"/>
            </a:xfrm>
            <a:custGeom>
              <a:avLst/>
              <a:gdLst>
                <a:gd name="T0" fmla="*/ 59 w 6300"/>
                <a:gd name="T1" fmla="*/ 608 h 3052"/>
                <a:gd name="T2" fmla="*/ 119 w 6300"/>
                <a:gd name="T3" fmla="*/ 527 h 3052"/>
                <a:gd name="T4" fmla="*/ 179 w 6300"/>
                <a:gd name="T5" fmla="*/ 449 h 3052"/>
                <a:gd name="T6" fmla="*/ 240 w 6300"/>
                <a:gd name="T7" fmla="*/ 378 h 3052"/>
                <a:gd name="T8" fmla="*/ 271 w 6300"/>
                <a:gd name="T9" fmla="*/ 346 h 3052"/>
                <a:gd name="T10" fmla="*/ 303 w 6300"/>
                <a:gd name="T11" fmla="*/ 315 h 3052"/>
                <a:gd name="T12" fmla="*/ 335 w 6300"/>
                <a:gd name="T13" fmla="*/ 287 h 3052"/>
                <a:gd name="T14" fmla="*/ 368 w 6300"/>
                <a:gd name="T15" fmla="*/ 263 h 3052"/>
                <a:gd name="T16" fmla="*/ 401 w 6300"/>
                <a:gd name="T17" fmla="*/ 241 h 3052"/>
                <a:gd name="T18" fmla="*/ 434 w 6300"/>
                <a:gd name="T19" fmla="*/ 222 h 3052"/>
                <a:gd name="T20" fmla="*/ 469 w 6300"/>
                <a:gd name="T21" fmla="*/ 208 h 3052"/>
                <a:gd name="T22" fmla="*/ 504 w 6300"/>
                <a:gd name="T23" fmla="*/ 197 h 3052"/>
                <a:gd name="T24" fmla="*/ 540 w 6300"/>
                <a:gd name="T25" fmla="*/ 192 h 3052"/>
                <a:gd name="T26" fmla="*/ 576 w 6300"/>
                <a:gd name="T27" fmla="*/ 194 h 3052"/>
                <a:gd name="T28" fmla="*/ 613 w 6300"/>
                <a:gd name="T29" fmla="*/ 201 h 3052"/>
                <a:gd name="T30" fmla="*/ 651 w 6300"/>
                <a:gd name="T31" fmla="*/ 214 h 3052"/>
                <a:gd name="T32" fmla="*/ 690 w 6300"/>
                <a:gd name="T33" fmla="*/ 231 h 3052"/>
                <a:gd name="T34" fmla="*/ 728 w 6300"/>
                <a:gd name="T35" fmla="*/ 251 h 3052"/>
                <a:gd name="T36" fmla="*/ 807 w 6300"/>
                <a:gd name="T37" fmla="*/ 297 h 3052"/>
                <a:gd name="T38" fmla="*/ 887 w 6300"/>
                <a:gd name="T39" fmla="*/ 342 h 3052"/>
                <a:gd name="T40" fmla="*/ 928 w 6300"/>
                <a:gd name="T41" fmla="*/ 363 h 3052"/>
                <a:gd name="T42" fmla="*/ 970 w 6300"/>
                <a:gd name="T43" fmla="*/ 382 h 3052"/>
                <a:gd name="T44" fmla="*/ 1010 w 6300"/>
                <a:gd name="T45" fmla="*/ 397 h 3052"/>
                <a:gd name="T46" fmla="*/ 1052 w 6300"/>
                <a:gd name="T47" fmla="*/ 406 h 3052"/>
                <a:gd name="T48" fmla="*/ 1093 w 6300"/>
                <a:gd name="T49" fmla="*/ 411 h 3052"/>
                <a:gd name="T50" fmla="*/ 1134 w 6300"/>
                <a:gd name="T51" fmla="*/ 409 h 3052"/>
                <a:gd name="T52" fmla="*/ 1176 w 6300"/>
                <a:gd name="T53" fmla="*/ 400 h 3052"/>
                <a:gd name="T54" fmla="*/ 1220 w 6300"/>
                <a:gd name="T55" fmla="*/ 386 h 3052"/>
                <a:gd name="T56" fmla="*/ 1264 w 6300"/>
                <a:gd name="T57" fmla="*/ 367 h 3052"/>
                <a:gd name="T58" fmla="*/ 1310 w 6300"/>
                <a:gd name="T59" fmla="*/ 344 h 3052"/>
                <a:gd name="T60" fmla="*/ 1357 w 6300"/>
                <a:gd name="T61" fmla="*/ 318 h 3052"/>
                <a:gd name="T62" fmla="*/ 1403 w 6300"/>
                <a:gd name="T63" fmla="*/ 289 h 3052"/>
                <a:gd name="T64" fmla="*/ 1496 w 6300"/>
                <a:gd name="T65" fmla="*/ 226 h 3052"/>
                <a:gd name="T66" fmla="*/ 1587 w 6300"/>
                <a:gd name="T67" fmla="*/ 161 h 3052"/>
                <a:gd name="T68" fmla="*/ 1653 w 6300"/>
                <a:gd name="T69" fmla="*/ 116 h 3052"/>
                <a:gd name="T70" fmla="*/ 1695 w 6300"/>
                <a:gd name="T71" fmla="*/ 88 h 3052"/>
                <a:gd name="T72" fmla="*/ 1736 w 6300"/>
                <a:gd name="T73" fmla="*/ 64 h 3052"/>
                <a:gd name="T74" fmla="*/ 1774 w 6300"/>
                <a:gd name="T75" fmla="*/ 42 h 3052"/>
                <a:gd name="T76" fmla="*/ 1810 w 6300"/>
                <a:gd name="T77" fmla="*/ 26 h 3052"/>
                <a:gd name="T78" fmla="*/ 1844 w 6300"/>
                <a:gd name="T79" fmla="*/ 15 h 3052"/>
                <a:gd name="T80" fmla="*/ 1876 w 6300"/>
                <a:gd name="T81" fmla="*/ 7 h 3052"/>
                <a:gd name="T82" fmla="*/ 1908 w 6300"/>
                <a:gd name="T83" fmla="*/ 2 h 3052"/>
                <a:gd name="T84" fmla="*/ 1938 w 6300"/>
                <a:gd name="T85" fmla="*/ 0 h 3052"/>
                <a:gd name="T86" fmla="*/ 1981 w 6300"/>
                <a:gd name="T87" fmla="*/ 1 h 3052"/>
                <a:gd name="T88" fmla="*/ 2035 w 6300"/>
                <a:gd name="T89" fmla="*/ 8 h 3052"/>
                <a:gd name="T90" fmla="*/ 2083 w 6300"/>
                <a:gd name="T91" fmla="*/ 19 h 3052"/>
                <a:gd name="T92" fmla="*/ 2125 w 6300"/>
                <a:gd name="T93" fmla="*/ 33 h 3052"/>
                <a:gd name="T94" fmla="*/ 2162 w 6300"/>
                <a:gd name="T95" fmla="*/ 45 h 3052"/>
                <a:gd name="T96" fmla="*/ 2192 w 6300"/>
                <a:gd name="T97" fmla="*/ 53 h 305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300"/>
                <a:gd name="T148" fmla="*/ 0 h 3052"/>
                <a:gd name="T149" fmla="*/ 6300 w 6300"/>
                <a:gd name="T150" fmla="*/ 3052 h 305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300" h="3052">
                  <a:moveTo>
                    <a:pt x="0" y="3052"/>
                  </a:moveTo>
                  <a:lnTo>
                    <a:pt x="168" y="2683"/>
                  </a:lnTo>
                  <a:lnTo>
                    <a:pt x="255" y="2500"/>
                  </a:lnTo>
                  <a:lnTo>
                    <a:pt x="339" y="2323"/>
                  </a:lnTo>
                  <a:lnTo>
                    <a:pt x="425" y="2150"/>
                  </a:lnTo>
                  <a:lnTo>
                    <a:pt x="511" y="1982"/>
                  </a:lnTo>
                  <a:lnTo>
                    <a:pt x="598" y="1821"/>
                  </a:lnTo>
                  <a:lnTo>
                    <a:pt x="687" y="1668"/>
                  </a:lnTo>
                  <a:lnTo>
                    <a:pt x="730" y="1593"/>
                  </a:lnTo>
                  <a:lnTo>
                    <a:pt x="775" y="1524"/>
                  </a:lnTo>
                  <a:lnTo>
                    <a:pt x="821" y="1454"/>
                  </a:lnTo>
                  <a:lnTo>
                    <a:pt x="867" y="1389"/>
                  </a:lnTo>
                  <a:lnTo>
                    <a:pt x="912" y="1327"/>
                  </a:lnTo>
                  <a:lnTo>
                    <a:pt x="958" y="1267"/>
                  </a:lnTo>
                  <a:lnTo>
                    <a:pt x="1003" y="1212"/>
                  </a:lnTo>
                  <a:lnTo>
                    <a:pt x="1051" y="1159"/>
                  </a:lnTo>
                  <a:lnTo>
                    <a:pt x="1097" y="1109"/>
                  </a:lnTo>
                  <a:lnTo>
                    <a:pt x="1145" y="1063"/>
                  </a:lnTo>
                  <a:lnTo>
                    <a:pt x="1193" y="1020"/>
                  </a:lnTo>
                  <a:lnTo>
                    <a:pt x="1241" y="981"/>
                  </a:lnTo>
                  <a:lnTo>
                    <a:pt x="1291" y="948"/>
                  </a:lnTo>
                  <a:lnTo>
                    <a:pt x="1339" y="917"/>
                  </a:lnTo>
                  <a:lnTo>
                    <a:pt x="1390" y="890"/>
                  </a:lnTo>
                  <a:lnTo>
                    <a:pt x="1440" y="869"/>
                  </a:lnTo>
                  <a:lnTo>
                    <a:pt x="1491" y="854"/>
                  </a:lnTo>
                  <a:lnTo>
                    <a:pt x="1543" y="847"/>
                  </a:lnTo>
                  <a:lnTo>
                    <a:pt x="1594" y="847"/>
                  </a:lnTo>
                  <a:lnTo>
                    <a:pt x="1647" y="854"/>
                  </a:lnTo>
                  <a:lnTo>
                    <a:pt x="1699" y="869"/>
                  </a:lnTo>
                  <a:lnTo>
                    <a:pt x="1752" y="888"/>
                  </a:lnTo>
                  <a:lnTo>
                    <a:pt x="1807" y="914"/>
                  </a:lnTo>
                  <a:lnTo>
                    <a:pt x="1860" y="945"/>
                  </a:lnTo>
                  <a:lnTo>
                    <a:pt x="1915" y="981"/>
                  </a:lnTo>
                  <a:lnTo>
                    <a:pt x="1971" y="1020"/>
                  </a:lnTo>
                  <a:lnTo>
                    <a:pt x="2026" y="1063"/>
                  </a:lnTo>
                  <a:lnTo>
                    <a:pt x="2081" y="1106"/>
                  </a:lnTo>
                  <a:lnTo>
                    <a:pt x="2194" y="1205"/>
                  </a:lnTo>
                  <a:lnTo>
                    <a:pt x="2307" y="1308"/>
                  </a:lnTo>
                  <a:lnTo>
                    <a:pt x="2419" y="1411"/>
                  </a:lnTo>
                  <a:lnTo>
                    <a:pt x="2535" y="1509"/>
                  </a:lnTo>
                  <a:lnTo>
                    <a:pt x="2595" y="1557"/>
                  </a:lnTo>
                  <a:lnTo>
                    <a:pt x="2652" y="1603"/>
                  </a:lnTo>
                  <a:lnTo>
                    <a:pt x="2710" y="1646"/>
                  </a:lnTo>
                  <a:lnTo>
                    <a:pt x="2770" y="1684"/>
                  </a:lnTo>
                  <a:lnTo>
                    <a:pt x="2827" y="1718"/>
                  </a:lnTo>
                  <a:lnTo>
                    <a:pt x="2885" y="1749"/>
                  </a:lnTo>
                  <a:lnTo>
                    <a:pt x="2945" y="1773"/>
                  </a:lnTo>
                  <a:lnTo>
                    <a:pt x="3005" y="1792"/>
                  </a:lnTo>
                  <a:lnTo>
                    <a:pt x="3063" y="1807"/>
                  </a:lnTo>
                  <a:lnTo>
                    <a:pt x="3123" y="1814"/>
                  </a:lnTo>
                  <a:lnTo>
                    <a:pt x="3180" y="1812"/>
                  </a:lnTo>
                  <a:lnTo>
                    <a:pt x="3240" y="1804"/>
                  </a:lnTo>
                  <a:lnTo>
                    <a:pt x="3300" y="1790"/>
                  </a:lnTo>
                  <a:lnTo>
                    <a:pt x="3360" y="1766"/>
                  </a:lnTo>
                  <a:lnTo>
                    <a:pt x="3423" y="1737"/>
                  </a:lnTo>
                  <a:lnTo>
                    <a:pt x="3485" y="1704"/>
                  </a:lnTo>
                  <a:lnTo>
                    <a:pt x="3547" y="1665"/>
                  </a:lnTo>
                  <a:lnTo>
                    <a:pt x="3612" y="1620"/>
                  </a:lnTo>
                  <a:lnTo>
                    <a:pt x="3677" y="1572"/>
                  </a:lnTo>
                  <a:lnTo>
                    <a:pt x="3744" y="1519"/>
                  </a:lnTo>
                  <a:lnTo>
                    <a:pt x="3809" y="1461"/>
                  </a:lnTo>
                  <a:lnTo>
                    <a:pt x="3876" y="1401"/>
                  </a:lnTo>
                  <a:lnTo>
                    <a:pt x="3941" y="1339"/>
                  </a:lnTo>
                  <a:lnTo>
                    <a:pt x="4008" y="1274"/>
                  </a:lnTo>
                  <a:lnTo>
                    <a:pt x="4143" y="1137"/>
                  </a:lnTo>
                  <a:lnTo>
                    <a:pt x="4275" y="996"/>
                  </a:lnTo>
                  <a:lnTo>
                    <a:pt x="4407" y="852"/>
                  </a:lnTo>
                  <a:lnTo>
                    <a:pt x="4534" y="710"/>
                  </a:lnTo>
                  <a:lnTo>
                    <a:pt x="4661" y="576"/>
                  </a:lnTo>
                  <a:lnTo>
                    <a:pt x="4723" y="511"/>
                  </a:lnTo>
                  <a:lnTo>
                    <a:pt x="4783" y="449"/>
                  </a:lnTo>
                  <a:lnTo>
                    <a:pt x="4843" y="389"/>
                  </a:lnTo>
                  <a:lnTo>
                    <a:pt x="4901" y="331"/>
                  </a:lnTo>
                  <a:lnTo>
                    <a:pt x="4959" y="281"/>
                  </a:lnTo>
                  <a:lnTo>
                    <a:pt x="5014" y="233"/>
                  </a:lnTo>
                  <a:lnTo>
                    <a:pt x="5069" y="187"/>
                  </a:lnTo>
                  <a:lnTo>
                    <a:pt x="5122" y="149"/>
                  </a:lnTo>
                  <a:lnTo>
                    <a:pt x="5172" y="115"/>
                  </a:lnTo>
                  <a:lnTo>
                    <a:pt x="5220" y="89"/>
                  </a:lnTo>
                  <a:lnTo>
                    <a:pt x="5268" y="67"/>
                  </a:lnTo>
                  <a:lnTo>
                    <a:pt x="5314" y="48"/>
                  </a:lnTo>
                  <a:lnTo>
                    <a:pt x="5359" y="31"/>
                  </a:lnTo>
                  <a:lnTo>
                    <a:pt x="5405" y="19"/>
                  </a:lnTo>
                  <a:lnTo>
                    <a:pt x="5451" y="10"/>
                  </a:lnTo>
                  <a:lnTo>
                    <a:pt x="5494" y="5"/>
                  </a:lnTo>
                  <a:lnTo>
                    <a:pt x="5537" y="0"/>
                  </a:lnTo>
                  <a:lnTo>
                    <a:pt x="5578" y="0"/>
                  </a:lnTo>
                  <a:lnTo>
                    <a:pt x="5659" y="5"/>
                  </a:lnTo>
                  <a:lnTo>
                    <a:pt x="5739" y="17"/>
                  </a:lnTo>
                  <a:lnTo>
                    <a:pt x="5813" y="36"/>
                  </a:lnTo>
                  <a:lnTo>
                    <a:pt x="5883" y="60"/>
                  </a:lnTo>
                  <a:lnTo>
                    <a:pt x="5950" y="86"/>
                  </a:lnTo>
                  <a:lnTo>
                    <a:pt x="6015" y="115"/>
                  </a:lnTo>
                  <a:lnTo>
                    <a:pt x="6072" y="144"/>
                  </a:lnTo>
                  <a:lnTo>
                    <a:pt x="6127" y="173"/>
                  </a:lnTo>
                  <a:lnTo>
                    <a:pt x="6178" y="199"/>
                  </a:lnTo>
                  <a:lnTo>
                    <a:pt x="6223" y="221"/>
                  </a:lnTo>
                  <a:lnTo>
                    <a:pt x="6264" y="235"/>
                  </a:lnTo>
                  <a:lnTo>
                    <a:pt x="6300" y="245"/>
                  </a:lnTo>
                </a:path>
              </a:pathLst>
            </a:custGeom>
            <a:noFill/>
            <a:ln w="19050" cmpd="sng">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6893" name="Rectangle 19"/>
            <p:cNvSpPr>
              <a:spLocks noChangeArrowheads="1"/>
            </p:cNvSpPr>
            <p:nvPr/>
          </p:nvSpPr>
          <p:spPr bwMode="auto">
            <a:xfrm>
              <a:off x="3840" y="3552"/>
              <a:ext cx="240" cy="226"/>
            </a:xfrm>
            <a:prstGeom prst="rect">
              <a:avLst/>
            </a:prstGeom>
            <a:noFill/>
            <a:ln w="9525">
              <a:noFill/>
              <a:miter lim="800000"/>
              <a:headEnd/>
              <a:tailEnd/>
            </a:ln>
          </p:spPr>
          <p:txBody>
            <a:bodyPr lIns="0" tIns="0" rIns="0" bIns="0">
              <a:spAutoFit/>
            </a:bodyPr>
            <a:lstStyle/>
            <a:p>
              <a:pPr algn="just" eaLnBrk="0" hangingPunct="0"/>
              <a:r>
                <a:rPr lang="en-US" altLang="zh-CN" sz="2000">
                  <a:latin typeface="微软雅黑" panose="020B0503020204020204" pitchFamily="34" charset="-122"/>
                  <a:ea typeface="微软雅黑" panose="020B0503020204020204" pitchFamily="34" charset="-122"/>
                </a:rPr>
                <a:t> </a:t>
              </a:r>
              <a:r>
                <a:rPr lang="en-US" altLang="zh-CN" sz="2000" i="1">
                  <a:latin typeface="微软雅黑" panose="020B0503020204020204" pitchFamily="34" charset="-122"/>
                  <a:ea typeface="微软雅黑" panose="020B0503020204020204" pitchFamily="34" charset="-122"/>
                </a:rPr>
                <a:t>t</a:t>
              </a:r>
            </a:p>
          </p:txBody>
        </p:sp>
      </p:grpSp>
      <p:grpSp>
        <p:nvGrpSpPr>
          <p:cNvPr id="36869" name="Group 3"/>
          <p:cNvGrpSpPr>
            <a:grpSpLocks/>
          </p:cNvGrpSpPr>
          <p:nvPr/>
        </p:nvGrpSpPr>
        <p:grpSpPr bwMode="auto">
          <a:xfrm>
            <a:off x="7350125" y="3636963"/>
            <a:ext cx="3514775" cy="2316162"/>
            <a:chOff x="2651" y="1673"/>
            <a:chExt cx="2665" cy="1780"/>
          </a:xfrm>
        </p:grpSpPr>
        <p:sp>
          <p:nvSpPr>
            <p:cNvPr id="36872" name="Rectangle 4"/>
            <p:cNvSpPr>
              <a:spLocks noChangeArrowheads="1"/>
            </p:cNvSpPr>
            <p:nvPr/>
          </p:nvSpPr>
          <p:spPr bwMode="auto">
            <a:xfrm>
              <a:off x="3515" y="2205"/>
              <a:ext cx="1056" cy="960"/>
            </a:xfrm>
            <a:prstGeom prst="rect">
              <a:avLst/>
            </a:prstGeom>
            <a:solidFill>
              <a:schemeClr val="accent1"/>
            </a:solidFill>
            <a:ln w="38100">
              <a:solidFill>
                <a:schemeClr val="tx1"/>
              </a:solidFill>
              <a:miter lim="800000"/>
              <a:headEnd/>
              <a:tailEnd/>
            </a:ln>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36873" name="Group 5"/>
            <p:cNvGrpSpPr>
              <a:grpSpLocks/>
            </p:cNvGrpSpPr>
            <p:nvPr/>
          </p:nvGrpSpPr>
          <p:grpSpPr bwMode="auto">
            <a:xfrm>
              <a:off x="3275" y="2349"/>
              <a:ext cx="1536" cy="192"/>
              <a:chOff x="1920" y="2592"/>
              <a:chExt cx="1536" cy="192"/>
            </a:xfrm>
          </p:grpSpPr>
          <p:sp>
            <p:nvSpPr>
              <p:cNvPr id="36883" name="Oval 6"/>
              <p:cNvSpPr>
                <a:spLocks noChangeArrowheads="1"/>
              </p:cNvSpPr>
              <p:nvPr/>
            </p:nvSpPr>
            <p:spPr bwMode="auto">
              <a:xfrm>
                <a:off x="3264" y="2592"/>
                <a:ext cx="192" cy="192"/>
              </a:xfrm>
              <a:prstGeom prst="ellipse">
                <a:avLst/>
              </a:prstGeom>
              <a:noFill/>
              <a:ln w="28575">
                <a:solidFill>
                  <a:schemeClr val="tx1"/>
                </a:solidFill>
                <a:round/>
                <a:headEnd/>
                <a:tailEnd/>
              </a:ln>
            </p:spPr>
            <p:txBody>
              <a:bodyPr wrap="none" anchor="ctr"/>
              <a:lstStyle/>
              <a:p>
                <a:pPr algn="ctr"/>
                <a:r>
                  <a:rPr kumimoji="1" lang="en-US" altLang="zh-CN" sz="3200" b="1">
                    <a:latin typeface="微软雅黑" panose="020B0503020204020204" pitchFamily="34" charset="-122"/>
                    <a:ea typeface="微软雅黑" panose="020B0503020204020204" pitchFamily="34" charset="-122"/>
                  </a:rPr>
                  <a:t>+</a:t>
                </a:r>
              </a:p>
            </p:txBody>
          </p:sp>
          <p:sp>
            <p:nvSpPr>
              <p:cNvPr id="36884" name="Oval 7"/>
              <p:cNvSpPr>
                <a:spLocks noChangeArrowheads="1"/>
              </p:cNvSpPr>
              <p:nvPr/>
            </p:nvSpPr>
            <p:spPr bwMode="auto">
              <a:xfrm>
                <a:off x="1920" y="2592"/>
                <a:ext cx="192" cy="192"/>
              </a:xfrm>
              <a:prstGeom prst="ellipse">
                <a:avLst/>
              </a:prstGeom>
              <a:noFill/>
              <a:ln w="28575">
                <a:solidFill>
                  <a:schemeClr val="tx1"/>
                </a:solidFill>
                <a:round/>
                <a:headEnd/>
                <a:tailEnd/>
              </a:ln>
            </p:spPr>
            <p:txBody>
              <a:bodyPr wrap="none" anchor="ctr"/>
              <a:lstStyle/>
              <a:p>
                <a:pPr algn="ctr"/>
                <a:r>
                  <a:rPr kumimoji="1" lang="en-US" altLang="zh-CN" sz="3200" b="1">
                    <a:latin typeface="微软雅黑" panose="020B0503020204020204" pitchFamily="34" charset="-122"/>
                    <a:ea typeface="微软雅黑" panose="020B0503020204020204" pitchFamily="34" charset="-122"/>
                  </a:rPr>
                  <a:t>-</a:t>
                </a:r>
              </a:p>
            </p:txBody>
          </p:sp>
        </p:grpSp>
        <p:grpSp>
          <p:nvGrpSpPr>
            <p:cNvPr id="36874" name="Group 8"/>
            <p:cNvGrpSpPr>
              <a:grpSpLocks/>
            </p:cNvGrpSpPr>
            <p:nvPr/>
          </p:nvGrpSpPr>
          <p:grpSpPr bwMode="auto">
            <a:xfrm>
              <a:off x="2891" y="1673"/>
              <a:ext cx="2388" cy="1780"/>
              <a:chOff x="3072" y="1004"/>
              <a:chExt cx="2388" cy="1780"/>
            </a:xfrm>
          </p:grpSpPr>
          <p:sp>
            <p:nvSpPr>
              <p:cNvPr id="36879" name="Line 9"/>
              <p:cNvSpPr>
                <a:spLocks noChangeShapeType="1"/>
              </p:cNvSpPr>
              <p:nvPr/>
            </p:nvSpPr>
            <p:spPr bwMode="auto">
              <a:xfrm>
                <a:off x="3072" y="1968"/>
                <a:ext cx="2352" cy="0"/>
              </a:xfrm>
              <a:prstGeom prst="line">
                <a:avLst/>
              </a:prstGeom>
              <a:noFill/>
              <a:ln w="38100">
                <a:solidFill>
                  <a:srgbClr val="FF0000"/>
                </a:solidFill>
                <a:prstDash val="lgDashDot"/>
                <a:round/>
                <a:headEnd/>
                <a:tailEnd type="triangle" w="med" len="me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36880" name="Line 10"/>
              <p:cNvSpPr>
                <a:spLocks noChangeShapeType="1"/>
              </p:cNvSpPr>
              <p:nvPr/>
            </p:nvSpPr>
            <p:spPr bwMode="auto">
              <a:xfrm rot="-5400000">
                <a:off x="3384" y="1944"/>
                <a:ext cx="1680" cy="0"/>
              </a:xfrm>
              <a:prstGeom prst="line">
                <a:avLst/>
              </a:prstGeom>
              <a:noFill/>
              <a:ln w="38100">
                <a:solidFill>
                  <a:srgbClr val="FF0000"/>
                </a:solidFill>
                <a:prstDash val="lgDashDot"/>
                <a:round/>
                <a:headEnd/>
                <a:tailEnd type="triangle" w="med" len="me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36881" name="Rectangle 11"/>
              <p:cNvSpPr>
                <a:spLocks noChangeArrowheads="1"/>
              </p:cNvSpPr>
              <p:nvPr/>
            </p:nvSpPr>
            <p:spPr bwMode="auto">
              <a:xfrm>
                <a:off x="4272" y="1004"/>
                <a:ext cx="274" cy="355"/>
              </a:xfrm>
              <a:prstGeom prst="rect">
                <a:avLst/>
              </a:prstGeom>
              <a:noFill/>
              <a:ln w="9525">
                <a:noFill/>
                <a:miter lim="800000"/>
                <a:headEnd/>
                <a:tailEnd/>
              </a:ln>
            </p:spPr>
            <p:txBody>
              <a:bodyPr wrap="none">
                <a:spAutoFit/>
              </a:bodyPr>
              <a:lstStyle/>
              <a:p>
                <a:r>
                  <a:rPr kumimoji="1" lang="en-US" altLang="zh-CN" sz="2400" b="1" i="1">
                    <a:solidFill>
                      <a:schemeClr val="hlink"/>
                    </a:solidFill>
                    <a:latin typeface="微软雅黑" panose="020B0503020204020204" pitchFamily="34" charset="-122"/>
                    <a:ea typeface="微软雅黑" panose="020B0503020204020204" pitchFamily="34" charset="-122"/>
                  </a:rPr>
                  <a:t>y</a:t>
                </a:r>
              </a:p>
            </p:txBody>
          </p:sp>
          <p:sp>
            <p:nvSpPr>
              <p:cNvPr id="36882" name="Rectangle 12"/>
              <p:cNvSpPr>
                <a:spLocks noChangeArrowheads="1"/>
              </p:cNvSpPr>
              <p:nvPr/>
            </p:nvSpPr>
            <p:spPr bwMode="auto">
              <a:xfrm>
                <a:off x="5184" y="2012"/>
                <a:ext cx="276" cy="355"/>
              </a:xfrm>
              <a:prstGeom prst="rect">
                <a:avLst/>
              </a:prstGeom>
              <a:noFill/>
              <a:ln w="9525">
                <a:noFill/>
                <a:miter lim="800000"/>
                <a:headEnd/>
                <a:tailEnd/>
              </a:ln>
            </p:spPr>
            <p:txBody>
              <a:bodyPr wrap="none">
                <a:spAutoFit/>
              </a:bodyPr>
              <a:lstStyle/>
              <a:p>
                <a:r>
                  <a:rPr kumimoji="1" lang="en-US" altLang="zh-CN" sz="2400" b="1" i="1">
                    <a:solidFill>
                      <a:schemeClr val="hlink"/>
                    </a:solidFill>
                    <a:latin typeface="微软雅黑" panose="020B0503020204020204" pitchFamily="34" charset="-122"/>
                    <a:ea typeface="微软雅黑" panose="020B0503020204020204" pitchFamily="34" charset="-122"/>
                  </a:rPr>
                  <a:t>x</a:t>
                </a:r>
              </a:p>
            </p:txBody>
          </p:sp>
        </p:grpSp>
        <p:sp>
          <p:nvSpPr>
            <p:cNvPr id="36875" name="Rectangle 13"/>
            <p:cNvSpPr>
              <a:spLocks noChangeArrowheads="1"/>
            </p:cNvSpPr>
            <p:nvPr/>
          </p:nvSpPr>
          <p:spPr bwMode="auto">
            <a:xfrm>
              <a:off x="2651" y="2969"/>
              <a:ext cx="361" cy="355"/>
            </a:xfrm>
            <a:prstGeom prst="rect">
              <a:avLst/>
            </a:prstGeom>
            <a:noFill/>
            <a:ln w="9525">
              <a:noFill/>
              <a:miter lim="800000"/>
              <a:headEnd/>
              <a:tailEnd/>
            </a:ln>
          </p:spPr>
          <p:txBody>
            <a:bodyPr wrap="none">
              <a:spAutoFit/>
            </a:bodyPr>
            <a:lstStyle/>
            <a:p>
              <a:r>
                <a:rPr kumimoji="1" lang="en-US" altLang="zh-CN" sz="2400" b="1" i="1">
                  <a:solidFill>
                    <a:schemeClr val="hlink"/>
                  </a:solidFill>
                  <a:latin typeface="微软雅黑" panose="020B0503020204020204" pitchFamily="34" charset="-122"/>
                  <a:ea typeface="微软雅黑" panose="020B0503020204020204" pitchFamily="34" charset="-122"/>
                </a:rPr>
                <a:t>F</a:t>
              </a:r>
              <a:r>
                <a:rPr kumimoji="1" lang="en-US" altLang="zh-CN" sz="2400" b="1" i="1" baseline="-25000">
                  <a:solidFill>
                    <a:schemeClr val="hlink"/>
                  </a:solidFill>
                  <a:latin typeface="微软雅黑" panose="020B0503020204020204" pitchFamily="34" charset="-122"/>
                  <a:ea typeface="微软雅黑" panose="020B0503020204020204" pitchFamily="34" charset="-122"/>
                </a:rPr>
                <a:t>x</a:t>
              </a:r>
            </a:p>
          </p:txBody>
        </p:sp>
        <p:sp>
          <p:nvSpPr>
            <p:cNvPr id="36876" name="Line 14"/>
            <p:cNvSpPr>
              <a:spLocks noChangeShapeType="1"/>
            </p:cNvSpPr>
            <p:nvPr/>
          </p:nvSpPr>
          <p:spPr bwMode="auto">
            <a:xfrm>
              <a:off x="3131" y="3021"/>
              <a:ext cx="384" cy="0"/>
            </a:xfrm>
            <a:prstGeom prst="line">
              <a:avLst/>
            </a:prstGeom>
            <a:noFill/>
            <a:ln w="50800">
              <a:solidFill>
                <a:schemeClr val="tx1"/>
              </a:solidFill>
              <a:round/>
              <a:headEnd/>
              <a:tailEnd type="triangle" w="med" len="me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36877" name="Line 15"/>
            <p:cNvSpPr>
              <a:spLocks noChangeShapeType="1"/>
            </p:cNvSpPr>
            <p:nvPr/>
          </p:nvSpPr>
          <p:spPr bwMode="auto">
            <a:xfrm flipH="1" flipV="1">
              <a:off x="4571" y="3069"/>
              <a:ext cx="384" cy="0"/>
            </a:xfrm>
            <a:prstGeom prst="line">
              <a:avLst/>
            </a:prstGeom>
            <a:noFill/>
            <a:ln w="50800">
              <a:solidFill>
                <a:schemeClr val="tx1"/>
              </a:solidFill>
              <a:round/>
              <a:headEnd/>
              <a:tailEnd type="triangle" w="med" len="me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36878" name="Rectangle 16"/>
            <p:cNvSpPr>
              <a:spLocks noChangeArrowheads="1"/>
            </p:cNvSpPr>
            <p:nvPr/>
          </p:nvSpPr>
          <p:spPr bwMode="auto">
            <a:xfrm>
              <a:off x="4955" y="3065"/>
              <a:ext cx="361" cy="355"/>
            </a:xfrm>
            <a:prstGeom prst="rect">
              <a:avLst/>
            </a:prstGeom>
            <a:noFill/>
            <a:ln w="9525">
              <a:noFill/>
              <a:miter lim="800000"/>
              <a:headEnd/>
              <a:tailEnd/>
            </a:ln>
          </p:spPr>
          <p:txBody>
            <a:bodyPr wrap="none">
              <a:spAutoFit/>
            </a:bodyPr>
            <a:lstStyle/>
            <a:p>
              <a:r>
                <a:rPr kumimoji="1" lang="en-US" altLang="zh-CN" sz="2400" b="1" i="1">
                  <a:solidFill>
                    <a:schemeClr val="hlink"/>
                  </a:solidFill>
                  <a:latin typeface="微软雅黑" panose="020B0503020204020204" pitchFamily="34" charset="-122"/>
                  <a:ea typeface="微软雅黑" panose="020B0503020204020204" pitchFamily="34" charset="-122"/>
                </a:rPr>
                <a:t>F</a:t>
              </a:r>
              <a:r>
                <a:rPr kumimoji="1" lang="en-US" altLang="zh-CN" sz="2400" b="1" i="1" baseline="-25000">
                  <a:solidFill>
                    <a:schemeClr val="hlink"/>
                  </a:solidFill>
                  <a:latin typeface="微软雅黑" panose="020B0503020204020204" pitchFamily="34" charset="-122"/>
                  <a:ea typeface="微软雅黑" panose="020B0503020204020204" pitchFamily="34" charset="-122"/>
                </a:rPr>
                <a:t>x</a:t>
              </a:r>
            </a:p>
          </p:txBody>
        </p:sp>
      </p:grpSp>
      <p:sp>
        <p:nvSpPr>
          <p:cNvPr id="36870" name="Rectangle 18"/>
          <p:cNvSpPr>
            <a:spLocks noChangeArrowheads="1"/>
          </p:cNvSpPr>
          <p:nvPr/>
        </p:nvSpPr>
        <p:spPr bwMode="auto">
          <a:xfrm>
            <a:off x="6951663" y="3309938"/>
            <a:ext cx="3644900" cy="465137"/>
          </a:xfrm>
          <a:prstGeom prst="rect">
            <a:avLst/>
          </a:prstGeom>
          <a:noFill/>
          <a:ln w="9525">
            <a:noFill/>
            <a:miter lim="800000"/>
            <a:headEnd/>
            <a:tailEnd/>
          </a:ln>
        </p:spPr>
        <p:txBody>
          <a:bodyPr>
            <a:spAutoFit/>
          </a:bodyPr>
          <a:lstStyle/>
          <a:p>
            <a:r>
              <a:rPr kumimoji="1" lang="en-US" altLang="zh-CN" sz="2400" b="1" i="1">
                <a:latin typeface="微软雅黑" panose="020B0503020204020204" pitchFamily="34" charset="-122"/>
                <a:ea typeface="微软雅黑" panose="020B0503020204020204" pitchFamily="34" charset="-122"/>
              </a:rPr>
              <a:t>q</a:t>
            </a:r>
            <a:r>
              <a:rPr kumimoji="1" lang="en-US" altLang="zh-CN" sz="2400" b="1" i="1" baseline="-25000">
                <a:latin typeface="微软雅黑" panose="020B0503020204020204" pitchFamily="34" charset="-122"/>
                <a:ea typeface="微软雅黑" panose="020B0503020204020204" pitchFamily="34" charset="-122"/>
              </a:rPr>
              <a:t>x</a:t>
            </a:r>
            <a:r>
              <a:rPr kumimoji="1" lang="en-US" altLang="zh-CN" sz="2400" b="1">
                <a:latin typeface="微软雅黑" panose="020B0503020204020204" pitchFamily="34" charset="-122"/>
                <a:ea typeface="微软雅黑" panose="020B0503020204020204" pitchFamily="34" charset="-122"/>
              </a:rPr>
              <a:t>=</a:t>
            </a:r>
            <a:r>
              <a:rPr kumimoji="1" lang="en-US" altLang="zh-CN" sz="2400" b="1" i="1">
                <a:latin typeface="微软雅黑" panose="020B0503020204020204" pitchFamily="34" charset="-122"/>
                <a:ea typeface="微软雅黑" panose="020B0503020204020204" pitchFamily="34" charset="-122"/>
              </a:rPr>
              <a:t>d</a:t>
            </a:r>
            <a:r>
              <a:rPr kumimoji="1" lang="en-US" altLang="zh-CN" sz="2400" b="1" i="1" baseline="-25000">
                <a:latin typeface="微软雅黑" panose="020B0503020204020204" pitchFamily="34" charset="-122"/>
                <a:ea typeface="微软雅黑" panose="020B0503020204020204" pitchFamily="34" charset="-122"/>
              </a:rPr>
              <a:t>x</a:t>
            </a:r>
            <a:r>
              <a:rPr kumimoji="1" lang="en-US" altLang="zh-CN" sz="2400" b="1" i="1">
                <a:latin typeface="微软雅黑" panose="020B0503020204020204" pitchFamily="34" charset="-122"/>
                <a:ea typeface="微软雅黑" panose="020B0503020204020204" pitchFamily="34" charset="-122"/>
              </a:rPr>
              <a:t>F</a:t>
            </a:r>
            <a:r>
              <a:rPr kumimoji="1" lang="en-US" altLang="zh-CN" sz="2400" b="1" i="1" baseline="-25000">
                <a:latin typeface="微软雅黑" panose="020B0503020204020204" pitchFamily="34" charset="-122"/>
                <a:ea typeface="微软雅黑" panose="020B0503020204020204" pitchFamily="34" charset="-122"/>
              </a:rPr>
              <a:t>x</a:t>
            </a: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文本框 3"/>
          <p:cNvSpPr>
            <a:spLocks noChangeArrowheads="1"/>
          </p:cNvSpPr>
          <p:nvPr/>
        </p:nvSpPr>
        <p:spPr bwMode="auto">
          <a:xfrm>
            <a:off x="1239044" y="2084661"/>
            <a:ext cx="4613116" cy="400050"/>
          </a:xfrm>
          <a:prstGeom prst="rect">
            <a:avLst/>
          </a:prstGeom>
          <a:noFill/>
          <a:ln w="9525">
            <a:noFill/>
            <a:miter lim="800000"/>
            <a:headEnd/>
            <a:tailEnd/>
          </a:ln>
        </p:spPr>
        <p:txBody>
          <a:bodyPr wrap="square">
            <a:spAutoFit/>
          </a:bodyPr>
          <a:lstStyle/>
          <a:p>
            <a:pPr>
              <a:buFont typeface="Arial" charset="0"/>
              <a:buNone/>
            </a:pP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用电感传感器测量工件轮廓形状</a:t>
            </a:r>
          </a:p>
        </p:txBody>
      </p:sp>
      <p:sp>
        <p:nvSpPr>
          <p:cNvPr id="38914" name="Rectangle 5"/>
          <p:cNvSpPr>
            <a:spLocks noGrp="1" noChangeArrowheads="1"/>
          </p:cNvSpPr>
          <p:nvPr>
            <p:ph type="title"/>
          </p:nvPr>
        </p:nvSpPr>
        <p:spPr/>
        <p:txBody>
          <a:bodyPr/>
          <a:lstStyle/>
          <a:p>
            <a:r>
              <a:rPr kumimoji="1" lang="en-US" altLang="zh-CN">
                <a:latin typeface="微软雅黑" panose="020B0503020204020204" pitchFamily="34" charset="-122"/>
                <a:ea typeface="微软雅黑" panose="020B0503020204020204" pitchFamily="34" charset="-122"/>
              </a:rPr>
              <a:t>1</a:t>
            </a:r>
            <a:r>
              <a:rPr kumimoji="1" lang="zh-CN" altLang="en-US">
                <a:latin typeface="微软雅黑" panose="020B0503020204020204" pitchFamily="34" charset="-122"/>
                <a:ea typeface="微软雅黑" panose="020B0503020204020204" pitchFamily="34" charset="-122"/>
              </a:rPr>
              <a:t>、模拟式信号</a:t>
            </a:r>
          </a:p>
        </p:txBody>
      </p:sp>
      <p:sp>
        <p:nvSpPr>
          <p:cNvPr id="38915" name="Rectangle 7"/>
          <p:cNvSpPr>
            <a:spLocks noGrp="1" noChangeArrowheads="1"/>
          </p:cNvSpPr>
          <p:nvPr>
            <p:ph idx="1"/>
          </p:nvPr>
        </p:nvSpPr>
        <p:spPr/>
        <p:txBody>
          <a:bodyPr/>
          <a:lstStyle/>
          <a:p>
            <a:pPr marL="0" indent="0">
              <a:spcBef>
                <a:spcPct val="0"/>
              </a:spcBef>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已调制信号</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提高信号的抗干扰能力</a:t>
            </a:r>
            <a:endParaRPr lang="en-US" altLang="zh-CN" dirty="0">
              <a:latin typeface="微软雅黑" panose="020B0503020204020204" pitchFamily="34" charset="-122"/>
              <a:ea typeface="微软雅黑" panose="020B0503020204020204" pitchFamily="34" charset="-122"/>
            </a:endParaRPr>
          </a:p>
          <a:p>
            <a:pPr>
              <a:spcBef>
                <a:spcPct val="0"/>
              </a:spcBef>
            </a:pPr>
            <a:endParaRPr lang="en-US" altLang="zh-CN" sz="2000" dirty="0">
              <a:solidFill>
                <a:schemeClr val="tx1"/>
              </a:solidFill>
              <a:latin typeface="微软雅黑" panose="020B0503020204020204" pitchFamily="34" charset="-122"/>
              <a:ea typeface="微软雅黑" panose="020B0503020204020204" pitchFamily="34" charset="-122"/>
            </a:endParaRPr>
          </a:p>
        </p:txBody>
      </p:sp>
      <p:sp>
        <p:nvSpPr>
          <p:cNvPr id="38916" name="Text Box 246"/>
          <p:cNvSpPr txBox="1">
            <a:spLocks noChangeArrowheads="1"/>
          </p:cNvSpPr>
          <p:nvPr/>
        </p:nvSpPr>
        <p:spPr bwMode="auto">
          <a:xfrm>
            <a:off x="4378326" y="3136900"/>
            <a:ext cx="1211262" cy="2616200"/>
          </a:xfrm>
          <a:prstGeom prst="rect">
            <a:avLst/>
          </a:prstGeom>
          <a:noFill/>
          <a:ln w="9525">
            <a:noFill/>
            <a:miter lim="800000"/>
            <a:headEnd/>
            <a:tailEnd/>
          </a:ln>
        </p:spPr>
        <p:txBody>
          <a:bodyPr wrap="none">
            <a:spAutoFit/>
          </a:bodyPr>
          <a:lstStyle/>
          <a:p>
            <a:pPr algn="ctr">
              <a:spcBef>
                <a:spcPct val="20000"/>
              </a:spcBef>
            </a:pPr>
            <a:r>
              <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调制信号</a:t>
            </a:r>
          </a:p>
          <a:p>
            <a:pPr algn="ctr">
              <a:spcBef>
                <a:spcPct val="20000"/>
              </a:spcBef>
            </a:pPr>
            <a:endPar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ct val="20000"/>
              </a:spcBef>
            </a:pPr>
            <a:endPar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ct val="20000"/>
              </a:spcBef>
            </a:pPr>
            <a:r>
              <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载波信号</a:t>
            </a:r>
          </a:p>
          <a:p>
            <a:pPr algn="ctr">
              <a:spcBef>
                <a:spcPct val="20000"/>
              </a:spcBef>
            </a:pPr>
            <a:endPar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ct val="20000"/>
              </a:spcBef>
            </a:pPr>
            <a:endPar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Bef>
                <a:spcPct val="20000"/>
              </a:spcBef>
            </a:pPr>
            <a:r>
              <a:rPr lang="zh-CN" altLang="en-US" sz="20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调幅信号</a:t>
            </a:r>
          </a:p>
        </p:txBody>
      </p:sp>
      <p:sp>
        <p:nvSpPr>
          <p:cNvPr id="38917" name="Text Box 137"/>
          <p:cNvSpPr txBox="1">
            <a:spLocks noChangeArrowheads="1"/>
          </p:cNvSpPr>
          <p:nvPr/>
        </p:nvSpPr>
        <p:spPr bwMode="auto">
          <a:xfrm>
            <a:off x="7534275" y="5372100"/>
            <a:ext cx="3657600" cy="762000"/>
          </a:xfrm>
          <a:prstGeom prst="rect">
            <a:avLst/>
          </a:prstGeom>
          <a:noFill/>
          <a:ln w="9525">
            <a:noFill/>
            <a:miter lim="800000"/>
            <a:headEnd/>
            <a:tailEnd/>
          </a:ln>
        </p:spPr>
        <p:txBody>
          <a:bodyPr/>
          <a:lstStyle/>
          <a:p>
            <a:pPr marL="342900" indent="-342900" algn="ctr"/>
            <a:r>
              <a:rPr lang="zh-CN" altLang="en-US" sz="1600">
                <a:latin typeface="微软雅黑" panose="020B0503020204020204" pitchFamily="34" charset="-122"/>
                <a:ea typeface="微软雅黑" panose="020B0503020204020204" pitchFamily="34" charset="-122"/>
              </a:rPr>
              <a:t>图</a:t>
            </a:r>
            <a:r>
              <a:rPr lang="en-US" altLang="zh-CN" sz="1600">
                <a:latin typeface="微软雅黑" panose="020B0503020204020204" pitchFamily="34" charset="-122"/>
                <a:ea typeface="微软雅黑" panose="020B0503020204020204" pitchFamily="34" charset="-122"/>
              </a:rPr>
              <a:t>1-3  </a:t>
            </a:r>
            <a:r>
              <a:rPr lang="zh-CN" altLang="en-US" sz="1600">
                <a:latin typeface="微软雅黑" panose="020B0503020204020204" pitchFamily="34" charset="-122"/>
                <a:ea typeface="微软雅黑" panose="020B0503020204020204" pitchFamily="34" charset="-122"/>
              </a:rPr>
              <a:t>用电感传感器测量</a:t>
            </a:r>
          </a:p>
          <a:p>
            <a:pPr marL="342900" indent="-342900" algn="ctr"/>
            <a:r>
              <a:rPr lang="zh-CN" altLang="en-US" sz="1600">
                <a:latin typeface="微软雅黑" panose="020B0503020204020204" pitchFamily="34" charset="-122"/>
                <a:ea typeface="微软雅黑" panose="020B0503020204020204" pitchFamily="34" charset="-122"/>
              </a:rPr>
              <a:t>    工件轮廓形状</a:t>
            </a:r>
          </a:p>
        </p:txBody>
      </p:sp>
      <p:pic>
        <p:nvPicPr>
          <p:cNvPr id="38919" name="图片 2"/>
          <p:cNvPicPr>
            <a:picLocks noChangeAspect="1"/>
          </p:cNvPicPr>
          <p:nvPr/>
        </p:nvPicPr>
        <p:blipFill>
          <a:blip r:embed="rId3"/>
          <a:srcRect/>
          <a:stretch>
            <a:fillRect/>
          </a:stretch>
        </p:blipFill>
        <p:spPr bwMode="auto">
          <a:xfrm>
            <a:off x="7813675" y="1577975"/>
            <a:ext cx="3540125" cy="3911600"/>
          </a:xfrm>
          <a:prstGeom prst="rect">
            <a:avLst/>
          </a:prstGeom>
          <a:noFill/>
          <a:ln w="9525">
            <a:noFill/>
            <a:miter lim="800000"/>
            <a:headEnd/>
            <a:tailEnd/>
          </a:ln>
        </p:spPr>
      </p:pic>
      <p:pic>
        <p:nvPicPr>
          <p:cNvPr id="38920" name="图片 3"/>
          <p:cNvPicPr>
            <a:picLocks noChangeAspect="1"/>
          </p:cNvPicPr>
          <p:nvPr/>
        </p:nvPicPr>
        <p:blipFill>
          <a:blip r:embed="rId4"/>
          <a:srcRect/>
          <a:stretch>
            <a:fillRect/>
          </a:stretch>
        </p:blipFill>
        <p:spPr bwMode="auto">
          <a:xfrm>
            <a:off x="1417638" y="2708275"/>
            <a:ext cx="2806019" cy="376813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8" name="标题 1"/>
          <p:cNvSpPr>
            <a:spLocks noGrp="1"/>
          </p:cNvSpPr>
          <p:nvPr>
            <p:ph type="title"/>
          </p:nvPr>
        </p:nvSpPr>
        <p:spPr/>
        <p:txBody>
          <a:bodyPr/>
          <a:lstStyle/>
          <a:p>
            <a:r>
              <a:rPr lang="en-US" altLang="zh-CN">
                <a:latin typeface="微软雅黑" panose="020B0503020204020204" pitchFamily="34" charset="-122"/>
                <a:ea typeface="微软雅黑" panose="020B0503020204020204" pitchFamily="34" charset="-122"/>
              </a:rPr>
              <a:t>2</a:t>
            </a:r>
            <a:r>
              <a:rPr lang="zh-CN" altLang="en-US">
                <a:latin typeface="微软雅黑" panose="020B0503020204020204" pitchFamily="34" charset="-122"/>
                <a:ea typeface="微软雅黑" panose="020B0503020204020204" pitchFamily="34" charset="-122"/>
              </a:rPr>
              <a:t>、数字式信号</a:t>
            </a:r>
          </a:p>
        </p:txBody>
      </p:sp>
      <p:sp>
        <p:nvSpPr>
          <p:cNvPr id="3179" name="内容占位符 4"/>
          <p:cNvSpPr>
            <a:spLocks noGrp="1"/>
          </p:cNvSpPr>
          <p:nvPr>
            <p:ph idx="4294967295"/>
          </p:nvPr>
        </p:nvSpPr>
        <p:spPr>
          <a:xfrm>
            <a:off x="838200" y="1429655"/>
            <a:ext cx="10515600" cy="4977788"/>
          </a:xfrm>
        </p:spPr>
        <p:txBody>
          <a:bodyPr/>
          <a:lstStyle/>
          <a:p>
            <a:pPr marL="0" indent="0">
              <a:spcBef>
                <a:spcPct val="0"/>
              </a:spcBef>
              <a:buNone/>
            </a:pP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增量码信号</a:t>
            </a:r>
          </a:p>
          <a:p>
            <a:pPr marL="457200" lvl="1" indent="0">
              <a:spcBef>
                <a:spcPct val="0"/>
              </a:spcBef>
              <a:buNone/>
            </a:pPr>
            <a:r>
              <a:rPr lang="zh-CN" altLang="en-US" dirty="0">
                <a:latin typeface="微软雅黑" panose="020B0503020204020204" pitchFamily="34" charset="-122"/>
                <a:ea typeface="微软雅黑" panose="020B0503020204020204" pitchFamily="34" charset="-122"/>
              </a:rPr>
              <a:t>激光干涉法测位移</a:t>
            </a:r>
          </a:p>
        </p:txBody>
      </p:sp>
      <p:grpSp>
        <p:nvGrpSpPr>
          <p:cNvPr id="3181" name="组合 6"/>
          <p:cNvGrpSpPr>
            <a:grpSpLocks/>
          </p:cNvGrpSpPr>
          <p:nvPr/>
        </p:nvGrpSpPr>
        <p:grpSpPr bwMode="auto">
          <a:xfrm>
            <a:off x="6270625" y="1960563"/>
            <a:ext cx="3800475" cy="3024187"/>
            <a:chOff x="5161073" y="1844676"/>
            <a:chExt cx="3800419" cy="3024188"/>
          </a:xfrm>
        </p:grpSpPr>
        <p:grpSp>
          <p:nvGrpSpPr>
            <p:cNvPr id="3183" name="Group 40"/>
            <p:cNvGrpSpPr>
              <a:grpSpLocks/>
            </p:cNvGrpSpPr>
            <p:nvPr/>
          </p:nvGrpSpPr>
          <p:grpSpPr bwMode="auto">
            <a:xfrm>
              <a:off x="5375276" y="1844676"/>
              <a:ext cx="3502394" cy="3024188"/>
              <a:chOff x="2244" y="1330"/>
              <a:chExt cx="2754" cy="2490"/>
            </a:xfrm>
          </p:grpSpPr>
          <p:sp>
            <p:nvSpPr>
              <p:cNvPr id="3187" name="Line 7"/>
              <p:cNvSpPr>
                <a:spLocks noChangeAspect="1" noChangeShapeType="1"/>
              </p:cNvSpPr>
              <p:nvPr/>
            </p:nvSpPr>
            <p:spPr bwMode="auto">
              <a:xfrm flipH="1">
                <a:off x="3087" y="2032"/>
                <a:ext cx="691" cy="729"/>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88" name="Line 8"/>
              <p:cNvSpPr>
                <a:spLocks noChangeAspect="1" noChangeShapeType="1"/>
              </p:cNvSpPr>
              <p:nvPr/>
            </p:nvSpPr>
            <p:spPr bwMode="auto">
              <a:xfrm>
                <a:off x="3452" y="1453"/>
                <a:ext cx="0" cy="1851"/>
              </a:xfrm>
              <a:prstGeom prst="line">
                <a:avLst/>
              </a:prstGeom>
              <a:noFill/>
              <a:ln w="25400">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89" name="Line 10"/>
              <p:cNvSpPr>
                <a:spLocks noChangeAspect="1" noChangeShapeType="1"/>
              </p:cNvSpPr>
              <p:nvPr/>
            </p:nvSpPr>
            <p:spPr bwMode="auto">
              <a:xfrm flipH="1">
                <a:off x="2279" y="2292"/>
                <a:ext cx="173" cy="174"/>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0" name="Line 11"/>
              <p:cNvSpPr>
                <a:spLocks noChangeAspect="1" noChangeShapeType="1"/>
              </p:cNvSpPr>
              <p:nvPr/>
            </p:nvSpPr>
            <p:spPr bwMode="auto">
              <a:xfrm rot="16200000" flipH="1">
                <a:off x="2281" y="2293"/>
                <a:ext cx="173" cy="174"/>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1" name="AutoShape 12"/>
              <p:cNvSpPr>
                <a:spLocks noChangeAspect="1" noChangeArrowheads="1"/>
              </p:cNvSpPr>
              <p:nvPr/>
            </p:nvSpPr>
            <p:spPr bwMode="auto">
              <a:xfrm>
                <a:off x="3355" y="3541"/>
                <a:ext cx="196" cy="170"/>
              </a:xfrm>
              <a:prstGeom prst="triangle">
                <a:avLst>
                  <a:gd name="adj" fmla="val 50000"/>
                </a:avLst>
              </a:prstGeom>
              <a:noFill/>
              <a:ln w="25400">
                <a:solidFill>
                  <a:schemeClr val="tx1"/>
                </a:solidFill>
                <a:miter lim="800000"/>
                <a:headEnd/>
                <a:tailE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3192" name="Line 13"/>
              <p:cNvSpPr>
                <a:spLocks noChangeAspect="1" noChangeShapeType="1"/>
              </p:cNvSpPr>
              <p:nvPr/>
            </p:nvSpPr>
            <p:spPr bwMode="auto">
              <a:xfrm>
                <a:off x="3355" y="3540"/>
                <a:ext cx="196" cy="0"/>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3" name="Line 14"/>
              <p:cNvSpPr>
                <a:spLocks noChangeAspect="1" noChangeShapeType="1"/>
              </p:cNvSpPr>
              <p:nvPr/>
            </p:nvSpPr>
            <p:spPr bwMode="auto">
              <a:xfrm>
                <a:off x="3451" y="3384"/>
                <a:ext cx="0" cy="436"/>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4" name="Line 15"/>
              <p:cNvSpPr>
                <a:spLocks noChangeAspect="1" noChangeShapeType="1"/>
              </p:cNvSpPr>
              <p:nvPr/>
            </p:nvSpPr>
            <p:spPr bwMode="auto">
              <a:xfrm>
                <a:off x="3262" y="3307"/>
                <a:ext cx="157" cy="158"/>
              </a:xfrm>
              <a:prstGeom prst="line">
                <a:avLst/>
              </a:prstGeom>
              <a:noFill/>
              <a:ln w="12700">
                <a:solidFill>
                  <a:schemeClr val="tx1"/>
                </a:solidFill>
                <a:round/>
                <a:headEnd/>
                <a:tailEnd type="triangle" w="sm" len="me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5" name="Line 16"/>
              <p:cNvSpPr>
                <a:spLocks noChangeAspect="1" noChangeShapeType="1"/>
              </p:cNvSpPr>
              <p:nvPr/>
            </p:nvSpPr>
            <p:spPr bwMode="auto">
              <a:xfrm>
                <a:off x="3204" y="3364"/>
                <a:ext cx="158" cy="157"/>
              </a:xfrm>
              <a:prstGeom prst="line">
                <a:avLst/>
              </a:prstGeom>
              <a:noFill/>
              <a:ln w="12700">
                <a:solidFill>
                  <a:schemeClr val="tx1"/>
                </a:solidFill>
                <a:round/>
                <a:headEnd/>
                <a:tailEnd type="triangle" w="sm" len="me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196" name="Text Box 17"/>
              <p:cNvSpPr txBox="1">
                <a:spLocks noChangeAspect="1" noChangeArrowheads="1"/>
              </p:cNvSpPr>
              <p:nvPr/>
            </p:nvSpPr>
            <p:spPr bwMode="auto">
              <a:xfrm>
                <a:off x="2244" y="2424"/>
                <a:ext cx="461" cy="460"/>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1</a:t>
                </a:r>
              </a:p>
            </p:txBody>
          </p:sp>
          <p:sp>
            <p:nvSpPr>
              <p:cNvPr id="3197" name="Text Box 18"/>
              <p:cNvSpPr txBox="1">
                <a:spLocks noChangeAspect="1" noChangeArrowheads="1"/>
              </p:cNvSpPr>
              <p:nvPr/>
            </p:nvSpPr>
            <p:spPr bwMode="auto">
              <a:xfrm>
                <a:off x="2907" y="2618"/>
                <a:ext cx="461" cy="499"/>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2</a:t>
                </a:r>
              </a:p>
            </p:txBody>
          </p:sp>
          <p:sp>
            <p:nvSpPr>
              <p:cNvPr id="3198" name="Text Box 19"/>
              <p:cNvSpPr txBox="1">
                <a:spLocks noChangeAspect="1" noChangeArrowheads="1"/>
              </p:cNvSpPr>
              <p:nvPr/>
            </p:nvSpPr>
            <p:spPr bwMode="auto">
              <a:xfrm>
                <a:off x="2934" y="1338"/>
                <a:ext cx="461" cy="460"/>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3</a:t>
                </a:r>
              </a:p>
            </p:txBody>
          </p:sp>
          <p:sp>
            <p:nvSpPr>
              <p:cNvPr id="3199" name="Text Box 20"/>
              <p:cNvSpPr txBox="1">
                <a:spLocks noChangeAspect="1" noChangeArrowheads="1"/>
              </p:cNvSpPr>
              <p:nvPr/>
            </p:nvSpPr>
            <p:spPr bwMode="auto">
              <a:xfrm>
                <a:off x="4489" y="2676"/>
                <a:ext cx="461" cy="499"/>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5</a:t>
                </a:r>
              </a:p>
            </p:txBody>
          </p:sp>
          <p:sp>
            <p:nvSpPr>
              <p:cNvPr id="3200" name="Rectangle 21"/>
              <p:cNvSpPr>
                <a:spLocks noChangeAspect="1" noChangeArrowheads="1"/>
              </p:cNvSpPr>
              <p:nvPr/>
            </p:nvSpPr>
            <p:spPr bwMode="auto">
              <a:xfrm>
                <a:off x="4211" y="2048"/>
                <a:ext cx="787" cy="634"/>
              </a:xfrm>
              <a:prstGeom prst="rect">
                <a:avLst/>
              </a:prstGeom>
              <a:noFill/>
              <a:ln w="25400">
                <a:solidFill>
                  <a:schemeClr val="tx1"/>
                </a:solidFill>
                <a:miter lim="800000"/>
                <a:headEnd/>
                <a:tailEnd/>
              </a:ln>
            </p:spPr>
            <p:txBody>
              <a:bodyPr/>
              <a:lstStyle/>
              <a:p>
                <a:endParaRPr lang="zh-CN" altLang="zh-CN">
                  <a:latin typeface="微软雅黑" panose="020B0503020204020204" pitchFamily="34" charset="-122"/>
                  <a:ea typeface="微软雅黑" panose="020B0503020204020204" pitchFamily="34" charset="-122"/>
                </a:endParaRPr>
              </a:p>
            </p:txBody>
          </p:sp>
          <p:sp>
            <p:nvSpPr>
              <p:cNvPr id="3201" name="Line 22"/>
              <p:cNvSpPr>
                <a:spLocks noChangeAspect="1" noChangeShapeType="1"/>
              </p:cNvSpPr>
              <p:nvPr/>
            </p:nvSpPr>
            <p:spPr bwMode="auto">
              <a:xfrm>
                <a:off x="4335" y="2128"/>
                <a:ext cx="0" cy="480"/>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02" name="Line 23"/>
              <p:cNvSpPr>
                <a:spLocks noChangeAspect="1" noChangeShapeType="1"/>
              </p:cNvSpPr>
              <p:nvPr/>
            </p:nvSpPr>
            <p:spPr bwMode="auto">
              <a:xfrm>
                <a:off x="2377" y="2380"/>
                <a:ext cx="1959" cy="0"/>
              </a:xfrm>
              <a:prstGeom prst="line">
                <a:avLst/>
              </a:prstGeom>
              <a:noFill/>
              <a:ln w="25400">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03" name="Text Box 24"/>
              <p:cNvSpPr txBox="1">
                <a:spLocks noChangeAspect="1" noChangeArrowheads="1"/>
              </p:cNvSpPr>
              <p:nvPr/>
            </p:nvSpPr>
            <p:spPr bwMode="auto">
              <a:xfrm>
                <a:off x="4319" y="2042"/>
                <a:ext cx="461" cy="499"/>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4</a:t>
                </a:r>
              </a:p>
            </p:txBody>
          </p:sp>
          <p:sp>
            <p:nvSpPr>
              <p:cNvPr id="3204" name="Text Box 25"/>
              <p:cNvSpPr txBox="1">
                <a:spLocks noChangeAspect="1" noChangeArrowheads="1"/>
              </p:cNvSpPr>
              <p:nvPr/>
            </p:nvSpPr>
            <p:spPr bwMode="auto">
              <a:xfrm>
                <a:off x="3452" y="3315"/>
                <a:ext cx="461" cy="499"/>
              </a:xfrm>
              <a:prstGeom prst="rect">
                <a:avLst/>
              </a:prstGeom>
              <a:noFill/>
              <a:ln w="9525">
                <a:noFill/>
                <a:miter lim="800000"/>
                <a:headEnd/>
                <a:tailEnd/>
              </a:ln>
            </p:spPr>
            <p:txBody>
              <a:bodyPr/>
              <a:lstStyle/>
              <a:p>
                <a:pPr algn="just" eaLnBrk="0" hangingPunct="0"/>
                <a:r>
                  <a:rPr lang="en-US" altLang="zh-CN" b="1">
                    <a:latin typeface="微软雅黑" panose="020B0503020204020204" pitchFamily="34" charset="-122"/>
                    <a:ea typeface="微软雅黑" panose="020B0503020204020204" pitchFamily="34" charset="-122"/>
                  </a:rPr>
                  <a:t>6</a:t>
                </a:r>
              </a:p>
            </p:txBody>
          </p:sp>
          <p:grpSp>
            <p:nvGrpSpPr>
              <p:cNvPr id="3205" name="Group 26"/>
              <p:cNvGrpSpPr>
                <a:grpSpLocks noChangeAspect="1"/>
              </p:cNvGrpSpPr>
              <p:nvPr/>
            </p:nvGrpSpPr>
            <p:grpSpPr bwMode="auto">
              <a:xfrm>
                <a:off x="3145" y="1330"/>
                <a:ext cx="614" cy="117"/>
                <a:chOff x="3360" y="2240"/>
                <a:chExt cx="640" cy="122"/>
              </a:xfrm>
            </p:grpSpPr>
            <p:sp>
              <p:nvSpPr>
                <p:cNvPr id="3207" name="Line 27"/>
                <p:cNvSpPr>
                  <a:spLocks noChangeAspect="1" noChangeShapeType="1"/>
                </p:cNvSpPr>
                <p:nvPr/>
              </p:nvSpPr>
              <p:spPr bwMode="auto">
                <a:xfrm>
                  <a:off x="3360" y="2362"/>
                  <a:ext cx="640" cy="0"/>
                </a:xfrm>
                <a:prstGeom prst="line">
                  <a:avLst/>
                </a:prstGeom>
                <a:noFill/>
                <a:ln w="25400">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08" name="Line 28"/>
                <p:cNvSpPr>
                  <a:spLocks noChangeAspect="1" noChangeShapeType="1"/>
                </p:cNvSpPr>
                <p:nvPr/>
              </p:nvSpPr>
              <p:spPr bwMode="auto">
                <a:xfrm flipH="1">
                  <a:off x="3860" y="2240"/>
                  <a:ext cx="113" cy="113"/>
                </a:xfrm>
                <a:prstGeom prst="line">
                  <a:avLst/>
                </a:prstGeom>
                <a:noFill/>
                <a:ln w="9525">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09" name="Line 29"/>
                <p:cNvSpPr>
                  <a:spLocks noChangeAspect="1" noChangeShapeType="1"/>
                </p:cNvSpPr>
                <p:nvPr/>
              </p:nvSpPr>
              <p:spPr bwMode="auto">
                <a:xfrm flipH="1">
                  <a:off x="3620" y="2240"/>
                  <a:ext cx="113" cy="113"/>
                </a:xfrm>
                <a:prstGeom prst="line">
                  <a:avLst/>
                </a:prstGeom>
                <a:noFill/>
                <a:ln w="9525">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10" name="Line 30"/>
                <p:cNvSpPr>
                  <a:spLocks noChangeAspect="1" noChangeShapeType="1"/>
                </p:cNvSpPr>
                <p:nvPr/>
              </p:nvSpPr>
              <p:spPr bwMode="auto">
                <a:xfrm flipH="1">
                  <a:off x="3480" y="2240"/>
                  <a:ext cx="113" cy="113"/>
                </a:xfrm>
                <a:prstGeom prst="line">
                  <a:avLst/>
                </a:prstGeom>
                <a:noFill/>
                <a:ln w="9525">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11" name="Line 31"/>
                <p:cNvSpPr>
                  <a:spLocks noChangeAspect="1" noChangeShapeType="1"/>
                </p:cNvSpPr>
                <p:nvPr/>
              </p:nvSpPr>
              <p:spPr bwMode="auto">
                <a:xfrm flipH="1">
                  <a:off x="3740" y="2240"/>
                  <a:ext cx="113" cy="113"/>
                </a:xfrm>
                <a:prstGeom prst="line">
                  <a:avLst/>
                </a:prstGeom>
                <a:noFill/>
                <a:ln w="9525">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3212" name="Line 32"/>
                <p:cNvSpPr>
                  <a:spLocks noChangeAspect="1" noChangeShapeType="1"/>
                </p:cNvSpPr>
                <p:nvPr/>
              </p:nvSpPr>
              <p:spPr bwMode="auto">
                <a:xfrm flipH="1">
                  <a:off x="3360" y="2240"/>
                  <a:ext cx="113" cy="113"/>
                </a:xfrm>
                <a:prstGeom prst="line">
                  <a:avLst/>
                </a:prstGeom>
                <a:noFill/>
                <a:ln w="9525">
                  <a:solidFill>
                    <a:schemeClr val="tx1"/>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grpSp>
          <p:graphicFrame>
            <p:nvGraphicFramePr>
              <p:cNvPr id="3176" name="Object 104"/>
              <p:cNvGraphicFramePr>
                <a:graphicFrameLocks noChangeAspect="1"/>
              </p:cNvGraphicFramePr>
              <p:nvPr/>
            </p:nvGraphicFramePr>
            <p:xfrm>
              <a:off x="4525" y="1784"/>
              <a:ext cx="247" cy="178"/>
            </p:xfrm>
            <a:graphic>
              <a:graphicData uri="http://schemas.openxmlformats.org/presentationml/2006/ole">
                <mc:AlternateContent xmlns:mc="http://schemas.openxmlformats.org/markup-compatibility/2006">
                  <mc:Choice xmlns:v="urn:schemas-microsoft-com:vml" Requires="v">
                    <p:oleObj spid="_x0000_s5194" name="Equation" r:id="rId3" imgW="228501" imgH="165028" progId="Equation.DSMT4">
                      <p:embed/>
                    </p:oleObj>
                  </mc:Choice>
                  <mc:Fallback>
                    <p:oleObj name="Equation" r:id="rId3" imgW="228501" imgH="165028" progId="Equation.DSMT4">
                      <p:embed/>
                      <p:pic>
                        <p:nvPicPr>
                          <p:cNvPr id="3176" name="Object 1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5" y="1784"/>
                            <a:ext cx="247" cy="178"/>
                          </a:xfrm>
                          <a:prstGeom prst="rect">
                            <a:avLst/>
                          </a:prstGeom>
                          <a:noFill/>
                          <a:extLst>
                            <a:ext uri="{909E8E84-426E-40DD-AFC4-6F175D3DCCD1}">
                              <a14:hiddenFill xmlns:a14="http://schemas.microsoft.com/office/drawing/2010/main">
                                <a:solidFill>
                                  <a:srgbClr val="F9F90D"/>
                                </a:solidFill>
                              </a14:hiddenFill>
                            </a:ext>
                          </a:extLst>
                        </p:spPr>
                      </p:pic>
                    </p:oleObj>
                  </mc:Fallback>
                </mc:AlternateContent>
              </a:graphicData>
            </a:graphic>
          </p:graphicFrame>
          <p:sp>
            <p:nvSpPr>
              <p:cNvPr id="3206" name="Line 38"/>
              <p:cNvSpPr>
                <a:spLocks noChangeShapeType="1"/>
              </p:cNvSpPr>
              <p:nvPr/>
            </p:nvSpPr>
            <p:spPr bwMode="auto">
              <a:xfrm>
                <a:off x="4504" y="1976"/>
                <a:ext cx="288" cy="0"/>
              </a:xfrm>
              <a:prstGeom prst="line">
                <a:avLst/>
              </a:prstGeom>
              <a:noFill/>
              <a:ln w="19050">
                <a:solidFill>
                  <a:schemeClr val="tx1"/>
                </a:solidFill>
                <a:round/>
                <a:headEnd type="stealth" w="sm" len="lg"/>
                <a:tailEnd type="stealth" w="sm" len="lg"/>
              </a:ln>
            </p:spPr>
            <p:txBody>
              <a:bodyPr/>
              <a:lstStyle/>
              <a:p>
                <a:endParaRPr lang="zh-CN" altLang="en-US">
                  <a:latin typeface="微软雅黑" panose="020B0503020204020204" pitchFamily="34" charset="-122"/>
                  <a:ea typeface="微软雅黑" panose="020B0503020204020204" pitchFamily="34" charset="-122"/>
                </a:endParaRPr>
              </a:p>
            </p:txBody>
          </p:sp>
        </p:grpSp>
        <p:sp>
          <p:nvSpPr>
            <p:cNvPr id="3184" name="Text Box 39"/>
            <p:cNvSpPr txBox="1">
              <a:spLocks noChangeArrowheads="1"/>
            </p:cNvSpPr>
            <p:nvPr/>
          </p:nvSpPr>
          <p:spPr bwMode="auto">
            <a:xfrm>
              <a:off x="7253585" y="4448578"/>
              <a:ext cx="1346844" cy="369332"/>
            </a:xfrm>
            <a:prstGeom prst="rect">
              <a:avLst/>
            </a:prstGeom>
            <a:noFill/>
            <a:ln w="9525">
              <a:noFill/>
              <a:miter lim="800000"/>
              <a:headEnd/>
              <a:tailEnd/>
            </a:ln>
          </p:spPr>
          <p:txBody>
            <a:bodyPr wrap="none">
              <a:spAutoFit/>
            </a:bodyPr>
            <a:lstStyle/>
            <a:p>
              <a:pPr algn="just" eaLnBrk="0" hangingPunct="0"/>
              <a:r>
                <a:rPr lang="zh-CN" altLang="en-US" b="1">
                  <a:latin typeface="微软雅黑" panose="020B0503020204020204" pitchFamily="34" charset="-122"/>
                  <a:ea typeface="微软雅黑" panose="020B0503020204020204" pitchFamily="34" charset="-122"/>
                </a:rPr>
                <a:t>光电接收器</a:t>
              </a:r>
            </a:p>
          </p:txBody>
        </p:sp>
        <p:sp>
          <p:nvSpPr>
            <p:cNvPr id="3185" name="Text Box 39"/>
            <p:cNvSpPr txBox="1">
              <a:spLocks noChangeArrowheads="1"/>
            </p:cNvSpPr>
            <p:nvPr/>
          </p:nvSpPr>
          <p:spPr bwMode="auto">
            <a:xfrm>
              <a:off x="5161073" y="2562225"/>
              <a:ext cx="649537" cy="369332"/>
            </a:xfrm>
            <a:prstGeom prst="rect">
              <a:avLst/>
            </a:prstGeom>
            <a:noFill/>
            <a:ln w="9525">
              <a:noFill/>
              <a:miter lim="800000"/>
              <a:headEnd/>
              <a:tailEnd/>
            </a:ln>
          </p:spPr>
          <p:txBody>
            <a:bodyPr wrap="none">
              <a:spAutoFit/>
            </a:bodyPr>
            <a:lstStyle/>
            <a:p>
              <a:r>
                <a:rPr lang="zh-CN" altLang="en-US" b="1">
                  <a:latin typeface="微软雅黑" panose="020B0503020204020204" pitchFamily="34" charset="-122"/>
                  <a:ea typeface="微软雅黑" panose="020B0503020204020204" pitchFamily="34" charset="-122"/>
                </a:rPr>
                <a:t>光源</a:t>
              </a:r>
            </a:p>
          </p:txBody>
        </p:sp>
        <p:sp>
          <p:nvSpPr>
            <p:cNvPr id="3186" name="Text Box 39"/>
            <p:cNvSpPr txBox="1">
              <a:spLocks noChangeArrowheads="1"/>
            </p:cNvSpPr>
            <p:nvPr/>
          </p:nvSpPr>
          <p:spPr bwMode="auto">
            <a:xfrm>
              <a:off x="7847084" y="2031283"/>
              <a:ext cx="1114408" cy="369332"/>
            </a:xfrm>
            <a:prstGeom prst="rect">
              <a:avLst/>
            </a:prstGeom>
            <a:noFill/>
            <a:ln w="9525">
              <a:noFill/>
              <a:miter lim="800000"/>
              <a:headEnd/>
              <a:tailEnd/>
            </a:ln>
          </p:spPr>
          <p:txBody>
            <a:bodyPr wrap="none">
              <a:spAutoFit/>
            </a:bodyPr>
            <a:lstStyle/>
            <a:p>
              <a:pPr algn="just" eaLnBrk="0" hangingPunct="0"/>
              <a:r>
                <a:rPr lang="zh-CN" altLang="en-US" b="1">
                  <a:latin typeface="微软雅黑" panose="020B0503020204020204" pitchFamily="34" charset="-122"/>
                  <a:ea typeface="微软雅黑" panose="020B0503020204020204" pitchFamily="34" charset="-122"/>
                </a:rPr>
                <a:t>运动物体</a:t>
              </a:r>
            </a:p>
          </p:txBody>
        </p:sp>
      </p:grpSp>
      <p:graphicFrame>
        <p:nvGraphicFramePr>
          <p:cNvPr id="3177" name="Object 105"/>
          <p:cNvGraphicFramePr>
            <a:graphicFrameLocks noChangeAspect="1"/>
          </p:cNvGraphicFramePr>
          <p:nvPr/>
        </p:nvGraphicFramePr>
        <p:xfrm>
          <a:off x="2212975" y="2889250"/>
          <a:ext cx="1108075" cy="715963"/>
        </p:xfrm>
        <a:graphic>
          <a:graphicData uri="http://schemas.openxmlformats.org/presentationml/2006/ole">
            <mc:AlternateContent xmlns:mc="http://schemas.openxmlformats.org/markup-compatibility/2006">
              <mc:Choice xmlns:v="urn:schemas-microsoft-com:vml" Requires="v">
                <p:oleObj spid="_x0000_s5195" name="Equation" r:id="rId5" imgW="609336" imgH="393529" progId="Equation.DSMT4">
                  <p:embed/>
                </p:oleObj>
              </mc:Choice>
              <mc:Fallback>
                <p:oleObj name="Equation" r:id="rId5" imgW="609336" imgH="393529" progId="Equation.DSMT4">
                  <p:embed/>
                  <p:pic>
                    <p:nvPicPr>
                      <p:cNvPr id="3177" name="Object 10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12975" y="2889250"/>
                        <a:ext cx="1108075" cy="715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82" name="Text Box 21"/>
          <p:cNvSpPr txBox="1">
            <a:spLocks noChangeArrowheads="1"/>
          </p:cNvSpPr>
          <p:nvPr/>
        </p:nvSpPr>
        <p:spPr bwMode="auto">
          <a:xfrm>
            <a:off x="1215934" y="4130933"/>
            <a:ext cx="3959225" cy="957250"/>
          </a:xfrm>
          <a:prstGeom prst="rect">
            <a:avLst/>
          </a:prstGeom>
          <a:noFill/>
          <a:ln w="9525">
            <a:noFill/>
            <a:miter lim="800000"/>
            <a:headEnd/>
            <a:tailEnd/>
          </a:ln>
        </p:spPr>
        <p:txBody>
          <a:bodyPr>
            <a:spAutoFit/>
          </a:bodyPr>
          <a:lstStyle/>
          <a:p>
            <a:pPr>
              <a:lnSpc>
                <a:spcPct val="150000"/>
              </a:lnSpc>
            </a:pPr>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特点：被测量值与传感器输出信号的变化周期数成正比</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标题 1"/>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、数字式信号</a:t>
            </a:r>
          </a:p>
        </p:txBody>
      </p:sp>
      <p:sp>
        <p:nvSpPr>
          <p:cNvPr id="43010" name="内容占位符 4"/>
          <p:cNvSpPr>
            <a:spLocks noGrp="1"/>
          </p:cNvSpPr>
          <p:nvPr>
            <p:ph idx="4294967295"/>
          </p:nvPr>
        </p:nvSpPr>
        <p:spPr>
          <a:xfrm>
            <a:off x="838200" y="1429655"/>
            <a:ext cx="10515600" cy="4977788"/>
          </a:xfrm>
        </p:spPr>
        <p:txBody>
          <a:bodyPr/>
          <a:lstStyle/>
          <a:p>
            <a:pPr marL="0" indent="0">
              <a:spcBef>
                <a:spcPct val="0"/>
              </a:spcBef>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绝对码信号</a:t>
            </a:r>
          </a:p>
          <a:p>
            <a:pPr marL="457200" lvl="1" indent="0">
              <a:spcBef>
                <a:spcPct val="0"/>
              </a:spcBef>
              <a:buNone/>
            </a:pPr>
            <a:r>
              <a:rPr lang="zh-CN" altLang="en-US" dirty="0">
                <a:latin typeface="微软雅黑" panose="020B0503020204020204" pitchFamily="34" charset="-122"/>
                <a:ea typeface="微软雅黑" panose="020B0503020204020204" pitchFamily="34" charset="-122"/>
              </a:rPr>
              <a:t>码盘：每一个角度方位对应于一组编码，即绝对码</a:t>
            </a:r>
          </a:p>
          <a:p>
            <a:pPr>
              <a:spcBef>
                <a:spcPct val="0"/>
              </a:spcBef>
            </a:pPr>
            <a:endParaRPr lang="zh-CN" altLang="en-US" sz="1000" b="1" dirty="0">
              <a:latin typeface="微软雅黑" panose="020B0503020204020204" pitchFamily="34" charset="-122"/>
              <a:ea typeface="微软雅黑" panose="020B0503020204020204" pitchFamily="34" charset="-122"/>
            </a:endParaRPr>
          </a:p>
        </p:txBody>
      </p:sp>
      <p:grpSp>
        <p:nvGrpSpPr>
          <p:cNvPr id="43012" name="Group 316"/>
          <p:cNvGrpSpPr>
            <a:grpSpLocks/>
          </p:cNvGrpSpPr>
          <p:nvPr/>
        </p:nvGrpSpPr>
        <p:grpSpPr bwMode="auto">
          <a:xfrm>
            <a:off x="4292955" y="2608140"/>
            <a:ext cx="4037012" cy="3576637"/>
            <a:chOff x="2992" y="1345"/>
            <a:chExt cx="2543" cy="2253"/>
          </a:xfrm>
        </p:grpSpPr>
        <p:sp>
          <p:nvSpPr>
            <p:cNvPr id="43014" name="Freeform 8"/>
            <p:cNvSpPr>
              <a:spLocks/>
            </p:cNvSpPr>
            <p:nvPr/>
          </p:nvSpPr>
          <p:spPr bwMode="auto">
            <a:xfrm>
              <a:off x="3737" y="2027"/>
              <a:ext cx="729" cy="729"/>
            </a:xfrm>
            <a:custGeom>
              <a:avLst/>
              <a:gdLst>
                <a:gd name="T0" fmla="*/ 80 w 6610"/>
                <a:gd name="T1" fmla="*/ 40 h 6623"/>
                <a:gd name="T2" fmla="*/ 77 w 6610"/>
                <a:gd name="T3" fmla="*/ 25 h 6623"/>
                <a:gd name="T4" fmla="*/ 69 w 6610"/>
                <a:gd name="T5" fmla="*/ 12 h 6623"/>
                <a:gd name="T6" fmla="*/ 56 w 6610"/>
                <a:gd name="T7" fmla="*/ 3 h 6623"/>
                <a:gd name="T8" fmla="*/ 40 w 6610"/>
                <a:gd name="T9" fmla="*/ 0 h 6623"/>
                <a:gd name="T10" fmla="*/ 25 w 6610"/>
                <a:gd name="T11" fmla="*/ 3 h 6623"/>
                <a:gd name="T12" fmla="*/ 12 w 6610"/>
                <a:gd name="T13" fmla="*/ 12 h 6623"/>
                <a:gd name="T14" fmla="*/ 3 w 6610"/>
                <a:gd name="T15" fmla="*/ 25 h 6623"/>
                <a:gd name="T16" fmla="*/ 0 w 6610"/>
                <a:gd name="T17" fmla="*/ 40 h 6623"/>
                <a:gd name="T18" fmla="*/ 3 w 6610"/>
                <a:gd name="T19" fmla="*/ 55 h 6623"/>
                <a:gd name="T20" fmla="*/ 12 w 6610"/>
                <a:gd name="T21" fmla="*/ 68 h 6623"/>
                <a:gd name="T22" fmla="*/ 25 w 6610"/>
                <a:gd name="T23" fmla="*/ 77 h 6623"/>
                <a:gd name="T24" fmla="*/ 40 w 6610"/>
                <a:gd name="T25" fmla="*/ 80 h 6623"/>
                <a:gd name="T26" fmla="*/ 56 w 6610"/>
                <a:gd name="T27" fmla="*/ 77 h 6623"/>
                <a:gd name="T28" fmla="*/ 69 w 6610"/>
                <a:gd name="T29" fmla="*/ 68 h 6623"/>
                <a:gd name="T30" fmla="*/ 77 w 6610"/>
                <a:gd name="T31" fmla="*/ 55 h 6623"/>
                <a:gd name="T32" fmla="*/ 80 w 6610"/>
                <a:gd name="T33" fmla="*/ 40 h 6623"/>
                <a:gd name="T34" fmla="*/ 80 w 6610"/>
                <a:gd name="T35" fmla="*/ 40 h 66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10"/>
                <a:gd name="T55" fmla="*/ 0 h 6623"/>
                <a:gd name="T56" fmla="*/ 6610 w 6610"/>
                <a:gd name="T57" fmla="*/ 6623 h 66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10" h="6623">
                  <a:moveTo>
                    <a:pt x="6609" y="3311"/>
                  </a:moveTo>
                  <a:lnTo>
                    <a:pt x="6358" y="2043"/>
                  </a:lnTo>
                  <a:lnTo>
                    <a:pt x="5641" y="970"/>
                  </a:lnTo>
                  <a:lnTo>
                    <a:pt x="4570" y="251"/>
                  </a:lnTo>
                  <a:lnTo>
                    <a:pt x="3305" y="0"/>
                  </a:lnTo>
                  <a:lnTo>
                    <a:pt x="2040" y="251"/>
                  </a:lnTo>
                  <a:lnTo>
                    <a:pt x="968" y="970"/>
                  </a:lnTo>
                  <a:lnTo>
                    <a:pt x="251" y="2043"/>
                  </a:lnTo>
                  <a:lnTo>
                    <a:pt x="0" y="3311"/>
                  </a:lnTo>
                  <a:lnTo>
                    <a:pt x="251" y="4578"/>
                  </a:lnTo>
                  <a:lnTo>
                    <a:pt x="968" y="5653"/>
                  </a:lnTo>
                  <a:lnTo>
                    <a:pt x="2040" y="6371"/>
                  </a:lnTo>
                  <a:lnTo>
                    <a:pt x="3305" y="6623"/>
                  </a:lnTo>
                  <a:lnTo>
                    <a:pt x="4570" y="6371"/>
                  </a:lnTo>
                  <a:lnTo>
                    <a:pt x="5641" y="5653"/>
                  </a:lnTo>
                  <a:lnTo>
                    <a:pt x="6358" y="4578"/>
                  </a:lnTo>
                  <a:lnTo>
                    <a:pt x="6609" y="3311"/>
                  </a:lnTo>
                  <a:lnTo>
                    <a:pt x="6610" y="3311"/>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15" name="Freeform 9"/>
            <p:cNvSpPr>
              <a:spLocks/>
            </p:cNvSpPr>
            <p:nvPr/>
          </p:nvSpPr>
          <p:spPr bwMode="auto">
            <a:xfrm>
              <a:off x="3617" y="1906"/>
              <a:ext cx="970" cy="971"/>
            </a:xfrm>
            <a:custGeom>
              <a:avLst/>
              <a:gdLst>
                <a:gd name="T0" fmla="*/ 107 w 8790"/>
                <a:gd name="T1" fmla="*/ 54 h 8808"/>
                <a:gd name="T2" fmla="*/ 104 w 8790"/>
                <a:gd name="T3" fmla="*/ 37 h 8808"/>
                <a:gd name="T4" fmla="*/ 97 w 8790"/>
                <a:gd name="T5" fmla="*/ 22 h 8808"/>
                <a:gd name="T6" fmla="*/ 85 w 8790"/>
                <a:gd name="T7" fmla="*/ 10 h 8808"/>
                <a:gd name="T8" fmla="*/ 70 w 8790"/>
                <a:gd name="T9" fmla="*/ 3 h 8808"/>
                <a:gd name="T10" fmla="*/ 54 w 8790"/>
                <a:gd name="T11" fmla="*/ 0 h 8808"/>
                <a:gd name="T12" fmla="*/ 37 w 8790"/>
                <a:gd name="T13" fmla="*/ 3 h 8808"/>
                <a:gd name="T14" fmla="*/ 22 w 8790"/>
                <a:gd name="T15" fmla="*/ 10 h 8808"/>
                <a:gd name="T16" fmla="*/ 10 w 8790"/>
                <a:gd name="T17" fmla="*/ 22 h 8808"/>
                <a:gd name="T18" fmla="*/ 3 w 8790"/>
                <a:gd name="T19" fmla="*/ 37 h 8808"/>
                <a:gd name="T20" fmla="*/ 0 w 8790"/>
                <a:gd name="T21" fmla="*/ 54 h 8808"/>
                <a:gd name="T22" fmla="*/ 3 w 8790"/>
                <a:gd name="T23" fmla="*/ 70 h 8808"/>
                <a:gd name="T24" fmla="*/ 10 w 8790"/>
                <a:gd name="T25" fmla="*/ 85 h 8808"/>
                <a:gd name="T26" fmla="*/ 22 w 8790"/>
                <a:gd name="T27" fmla="*/ 97 h 8808"/>
                <a:gd name="T28" fmla="*/ 37 w 8790"/>
                <a:gd name="T29" fmla="*/ 104 h 8808"/>
                <a:gd name="T30" fmla="*/ 54 w 8790"/>
                <a:gd name="T31" fmla="*/ 107 h 8808"/>
                <a:gd name="T32" fmla="*/ 70 w 8790"/>
                <a:gd name="T33" fmla="*/ 104 h 8808"/>
                <a:gd name="T34" fmla="*/ 85 w 8790"/>
                <a:gd name="T35" fmla="*/ 97 h 8808"/>
                <a:gd name="T36" fmla="*/ 97 w 8790"/>
                <a:gd name="T37" fmla="*/ 85 h 8808"/>
                <a:gd name="T38" fmla="*/ 104 w 8790"/>
                <a:gd name="T39" fmla="*/ 70 h 8808"/>
                <a:gd name="T40" fmla="*/ 107 w 8790"/>
                <a:gd name="T41" fmla="*/ 54 h 8808"/>
                <a:gd name="T42" fmla="*/ 107 w 8790"/>
                <a:gd name="T43" fmla="*/ 54 h 88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790"/>
                <a:gd name="T67" fmla="*/ 0 h 8808"/>
                <a:gd name="T68" fmla="*/ 8790 w 8790"/>
                <a:gd name="T69" fmla="*/ 8808 h 88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790" h="8808">
                  <a:moveTo>
                    <a:pt x="8789" y="4404"/>
                  </a:moveTo>
                  <a:lnTo>
                    <a:pt x="8574" y="3044"/>
                  </a:lnTo>
                  <a:lnTo>
                    <a:pt x="7950" y="1815"/>
                  </a:lnTo>
                  <a:lnTo>
                    <a:pt x="6978" y="841"/>
                  </a:lnTo>
                  <a:lnTo>
                    <a:pt x="5753" y="215"/>
                  </a:lnTo>
                  <a:lnTo>
                    <a:pt x="4395" y="0"/>
                  </a:lnTo>
                  <a:lnTo>
                    <a:pt x="3036" y="215"/>
                  </a:lnTo>
                  <a:lnTo>
                    <a:pt x="1811" y="841"/>
                  </a:lnTo>
                  <a:lnTo>
                    <a:pt x="840" y="1815"/>
                  </a:lnTo>
                  <a:lnTo>
                    <a:pt x="215" y="3044"/>
                  </a:lnTo>
                  <a:lnTo>
                    <a:pt x="0" y="4404"/>
                  </a:lnTo>
                  <a:lnTo>
                    <a:pt x="215" y="5765"/>
                  </a:lnTo>
                  <a:lnTo>
                    <a:pt x="840" y="6993"/>
                  </a:lnTo>
                  <a:lnTo>
                    <a:pt x="1811" y="7968"/>
                  </a:lnTo>
                  <a:lnTo>
                    <a:pt x="3036" y="8593"/>
                  </a:lnTo>
                  <a:lnTo>
                    <a:pt x="4395" y="8808"/>
                  </a:lnTo>
                  <a:lnTo>
                    <a:pt x="5753" y="8593"/>
                  </a:lnTo>
                  <a:lnTo>
                    <a:pt x="6978" y="7968"/>
                  </a:lnTo>
                  <a:lnTo>
                    <a:pt x="7950" y="6993"/>
                  </a:lnTo>
                  <a:lnTo>
                    <a:pt x="8574" y="5765"/>
                  </a:lnTo>
                  <a:lnTo>
                    <a:pt x="8789" y="4404"/>
                  </a:lnTo>
                  <a:lnTo>
                    <a:pt x="8790" y="4404"/>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16" name="Freeform 10"/>
            <p:cNvSpPr>
              <a:spLocks/>
            </p:cNvSpPr>
            <p:nvPr/>
          </p:nvSpPr>
          <p:spPr bwMode="auto">
            <a:xfrm>
              <a:off x="3496" y="1786"/>
              <a:ext cx="1212" cy="1211"/>
            </a:xfrm>
            <a:custGeom>
              <a:avLst/>
              <a:gdLst>
                <a:gd name="T0" fmla="*/ 134 w 10969"/>
                <a:gd name="T1" fmla="*/ 67 h 10992"/>
                <a:gd name="T2" fmla="*/ 132 w 10969"/>
                <a:gd name="T3" fmla="*/ 49 h 10992"/>
                <a:gd name="T4" fmla="*/ 125 w 10969"/>
                <a:gd name="T5" fmla="*/ 33 h 10992"/>
                <a:gd name="T6" fmla="*/ 114 w 10969"/>
                <a:gd name="T7" fmla="*/ 20 h 10992"/>
                <a:gd name="T8" fmla="*/ 100 w 10969"/>
                <a:gd name="T9" fmla="*/ 9 h 10992"/>
                <a:gd name="T10" fmla="*/ 84 w 10969"/>
                <a:gd name="T11" fmla="*/ 2 h 10992"/>
                <a:gd name="T12" fmla="*/ 67 w 10969"/>
                <a:gd name="T13" fmla="*/ 0 h 10992"/>
                <a:gd name="T14" fmla="*/ 50 w 10969"/>
                <a:gd name="T15" fmla="*/ 2 h 10992"/>
                <a:gd name="T16" fmla="*/ 33 w 10969"/>
                <a:gd name="T17" fmla="*/ 9 h 10992"/>
                <a:gd name="T18" fmla="*/ 20 w 10969"/>
                <a:gd name="T19" fmla="*/ 20 h 10992"/>
                <a:gd name="T20" fmla="*/ 9 w 10969"/>
                <a:gd name="T21" fmla="*/ 33 h 10992"/>
                <a:gd name="T22" fmla="*/ 2 w 10969"/>
                <a:gd name="T23" fmla="*/ 49 h 10992"/>
                <a:gd name="T24" fmla="*/ 0 w 10969"/>
                <a:gd name="T25" fmla="*/ 67 h 10992"/>
                <a:gd name="T26" fmla="*/ 2 w 10969"/>
                <a:gd name="T27" fmla="*/ 84 h 10992"/>
                <a:gd name="T28" fmla="*/ 9 w 10969"/>
                <a:gd name="T29" fmla="*/ 100 h 10992"/>
                <a:gd name="T30" fmla="*/ 20 w 10969"/>
                <a:gd name="T31" fmla="*/ 114 h 10992"/>
                <a:gd name="T32" fmla="*/ 33 w 10969"/>
                <a:gd name="T33" fmla="*/ 124 h 10992"/>
                <a:gd name="T34" fmla="*/ 50 w 10969"/>
                <a:gd name="T35" fmla="*/ 131 h 10992"/>
                <a:gd name="T36" fmla="*/ 67 w 10969"/>
                <a:gd name="T37" fmla="*/ 133 h 10992"/>
                <a:gd name="T38" fmla="*/ 84 w 10969"/>
                <a:gd name="T39" fmla="*/ 131 h 10992"/>
                <a:gd name="T40" fmla="*/ 100 w 10969"/>
                <a:gd name="T41" fmla="*/ 124 h 10992"/>
                <a:gd name="T42" fmla="*/ 114 w 10969"/>
                <a:gd name="T43" fmla="*/ 114 h 10992"/>
                <a:gd name="T44" fmla="*/ 125 w 10969"/>
                <a:gd name="T45" fmla="*/ 100 h 10992"/>
                <a:gd name="T46" fmla="*/ 132 w 10969"/>
                <a:gd name="T47" fmla="*/ 84 h 10992"/>
                <a:gd name="T48" fmla="*/ 134 w 10969"/>
                <a:gd name="T49" fmla="*/ 67 h 10992"/>
                <a:gd name="T50" fmla="*/ 134 w 10969"/>
                <a:gd name="T51" fmla="*/ 67 h 109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0969"/>
                <a:gd name="T79" fmla="*/ 0 h 10992"/>
                <a:gd name="T80" fmla="*/ 10969 w 10969"/>
                <a:gd name="T81" fmla="*/ 10992 h 1099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0969" h="10992">
                  <a:moveTo>
                    <a:pt x="10968" y="5496"/>
                  </a:moveTo>
                  <a:lnTo>
                    <a:pt x="10782" y="4073"/>
                  </a:lnTo>
                  <a:lnTo>
                    <a:pt x="10233" y="2748"/>
                  </a:lnTo>
                  <a:lnTo>
                    <a:pt x="9362" y="1610"/>
                  </a:lnTo>
                  <a:lnTo>
                    <a:pt x="8225" y="736"/>
                  </a:lnTo>
                  <a:lnTo>
                    <a:pt x="6903" y="187"/>
                  </a:lnTo>
                  <a:lnTo>
                    <a:pt x="5484" y="0"/>
                  </a:lnTo>
                  <a:lnTo>
                    <a:pt x="4064" y="187"/>
                  </a:lnTo>
                  <a:lnTo>
                    <a:pt x="2742" y="736"/>
                  </a:lnTo>
                  <a:lnTo>
                    <a:pt x="1607" y="1610"/>
                  </a:lnTo>
                  <a:lnTo>
                    <a:pt x="734" y="2748"/>
                  </a:lnTo>
                  <a:lnTo>
                    <a:pt x="187" y="4073"/>
                  </a:lnTo>
                  <a:lnTo>
                    <a:pt x="0" y="5496"/>
                  </a:lnTo>
                  <a:lnTo>
                    <a:pt x="187" y="6918"/>
                  </a:lnTo>
                  <a:lnTo>
                    <a:pt x="734" y="8245"/>
                  </a:lnTo>
                  <a:lnTo>
                    <a:pt x="1607" y="9382"/>
                  </a:lnTo>
                  <a:lnTo>
                    <a:pt x="2742" y="10256"/>
                  </a:lnTo>
                  <a:lnTo>
                    <a:pt x="4064" y="10805"/>
                  </a:lnTo>
                  <a:lnTo>
                    <a:pt x="5484" y="10992"/>
                  </a:lnTo>
                  <a:lnTo>
                    <a:pt x="6903" y="10805"/>
                  </a:lnTo>
                  <a:lnTo>
                    <a:pt x="8225" y="10256"/>
                  </a:lnTo>
                  <a:lnTo>
                    <a:pt x="9362" y="9382"/>
                  </a:lnTo>
                  <a:lnTo>
                    <a:pt x="10233" y="8245"/>
                  </a:lnTo>
                  <a:lnTo>
                    <a:pt x="10782" y="6918"/>
                  </a:lnTo>
                  <a:lnTo>
                    <a:pt x="10968" y="5496"/>
                  </a:lnTo>
                  <a:lnTo>
                    <a:pt x="10969" y="5496"/>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17" name="Freeform 11"/>
            <p:cNvSpPr>
              <a:spLocks/>
            </p:cNvSpPr>
            <p:nvPr/>
          </p:nvSpPr>
          <p:spPr bwMode="auto">
            <a:xfrm>
              <a:off x="3376" y="1665"/>
              <a:ext cx="1452" cy="1453"/>
            </a:xfrm>
            <a:custGeom>
              <a:avLst/>
              <a:gdLst>
                <a:gd name="T0" fmla="*/ 160 w 13149"/>
                <a:gd name="T1" fmla="*/ 80 h 13177"/>
                <a:gd name="T2" fmla="*/ 158 w 13149"/>
                <a:gd name="T3" fmla="*/ 59 h 13177"/>
                <a:gd name="T4" fmla="*/ 150 w 13149"/>
                <a:gd name="T5" fmla="*/ 40 h 13177"/>
                <a:gd name="T6" fmla="*/ 137 w 13149"/>
                <a:gd name="T7" fmla="*/ 23 h 13177"/>
                <a:gd name="T8" fmla="*/ 120 w 13149"/>
                <a:gd name="T9" fmla="*/ 11 h 13177"/>
                <a:gd name="T10" fmla="*/ 101 w 13149"/>
                <a:gd name="T11" fmla="*/ 3 h 13177"/>
                <a:gd name="T12" fmla="*/ 80 w 13149"/>
                <a:gd name="T13" fmla="*/ 0 h 13177"/>
                <a:gd name="T14" fmla="*/ 59 w 13149"/>
                <a:gd name="T15" fmla="*/ 3 h 13177"/>
                <a:gd name="T16" fmla="*/ 40 w 13149"/>
                <a:gd name="T17" fmla="*/ 11 h 13177"/>
                <a:gd name="T18" fmla="*/ 24 w 13149"/>
                <a:gd name="T19" fmla="*/ 23 h 13177"/>
                <a:gd name="T20" fmla="*/ 11 w 13149"/>
                <a:gd name="T21" fmla="*/ 40 h 13177"/>
                <a:gd name="T22" fmla="*/ 3 w 13149"/>
                <a:gd name="T23" fmla="*/ 59 h 13177"/>
                <a:gd name="T24" fmla="*/ 0 w 13149"/>
                <a:gd name="T25" fmla="*/ 80 h 13177"/>
                <a:gd name="T26" fmla="*/ 3 w 13149"/>
                <a:gd name="T27" fmla="*/ 101 h 13177"/>
                <a:gd name="T28" fmla="*/ 11 w 13149"/>
                <a:gd name="T29" fmla="*/ 120 h 13177"/>
                <a:gd name="T30" fmla="*/ 24 w 13149"/>
                <a:gd name="T31" fmla="*/ 137 h 13177"/>
                <a:gd name="T32" fmla="*/ 40 w 13149"/>
                <a:gd name="T33" fmla="*/ 150 h 13177"/>
                <a:gd name="T34" fmla="*/ 59 w 13149"/>
                <a:gd name="T35" fmla="*/ 157 h 13177"/>
                <a:gd name="T36" fmla="*/ 80 w 13149"/>
                <a:gd name="T37" fmla="*/ 160 h 13177"/>
                <a:gd name="T38" fmla="*/ 101 w 13149"/>
                <a:gd name="T39" fmla="*/ 157 h 13177"/>
                <a:gd name="T40" fmla="*/ 120 w 13149"/>
                <a:gd name="T41" fmla="*/ 150 h 13177"/>
                <a:gd name="T42" fmla="*/ 137 w 13149"/>
                <a:gd name="T43" fmla="*/ 137 h 13177"/>
                <a:gd name="T44" fmla="*/ 150 w 13149"/>
                <a:gd name="T45" fmla="*/ 120 h 13177"/>
                <a:gd name="T46" fmla="*/ 158 w 13149"/>
                <a:gd name="T47" fmla="*/ 101 h 13177"/>
                <a:gd name="T48" fmla="*/ 160 w 13149"/>
                <a:gd name="T49" fmla="*/ 80 h 13177"/>
                <a:gd name="T50" fmla="*/ 160 w 13149"/>
                <a:gd name="T51" fmla="*/ 80 h 1317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149"/>
                <a:gd name="T79" fmla="*/ 0 h 13177"/>
                <a:gd name="T80" fmla="*/ 13149 w 13149"/>
                <a:gd name="T81" fmla="*/ 13177 h 1317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149" h="13177">
                  <a:moveTo>
                    <a:pt x="13148" y="6588"/>
                  </a:moveTo>
                  <a:lnTo>
                    <a:pt x="12924" y="4883"/>
                  </a:lnTo>
                  <a:lnTo>
                    <a:pt x="12267" y="3294"/>
                  </a:lnTo>
                  <a:lnTo>
                    <a:pt x="11223" y="1929"/>
                  </a:lnTo>
                  <a:lnTo>
                    <a:pt x="9860" y="883"/>
                  </a:lnTo>
                  <a:lnTo>
                    <a:pt x="8275" y="224"/>
                  </a:lnTo>
                  <a:lnTo>
                    <a:pt x="6574" y="0"/>
                  </a:lnTo>
                  <a:lnTo>
                    <a:pt x="4873" y="224"/>
                  </a:lnTo>
                  <a:lnTo>
                    <a:pt x="3287" y="883"/>
                  </a:lnTo>
                  <a:lnTo>
                    <a:pt x="1925" y="1929"/>
                  </a:lnTo>
                  <a:lnTo>
                    <a:pt x="880" y="3294"/>
                  </a:lnTo>
                  <a:lnTo>
                    <a:pt x="224" y="4883"/>
                  </a:lnTo>
                  <a:lnTo>
                    <a:pt x="0" y="6588"/>
                  </a:lnTo>
                  <a:lnTo>
                    <a:pt x="224" y="8293"/>
                  </a:lnTo>
                  <a:lnTo>
                    <a:pt x="880" y="9883"/>
                  </a:lnTo>
                  <a:lnTo>
                    <a:pt x="1925" y="11247"/>
                  </a:lnTo>
                  <a:lnTo>
                    <a:pt x="3287" y="12294"/>
                  </a:lnTo>
                  <a:lnTo>
                    <a:pt x="4873" y="12952"/>
                  </a:lnTo>
                  <a:lnTo>
                    <a:pt x="6574" y="13177"/>
                  </a:lnTo>
                  <a:lnTo>
                    <a:pt x="8275" y="12952"/>
                  </a:lnTo>
                  <a:lnTo>
                    <a:pt x="9860" y="12294"/>
                  </a:lnTo>
                  <a:lnTo>
                    <a:pt x="11223" y="11247"/>
                  </a:lnTo>
                  <a:lnTo>
                    <a:pt x="12267" y="9883"/>
                  </a:lnTo>
                  <a:lnTo>
                    <a:pt x="12924" y="8293"/>
                  </a:lnTo>
                  <a:lnTo>
                    <a:pt x="13148" y="6588"/>
                  </a:lnTo>
                  <a:lnTo>
                    <a:pt x="13149" y="6588"/>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18" name="Freeform 12"/>
            <p:cNvSpPr>
              <a:spLocks/>
            </p:cNvSpPr>
            <p:nvPr/>
          </p:nvSpPr>
          <p:spPr bwMode="auto">
            <a:xfrm>
              <a:off x="3256" y="1545"/>
              <a:ext cx="1692" cy="1693"/>
            </a:xfrm>
            <a:custGeom>
              <a:avLst/>
              <a:gdLst>
                <a:gd name="T0" fmla="*/ 187 w 15329"/>
                <a:gd name="T1" fmla="*/ 93 h 15361"/>
                <a:gd name="T2" fmla="*/ 184 w 15329"/>
                <a:gd name="T3" fmla="*/ 73 h 15361"/>
                <a:gd name="T4" fmla="*/ 177 w 15329"/>
                <a:gd name="T5" fmla="*/ 53 h 15361"/>
                <a:gd name="T6" fmla="*/ 166 w 15329"/>
                <a:gd name="T7" fmla="*/ 35 h 15361"/>
                <a:gd name="T8" fmla="*/ 152 w 15329"/>
                <a:gd name="T9" fmla="*/ 20 h 15361"/>
                <a:gd name="T10" fmla="*/ 134 w 15329"/>
                <a:gd name="T11" fmla="*/ 9 h 15361"/>
                <a:gd name="T12" fmla="*/ 114 w 15329"/>
                <a:gd name="T13" fmla="*/ 2 h 15361"/>
                <a:gd name="T14" fmla="*/ 93 w 15329"/>
                <a:gd name="T15" fmla="*/ 0 h 15361"/>
                <a:gd name="T16" fmla="*/ 73 w 15329"/>
                <a:gd name="T17" fmla="*/ 2 h 15361"/>
                <a:gd name="T18" fmla="*/ 53 w 15329"/>
                <a:gd name="T19" fmla="*/ 9 h 15361"/>
                <a:gd name="T20" fmla="*/ 35 w 15329"/>
                <a:gd name="T21" fmla="*/ 20 h 15361"/>
                <a:gd name="T22" fmla="*/ 20 w 15329"/>
                <a:gd name="T23" fmla="*/ 35 h 15361"/>
                <a:gd name="T24" fmla="*/ 9 w 15329"/>
                <a:gd name="T25" fmla="*/ 53 h 15361"/>
                <a:gd name="T26" fmla="*/ 2 w 15329"/>
                <a:gd name="T27" fmla="*/ 73 h 15361"/>
                <a:gd name="T28" fmla="*/ 0 w 15329"/>
                <a:gd name="T29" fmla="*/ 93 h 15361"/>
                <a:gd name="T30" fmla="*/ 2 w 15329"/>
                <a:gd name="T31" fmla="*/ 114 h 15361"/>
                <a:gd name="T32" fmla="*/ 9 w 15329"/>
                <a:gd name="T33" fmla="*/ 134 h 15361"/>
                <a:gd name="T34" fmla="*/ 20 w 15329"/>
                <a:gd name="T35" fmla="*/ 151 h 15361"/>
                <a:gd name="T36" fmla="*/ 35 w 15329"/>
                <a:gd name="T37" fmla="*/ 166 h 15361"/>
                <a:gd name="T38" fmla="*/ 53 w 15329"/>
                <a:gd name="T39" fmla="*/ 177 h 15361"/>
                <a:gd name="T40" fmla="*/ 73 w 15329"/>
                <a:gd name="T41" fmla="*/ 184 h 15361"/>
                <a:gd name="T42" fmla="*/ 93 w 15329"/>
                <a:gd name="T43" fmla="*/ 187 h 15361"/>
                <a:gd name="T44" fmla="*/ 114 w 15329"/>
                <a:gd name="T45" fmla="*/ 184 h 15361"/>
                <a:gd name="T46" fmla="*/ 134 w 15329"/>
                <a:gd name="T47" fmla="*/ 177 h 15361"/>
                <a:gd name="T48" fmla="*/ 152 w 15329"/>
                <a:gd name="T49" fmla="*/ 166 h 15361"/>
                <a:gd name="T50" fmla="*/ 166 w 15329"/>
                <a:gd name="T51" fmla="*/ 151 h 15361"/>
                <a:gd name="T52" fmla="*/ 177 w 15329"/>
                <a:gd name="T53" fmla="*/ 134 h 15361"/>
                <a:gd name="T54" fmla="*/ 184 w 15329"/>
                <a:gd name="T55" fmla="*/ 114 h 15361"/>
                <a:gd name="T56" fmla="*/ 187 w 15329"/>
                <a:gd name="T57" fmla="*/ 93 h 15361"/>
                <a:gd name="T58" fmla="*/ 187 w 15329"/>
                <a:gd name="T59" fmla="*/ 93 h 1536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5329"/>
                <a:gd name="T91" fmla="*/ 0 h 15361"/>
                <a:gd name="T92" fmla="*/ 15329 w 15329"/>
                <a:gd name="T93" fmla="*/ 15361 h 1536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5329" h="15361">
                  <a:moveTo>
                    <a:pt x="15328" y="7680"/>
                  </a:moveTo>
                  <a:lnTo>
                    <a:pt x="15135" y="5971"/>
                  </a:lnTo>
                  <a:lnTo>
                    <a:pt x="14569" y="4347"/>
                  </a:lnTo>
                  <a:lnTo>
                    <a:pt x="13655" y="2891"/>
                  </a:lnTo>
                  <a:lnTo>
                    <a:pt x="12442" y="1675"/>
                  </a:lnTo>
                  <a:lnTo>
                    <a:pt x="10989" y="760"/>
                  </a:lnTo>
                  <a:lnTo>
                    <a:pt x="9369" y="192"/>
                  </a:lnTo>
                  <a:lnTo>
                    <a:pt x="7664" y="0"/>
                  </a:lnTo>
                  <a:lnTo>
                    <a:pt x="5959" y="192"/>
                  </a:lnTo>
                  <a:lnTo>
                    <a:pt x="4339" y="760"/>
                  </a:lnTo>
                  <a:lnTo>
                    <a:pt x="2885" y="1675"/>
                  </a:lnTo>
                  <a:lnTo>
                    <a:pt x="1673" y="2891"/>
                  </a:lnTo>
                  <a:lnTo>
                    <a:pt x="759" y="4347"/>
                  </a:lnTo>
                  <a:lnTo>
                    <a:pt x="193" y="5971"/>
                  </a:lnTo>
                  <a:lnTo>
                    <a:pt x="0" y="7680"/>
                  </a:lnTo>
                  <a:lnTo>
                    <a:pt x="193" y="9389"/>
                  </a:lnTo>
                  <a:lnTo>
                    <a:pt x="759" y="11012"/>
                  </a:lnTo>
                  <a:lnTo>
                    <a:pt x="1673" y="12469"/>
                  </a:lnTo>
                  <a:lnTo>
                    <a:pt x="2885" y="13685"/>
                  </a:lnTo>
                  <a:lnTo>
                    <a:pt x="4339" y="14600"/>
                  </a:lnTo>
                  <a:lnTo>
                    <a:pt x="5959" y="15169"/>
                  </a:lnTo>
                  <a:lnTo>
                    <a:pt x="7664" y="15361"/>
                  </a:lnTo>
                  <a:lnTo>
                    <a:pt x="9369" y="15169"/>
                  </a:lnTo>
                  <a:lnTo>
                    <a:pt x="10989" y="14600"/>
                  </a:lnTo>
                  <a:lnTo>
                    <a:pt x="12442" y="13685"/>
                  </a:lnTo>
                  <a:lnTo>
                    <a:pt x="13655" y="12469"/>
                  </a:lnTo>
                  <a:lnTo>
                    <a:pt x="14569" y="11012"/>
                  </a:lnTo>
                  <a:lnTo>
                    <a:pt x="15135" y="9389"/>
                  </a:lnTo>
                  <a:lnTo>
                    <a:pt x="15328" y="7680"/>
                  </a:lnTo>
                  <a:lnTo>
                    <a:pt x="15329" y="768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19" name="Freeform 13"/>
            <p:cNvSpPr>
              <a:spLocks/>
            </p:cNvSpPr>
            <p:nvPr/>
          </p:nvSpPr>
          <p:spPr bwMode="auto">
            <a:xfrm>
              <a:off x="4102" y="2326"/>
              <a:ext cx="156" cy="65"/>
            </a:xfrm>
            <a:custGeom>
              <a:avLst/>
              <a:gdLst>
                <a:gd name="T0" fmla="*/ 0 w 1419"/>
                <a:gd name="T1" fmla="*/ 7 h 589"/>
                <a:gd name="T2" fmla="*/ 17 w 1419"/>
                <a:gd name="T3" fmla="*/ 0 h 589"/>
                <a:gd name="T4" fmla="*/ 17 w 1419"/>
                <a:gd name="T5" fmla="*/ 0 h 589"/>
                <a:gd name="T6" fmla="*/ 0 60000 65536"/>
                <a:gd name="T7" fmla="*/ 0 60000 65536"/>
                <a:gd name="T8" fmla="*/ 0 60000 65536"/>
                <a:gd name="T9" fmla="*/ 0 w 1419"/>
                <a:gd name="T10" fmla="*/ 0 h 589"/>
                <a:gd name="T11" fmla="*/ 1419 w 1419"/>
                <a:gd name="T12" fmla="*/ 589 h 589"/>
              </a:gdLst>
              <a:ahLst/>
              <a:cxnLst>
                <a:cxn ang="T6">
                  <a:pos x="T0" y="T1"/>
                </a:cxn>
                <a:cxn ang="T7">
                  <a:pos x="T2" y="T3"/>
                </a:cxn>
                <a:cxn ang="T8">
                  <a:pos x="T4" y="T5"/>
                </a:cxn>
              </a:cxnLst>
              <a:rect l="T9" t="T10" r="T11" b="T12"/>
              <a:pathLst>
                <a:path w="1419" h="589">
                  <a:moveTo>
                    <a:pt x="0" y="589"/>
                  </a:moveTo>
                  <a:lnTo>
                    <a:pt x="1418" y="0"/>
                  </a:lnTo>
                  <a:lnTo>
                    <a:pt x="1419"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0" name="Freeform 14"/>
            <p:cNvSpPr>
              <a:spLocks/>
            </p:cNvSpPr>
            <p:nvPr/>
          </p:nvSpPr>
          <p:spPr bwMode="auto">
            <a:xfrm>
              <a:off x="4102" y="2271"/>
              <a:ext cx="120" cy="120"/>
            </a:xfrm>
            <a:custGeom>
              <a:avLst/>
              <a:gdLst>
                <a:gd name="T0" fmla="*/ 0 w 1086"/>
                <a:gd name="T1" fmla="*/ 13 h 1088"/>
                <a:gd name="T2" fmla="*/ 13 w 1086"/>
                <a:gd name="T3" fmla="*/ 0 h 1088"/>
                <a:gd name="T4" fmla="*/ 13 w 1086"/>
                <a:gd name="T5" fmla="*/ 0 h 1088"/>
                <a:gd name="T6" fmla="*/ 0 60000 65536"/>
                <a:gd name="T7" fmla="*/ 0 60000 65536"/>
                <a:gd name="T8" fmla="*/ 0 60000 65536"/>
                <a:gd name="T9" fmla="*/ 0 w 1086"/>
                <a:gd name="T10" fmla="*/ 0 h 1088"/>
                <a:gd name="T11" fmla="*/ 1086 w 1086"/>
                <a:gd name="T12" fmla="*/ 1088 h 1088"/>
              </a:gdLst>
              <a:ahLst/>
              <a:cxnLst>
                <a:cxn ang="T6">
                  <a:pos x="T0" y="T1"/>
                </a:cxn>
                <a:cxn ang="T7">
                  <a:pos x="T2" y="T3"/>
                </a:cxn>
                <a:cxn ang="T8">
                  <a:pos x="T4" y="T5"/>
                </a:cxn>
              </a:cxnLst>
              <a:rect l="T9" t="T10" r="T11" b="T12"/>
              <a:pathLst>
                <a:path w="1086" h="1088">
                  <a:moveTo>
                    <a:pt x="0" y="1088"/>
                  </a:moveTo>
                  <a:lnTo>
                    <a:pt x="1085" y="0"/>
                  </a:lnTo>
                  <a:lnTo>
                    <a:pt x="1086"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1" name="Freeform 15"/>
            <p:cNvSpPr>
              <a:spLocks/>
            </p:cNvSpPr>
            <p:nvPr/>
          </p:nvSpPr>
          <p:spPr bwMode="auto">
            <a:xfrm>
              <a:off x="4102" y="2235"/>
              <a:ext cx="65" cy="156"/>
            </a:xfrm>
            <a:custGeom>
              <a:avLst/>
              <a:gdLst>
                <a:gd name="T0" fmla="*/ 0 w 589"/>
                <a:gd name="T1" fmla="*/ 17 h 1420"/>
                <a:gd name="T2" fmla="*/ 7 w 589"/>
                <a:gd name="T3" fmla="*/ 0 h 1420"/>
                <a:gd name="T4" fmla="*/ 7 w 589"/>
                <a:gd name="T5" fmla="*/ 0 h 1420"/>
                <a:gd name="T6" fmla="*/ 0 60000 65536"/>
                <a:gd name="T7" fmla="*/ 0 60000 65536"/>
                <a:gd name="T8" fmla="*/ 0 60000 65536"/>
                <a:gd name="T9" fmla="*/ 0 w 589"/>
                <a:gd name="T10" fmla="*/ 0 h 1420"/>
                <a:gd name="T11" fmla="*/ 589 w 589"/>
                <a:gd name="T12" fmla="*/ 1420 h 1420"/>
              </a:gdLst>
              <a:ahLst/>
              <a:cxnLst>
                <a:cxn ang="T6">
                  <a:pos x="T0" y="T1"/>
                </a:cxn>
                <a:cxn ang="T7">
                  <a:pos x="T2" y="T3"/>
                </a:cxn>
                <a:cxn ang="T8">
                  <a:pos x="T4" y="T5"/>
                </a:cxn>
              </a:cxnLst>
              <a:rect l="T9" t="T10" r="T11" b="T12"/>
              <a:pathLst>
                <a:path w="589" h="1420">
                  <a:moveTo>
                    <a:pt x="0" y="1420"/>
                  </a:moveTo>
                  <a:lnTo>
                    <a:pt x="588" y="0"/>
                  </a:lnTo>
                  <a:lnTo>
                    <a:pt x="589"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2" name="Freeform 16"/>
            <p:cNvSpPr>
              <a:spLocks/>
            </p:cNvSpPr>
            <p:nvPr/>
          </p:nvSpPr>
          <p:spPr bwMode="auto">
            <a:xfrm>
              <a:off x="4102" y="2391"/>
              <a:ext cx="156" cy="66"/>
            </a:xfrm>
            <a:custGeom>
              <a:avLst/>
              <a:gdLst>
                <a:gd name="T0" fmla="*/ 0 w 1419"/>
                <a:gd name="T1" fmla="*/ 0 h 589"/>
                <a:gd name="T2" fmla="*/ 17 w 1419"/>
                <a:gd name="T3" fmla="*/ 7 h 589"/>
                <a:gd name="T4" fmla="*/ 17 w 1419"/>
                <a:gd name="T5" fmla="*/ 7 h 589"/>
                <a:gd name="T6" fmla="*/ 0 60000 65536"/>
                <a:gd name="T7" fmla="*/ 0 60000 65536"/>
                <a:gd name="T8" fmla="*/ 0 60000 65536"/>
                <a:gd name="T9" fmla="*/ 0 w 1419"/>
                <a:gd name="T10" fmla="*/ 0 h 589"/>
                <a:gd name="T11" fmla="*/ 1419 w 1419"/>
                <a:gd name="T12" fmla="*/ 589 h 589"/>
              </a:gdLst>
              <a:ahLst/>
              <a:cxnLst>
                <a:cxn ang="T6">
                  <a:pos x="T0" y="T1"/>
                </a:cxn>
                <a:cxn ang="T7">
                  <a:pos x="T2" y="T3"/>
                </a:cxn>
                <a:cxn ang="T8">
                  <a:pos x="T4" y="T5"/>
                </a:cxn>
              </a:cxnLst>
              <a:rect l="T9" t="T10" r="T11" b="T12"/>
              <a:pathLst>
                <a:path w="1419" h="589">
                  <a:moveTo>
                    <a:pt x="0" y="0"/>
                  </a:moveTo>
                  <a:lnTo>
                    <a:pt x="1418" y="589"/>
                  </a:lnTo>
                  <a:lnTo>
                    <a:pt x="1419" y="589"/>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3" name="Freeform 17"/>
            <p:cNvSpPr>
              <a:spLocks/>
            </p:cNvSpPr>
            <p:nvPr/>
          </p:nvSpPr>
          <p:spPr bwMode="auto">
            <a:xfrm>
              <a:off x="4102" y="2391"/>
              <a:ext cx="120" cy="119"/>
            </a:xfrm>
            <a:custGeom>
              <a:avLst/>
              <a:gdLst>
                <a:gd name="T0" fmla="*/ 0 w 1086"/>
                <a:gd name="T1" fmla="*/ 0 h 1087"/>
                <a:gd name="T2" fmla="*/ 13 w 1086"/>
                <a:gd name="T3" fmla="*/ 13 h 1087"/>
                <a:gd name="T4" fmla="*/ 13 w 1086"/>
                <a:gd name="T5" fmla="*/ 13 h 1087"/>
                <a:gd name="T6" fmla="*/ 0 60000 65536"/>
                <a:gd name="T7" fmla="*/ 0 60000 65536"/>
                <a:gd name="T8" fmla="*/ 0 60000 65536"/>
                <a:gd name="T9" fmla="*/ 0 w 1086"/>
                <a:gd name="T10" fmla="*/ 0 h 1087"/>
                <a:gd name="T11" fmla="*/ 1086 w 1086"/>
                <a:gd name="T12" fmla="*/ 1087 h 1087"/>
              </a:gdLst>
              <a:ahLst/>
              <a:cxnLst>
                <a:cxn ang="T6">
                  <a:pos x="T0" y="T1"/>
                </a:cxn>
                <a:cxn ang="T7">
                  <a:pos x="T2" y="T3"/>
                </a:cxn>
                <a:cxn ang="T8">
                  <a:pos x="T4" y="T5"/>
                </a:cxn>
              </a:cxnLst>
              <a:rect l="T9" t="T10" r="T11" b="T12"/>
              <a:pathLst>
                <a:path w="1086" h="1087">
                  <a:moveTo>
                    <a:pt x="0" y="0"/>
                  </a:moveTo>
                  <a:lnTo>
                    <a:pt x="1085" y="1087"/>
                  </a:lnTo>
                  <a:lnTo>
                    <a:pt x="1086" y="1087"/>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4" name="Freeform 18"/>
            <p:cNvSpPr>
              <a:spLocks/>
            </p:cNvSpPr>
            <p:nvPr/>
          </p:nvSpPr>
          <p:spPr bwMode="auto">
            <a:xfrm>
              <a:off x="4102" y="2391"/>
              <a:ext cx="65" cy="157"/>
            </a:xfrm>
            <a:custGeom>
              <a:avLst/>
              <a:gdLst>
                <a:gd name="T0" fmla="*/ 0 w 589"/>
                <a:gd name="T1" fmla="*/ 0 h 1421"/>
                <a:gd name="T2" fmla="*/ 7 w 589"/>
                <a:gd name="T3" fmla="*/ 17 h 1421"/>
                <a:gd name="T4" fmla="*/ 7 w 589"/>
                <a:gd name="T5" fmla="*/ 17 h 1421"/>
                <a:gd name="T6" fmla="*/ 0 60000 65536"/>
                <a:gd name="T7" fmla="*/ 0 60000 65536"/>
                <a:gd name="T8" fmla="*/ 0 60000 65536"/>
                <a:gd name="T9" fmla="*/ 0 w 589"/>
                <a:gd name="T10" fmla="*/ 0 h 1421"/>
                <a:gd name="T11" fmla="*/ 589 w 589"/>
                <a:gd name="T12" fmla="*/ 1421 h 1421"/>
              </a:gdLst>
              <a:ahLst/>
              <a:cxnLst>
                <a:cxn ang="T6">
                  <a:pos x="T0" y="T1"/>
                </a:cxn>
                <a:cxn ang="T7">
                  <a:pos x="T2" y="T3"/>
                </a:cxn>
                <a:cxn ang="T8">
                  <a:pos x="T4" y="T5"/>
                </a:cxn>
              </a:cxnLst>
              <a:rect l="T9" t="T10" r="T11" b="T12"/>
              <a:pathLst>
                <a:path w="589" h="1421">
                  <a:moveTo>
                    <a:pt x="0" y="0"/>
                  </a:moveTo>
                  <a:lnTo>
                    <a:pt x="588" y="1421"/>
                  </a:lnTo>
                  <a:lnTo>
                    <a:pt x="589" y="1421"/>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5" name="Freeform 19"/>
            <p:cNvSpPr>
              <a:spLocks/>
            </p:cNvSpPr>
            <p:nvPr/>
          </p:nvSpPr>
          <p:spPr bwMode="auto">
            <a:xfrm>
              <a:off x="4037" y="2235"/>
              <a:ext cx="65" cy="156"/>
            </a:xfrm>
            <a:custGeom>
              <a:avLst/>
              <a:gdLst>
                <a:gd name="T0" fmla="*/ 7 w 587"/>
                <a:gd name="T1" fmla="*/ 17 h 1420"/>
                <a:gd name="T2" fmla="*/ 0 w 587"/>
                <a:gd name="T3" fmla="*/ 0 h 1420"/>
                <a:gd name="T4" fmla="*/ 0 w 587"/>
                <a:gd name="T5" fmla="*/ 0 h 1420"/>
                <a:gd name="T6" fmla="*/ 0 60000 65536"/>
                <a:gd name="T7" fmla="*/ 0 60000 65536"/>
                <a:gd name="T8" fmla="*/ 0 60000 65536"/>
                <a:gd name="T9" fmla="*/ 0 w 587"/>
                <a:gd name="T10" fmla="*/ 0 h 1420"/>
                <a:gd name="T11" fmla="*/ 587 w 587"/>
                <a:gd name="T12" fmla="*/ 1420 h 1420"/>
              </a:gdLst>
              <a:ahLst/>
              <a:cxnLst>
                <a:cxn ang="T6">
                  <a:pos x="T0" y="T1"/>
                </a:cxn>
                <a:cxn ang="T7">
                  <a:pos x="T2" y="T3"/>
                </a:cxn>
                <a:cxn ang="T8">
                  <a:pos x="T4" y="T5"/>
                </a:cxn>
              </a:cxnLst>
              <a:rect l="T9" t="T10" r="T11" b="T12"/>
              <a:pathLst>
                <a:path w="587" h="1420">
                  <a:moveTo>
                    <a:pt x="587" y="1420"/>
                  </a:moveTo>
                  <a:lnTo>
                    <a:pt x="0" y="0"/>
                  </a:lnTo>
                  <a:lnTo>
                    <a:pt x="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6" name="Freeform 20"/>
            <p:cNvSpPr>
              <a:spLocks/>
            </p:cNvSpPr>
            <p:nvPr/>
          </p:nvSpPr>
          <p:spPr bwMode="auto">
            <a:xfrm>
              <a:off x="3982" y="2271"/>
              <a:ext cx="120" cy="120"/>
            </a:xfrm>
            <a:custGeom>
              <a:avLst/>
              <a:gdLst>
                <a:gd name="T0" fmla="*/ 13 w 1085"/>
                <a:gd name="T1" fmla="*/ 13 h 1088"/>
                <a:gd name="T2" fmla="*/ 0 w 1085"/>
                <a:gd name="T3" fmla="*/ 0 h 1088"/>
                <a:gd name="T4" fmla="*/ 0 w 1085"/>
                <a:gd name="T5" fmla="*/ 0 h 1088"/>
                <a:gd name="T6" fmla="*/ 0 60000 65536"/>
                <a:gd name="T7" fmla="*/ 0 60000 65536"/>
                <a:gd name="T8" fmla="*/ 0 60000 65536"/>
                <a:gd name="T9" fmla="*/ 0 w 1085"/>
                <a:gd name="T10" fmla="*/ 0 h 1088"/>
                <a:gd name="T11" fmla="*/ 1085 w 1085"/>
                <a:gd name="T12" fmla="*/ 1088 h 1088"/>
              </a:gdLst>
              <a:ahLst/>
              <a:cxnLst>
                <a:cxn ang="T6">
                  <a:pos x="T0" y="T1"/>
                </a:cxn>
                <a:cxn ang="T7">
                  <a:pos x="T2" y="T3"/>
                </a:cxn>
                <a:cxn ang="T8">
                  <a:pos x="T4" y="T5"/>
                </a:cxn>
              </a:cxnLst>
              <a:rect l="T9" t="T10" r="T11" b="T12"/>
              <a:pathLst>
                <a:path w="1085" h="1088">
                  <a:moveTo>
                    <a:pt x="1085" y="1088"/>
                  </a:moveTo>
                  <a:lnTo>
                    <a:pt x="0" y="0"/>
                  </a:lnTo>
                  <a:lnTo>
                    <a:pt x="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7" name="Freeform 21"/>
            <p:cNvSpPr>
              <a:spLocks/>
            </p:cNvSpPr>
            <p:nvPr/>
          </p:nvSpPr>
          <p:spPr bwMode="auto">
            <a:xfrm>
              <a:off x="3946" y="2326"/>
              <a:ext cx="156" cy="65"/>
            </a:xfrm>
            <a:custGeom>
              <a:avLst/>
              <a:gdLst>
                <a:gd name="T0" fmla="*/ 17 w 1417"/>
                <a:gd name="T1" fmla="*/ 7 h 589"/>
                <a:gd name="T2" fmla="*/ 0 w 1417"/>
                <a:gd name="T3" fmla="*/ 0 h 589"/>
                <a:gd name="T4" fmla="*/ 0 w 1417"/>
                <a:gd name="T5" fmla="*/ 0 h 589"/>
                <a:gd name="T6" fmla="*/ 0 60000 65536"/>
                <a:gd name="T7" fmla="*/ 0 60000 65536"/>
                <a:gd name="T8" fmla="*/ 0 60000 65536"/>
                <a:gd name="T9" fmla="*/ 0 w 1417"/>
                <a:gd name="T10" fmla="*/ 0 h 589"/>
                <a:gd name="T11" fmla="*/ 1417 w 1417"/>
                <a:gd name="T12" fmla="*/ 589 h 589"/>
              </a:gdLst>
              <a:ahLst/>
              <a:cxnLst>
                <a:cxn ang="T6">
                  <a:pos x="T0" y="T1"/>
                </a:cxn>
                <a:cxn ang="T7">
                  <a:pos x="T2" y="T3"/>
                </a:cxn>
                <a:cxn ang="T8">
                  <a:pos x="T4" y="T5"/>
                </a:cxn>
              </a:cxnLst>
              <a:rect l="T9" t="T10" r="T11" b="T12"/>
              <a:pathLst>
                <a:path w="1417" h="589">
                  <a:moveTo>
                    <a:pt x="1417" y="589"/>
                  </a:moveTo>
                  <a:lnTo>
                    <a:pt x="0" y="0"/>
                  </a:lnTo>
                  <a:lnTo>
                    <a:pt x="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8" name="Freeform 22"/>
            <p:cNvSpPr>
              <a:spLocks/>
            </p:cNvSpPr>
            <p:nvPr/>
          </p:nvSpPr>
          <p:spPr bwMode="auto">
            <a:xfrm>
              <a:off x="3946" y="2391"/>
              <a:ext cx="156" cy="66"/>
            </a:xfrm>
            <a:custGeom>
              <a:avLst/>
              <a:gdLst>
                <a:gd name="T0" fmla="*/ 17 w 1417"/>
                <a:gd name="T1" fmla="*/ 0 h 589"/>
                <a:gd name="T2" fmla="*/ 0 w 1417"/>
                <a:gd name="T3" fmla="*/ 7 h 589"/>
                <a:gd name="T4" fmla="*/ 0 w 1417"/>
                <a:gd name="T5" fmla="*/ 7 h 589"/>
                <a:gd name="T6" fmla="*/ 0 60000 65536"/>
                <a:gd name="T7" fmla="*/ 0 60000 65536"/>
                <a:gd name="T8" fmla="*/ 0 60000 65536"/>
                <a:gd name="T9" fmla="*/ 0 w 1417"/>
                <a:gd name="T10" fmla="*/ 0 h 589"/>
                <a:gd name="T11" fmla="*/ 1417 w 1417"/>
                <a:gd name="T12" fmla="*/ 589 h 589"/>
              </a:gdLst>
              <a:ahLst/>
              <a:cxnLst>
                <a:cxn ang="T6">
                  <a:pos x="T0" y="T1"/>
                </a:cxn>
                <a:cxn ang="T7">
                  <a:pos x="T2" y="T3"/>
                </a:cxn>
                <a:cxn ang="T8">
                  <a:pos x="T4" y="T5"/>
                </a:cxn>
              </a:cxnLst>
              <a:rect l="T9" t="T10" r="T11" b="T12"/>
              <a:pathLst>
                <a:path w="1417" h="589">
                  <a:moveTo>
                    <a:pt x="1417" y="0"/>
                  </a:moveTo>
                  <a:lnTo>
                    <a:pt x="0" y="589"/>
                  </a:lnTo>
                  <a:lnTo>
                    <a:pt x="1" y="589"/>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29" name="Freeform 23"/>
            <p:cNvSpPr>
              <a:spLocks/>
            </p:cNvSpPr>
            <p:nvPr/>
          </p:nvSpPr>
          <p:spPr bwMode="auto">
            <a:xfrm>
              <a:off x="3982" y="2391"/>
              <a:ext cx="120" cy="119"/>
            </a:xfrm>
            <a:custGeom>
              <a:avLst/>
              <a:gdLst>
                <a:gd name="T0" fmla="*/ 13 w 1085"/>
                <a:gd name="T1" fmla="*/ 0 h 1087"/>
                <a:gd name="T2" fmla="*/ 0 w 1085"/>
                <a:gd name="T3" fmla="*/ 13 h 1087"/>
                <a:gd name="T4" fmla="*/ 0 w 1085"/>
                <a:gd name="T5" fmla="*/ 13 h 1087"/>
                <a:gd name="T6" fmla="*/ 0 60000 65536"/>
                <a:gd name="T7" fmla="*/ 0 60000 65536"/>
                <a:gd name="T8" fmla="*/ 0 60000 65536"/>
                <a:gd name="T9" fmla="*/ 0 w 1085"/>
                <a:gd name="T10" fmla="*/ 0 h 1087"/>
                <a:gd name="T11" fmla="*/ 1085 w 1085"/>
                <a:gd name="T12" fmla="*/ 1087 h 1087"/>
              </a:gdLst>
              <a:ahLst/>
              <a:cxnLst>
                <a:cxn ang="T6">
                  <a:pos x="T0" y="T1"/>
                </a:cxn>
                <a:cxn ang="T7">
                  <a:pos x="T2" y="T3"/>
                </a:cxn>
                <a:cxn ang="T8">
                  <a:pos x="T4" y="T5"/>
                </a:cxn>
              </a:cxnLst>
              <a:rect l="T9" t="T10" r="T11" b="T12"/>
              <a:pathLst>
                <a:path w="1085" h="1087">
                  <a:moveTo>
                    <a:pt x="1085" y="0"/>
                  </a:moveTo>
                  <a:lnTo>
                    <a:pt x="0" y="1087"/>
                  </a:lnTo>
                  <a:lnTo>
                    <a:pt x="1" y="1087"/>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0" name="Freeform 24"/>
            <p:cNvSpPr>
              <a:spLocks/>
            </p:cNvSpPr>
            <p:nvPr/>
          </p:nvSpPr>
          <p:spPr bwMode="auto">
            <a:xfrm>
              <a:off x="4037" y="2391"/>
              <a:ext cx="65" cy="157"/>
            </a:xfrm>
            <a:custGeom>
              <a:avLst/>
              <a:gdLst>
                <a:gd name="T0" fmla="*/ 7 w 587"/>
                <a:gd name="T1" fmla="*/ 0 h 1421"/>
                <a:gd name="T2" fmla="*/ 0 w 587"/>
                <a:gd name="T3" fmla="*/ 17 h 1421"/>
                <a:gd name="T4" fmla="*/ 0 w 587"/>
                <a:gd name="T5" fmla="*/ 17 h 1421"/>
                <a:gd name="T6" fmla="*/ 0 60000 65536"/>
                <a:gd name="T7" fmla="*/ 0 60000 65536"/>
                <a:gd name="T8" fmla="*/ 0 60000 65536"/>
                <a:gd name="T9" fmla="*/ 0 w 587"/>
                <a:gd name="T10" fmla="*/ 0 h 1421"/>
                <a:gd name="T11" fmla="*/ 587 w 587"/>
                <a:gd name="T12" fmla="*/ 1421 h 1421"/>
              </a:gdLst>
              <a:ahLst/>
              <a:cxnLst>
                <a:cxn ang="T6">
                  <a:pos x="T0" y="T1"/>
                </a:cxn>
                <a:cxn ang="T7">
                  <a:pos x="T2" y="T3"/>
                </a:cxn>
                <a:cxn ang="T8">
                  <a:pos x="T4" y="T5"/>
                </a:cxn>
              </a:cxnLst>
              <a:rect l="T9" t="T10" r="T11" b="T12"/>
              <a:pathLst>
                <a:path w="587" h="1421">
                  <a:moveTo>
                    <a:pt x="587" y="0"/>
                  </a:moveTo>
                  <a:lnTo>
                    <a:pt x="0" y="1421"/>
                  </a:lnTo>
                  <a:lnTo>
                    <a:pt x="1" y="1421"/>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1" name="Freeform 25"/>
            <p:cNvSpPr>
              <a:spLocks/>
            </p:cNvSpPr>
            <p:nvPr/>
          </p:nvSpPr>
          <p:spPr bwMode="auto">
            <a:xfrm>
              <a:off x="3778" y="3173"/>
              <a:ext cx="324" cy="65"/>
            </a:xfrm>
            <a:custGeom>
              <a:avLst/>
              <a:gdLst>
                <a:gd name="T0" fmla="*/ 0 w 2932"/>
                <a:gd name="T1" fmla="*/ 0 h 585"/>
                <a:gd name="T2" fmla="*/ 18 w 2932"/>
                <a:gd name="T3" fmla="*/ 5 h 585"/>
                <a:gd name="T4" fmla="*/ 36 w 2932"/>
                <a:gd name="T5" fmla="*/ 7 h 585"/>
                <a:gd name="T6" fmla="*/ 0 w 2932"/>
                <a:gd name="T7" fmla="*/ 0 h 585"/>
                <a:gd name="T8" fmla="*/ 0 60000 65536"/>
                <a:gd name="T9" fmla="*/ 0 60000 65536"/>
                <a:gd name="T10" fmla="*/ 0 60000 65536"/>
                <a:gd name="T11" fmla="*/ 0 60000 65536"/>
                <a:gd name="T12" fmla="*/ 0 w 2932"/>
                <a:gd name="T13" fmla="*/ 0 h 585"/>
                <a:gd name="T14" fmla="*/ 2932 w 2932"/>
                <a:gd name="T15" fmla="*/ 585 h 585"/>
              </a:gdLst>
              <a:ahLst/>
              <a:cxnLst>
                <a:cxn ang="T8">
                  <a:pos x="T0" y="T1"/>
                </a:cxn>
                <a:cxn ang="T9">
                  <a:pos x="T2" y="T3"/>
                </a:cxn>
                <a:cxn ang="T10">
                  <a:pos x="T4" y="T5"/>
                </a:cxn>
                <a:cxn ang="T11">
                  <a:pos x="T6" y="T7"/>
                </a:cxn>
              </a:cxnLst>
              <a:rect l="T12" t="T13" r="T14" b="T15"/>
              <a:pathLst>
                <a:path w="2932" h="585">
                  <a:moveTo>
                    <a:pt x="0" y="0"/>
                  </a:moveTo>
                  <a:lnTo>
                    <a:pt x="1437" y="438"/>
                  </a:lnTo>
                  <a:lnTo>
                    <a:pt x="2932" y="585"/>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2" name="Freeform 26"/>
            <p:cNvSpPr>
              <a:spLocks/>
            </p:cNvSpPr>
            <p:nvPr/>
          </p:nvSpPr>
          <p:spPr bwMode="auto">
            <a:xfrm>
              <a:off x="3778" y="3173"/>
              <a:ext cx="324" cy="65"/>
            </a:xfrm>
            <a:custGeom>
              <a:avLst/>
              <a:gdLst>
                <a:gd name="T0" fmla="*/ 0 w 2932"/>
                <a:gd name="T1" fmla="*/ 0 h 585"/>
                <a:gd name="T2" fmla="*/ 18 w 2932"/>
                <a:gd name="T3" fmla="*/ 5 h 585"/>
                <a:gd name="T4" fmla="*/ 36 w 2932"/>
                <a:gd name="T5" fmla="*/ 7 h 585"/>
                <a:gd name="T6" fmla="*/ 0 w 2932"/>
                <a:gd name="T7" fmla="*/ 0 h 585"/>
                <a:gd name="T8" fmla="*/ 0 60000 65536"/>
                <a:gd name="T9" fmla="*/ 0 60000 65536"/>
                <a:gd name="T10" fmla="*/ 0 60000 65536"/>
                <a:gd name="T11" fmla="*/ 0 60000 65536"/>
                <a:gd name="T12" fmla="*/ 0 w 2932"/>
                <a:gd name="T13" fmla="*/ 0 h 585"/>
                <a:gd name="T14" fmla="*/ 2932 w 2932"/>
                <a:gd name="T15" fmla="*/ 585 h 585"/>
              </a:gdLst>
              <a:ahLst/>
              <a:cxnLst>
                <a:cxn ang="T8">
                  <a:pos x="T0" y="T1"/>
                </a:cxn>
                <a:cxn ang="T9">
                  <a:pos x="T2" y="T3"/>
                </a:cxn>
                <a:cxn ang="T10">
                  <a:pos x="T4" y="T5"/>
                </a:cxn>
                <a:cxn ang="T11">
                  <a:pos x="T6" y="T7"/>
                </a:cxn>
              </a:cxnLst>
              <a:rect l="T12" t="T13" r="T14" b="T15"/>
              <a:pathLst>
                <a:path w="2932" h="585">
                  <a:moveTo>
                    <a:pt x="0" y="0"/>
                  </a:moveTo>
                  <a:lnTo>
                    <a:pt x="1437" y="438"/>
                  </a:lnTo>
                  <a:lnTo>
                    <a:pt x="2932" y="585"/>
                  </a:lnTo>
                  <a:lnTo>
                    <a:pt x="0"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3" name="Freeform 27"/>
            <p:cNvSpPr>
              <a:spLocks/>
            </p:cNvSpPr>
            <p:nvPr/>
          </p:nvSpPr>
          <p:spPr bwMode="auto">
            <a:xfrm>
              <a:off x="3778" y="3118"/>
              <a:ext cx="324" cy="120"/>
            </a:xfrm>
            <a:custGeom>
              <a:avLst/>
              <a:gdLst>
                <a:gd name="T0" fmla="*/ 36 w 2932"/>
                <a:gd name="T1" fmla="*/ 0 h 1092"/>
                <a:gd name="T2" fmla="*/ 0 w 2932"/>
                <a:gd name="T3" fmla="*/ 6 h 1092"/>
                <a:gd name="T4" fmla="*/ 36 w 2932"/>
                <a:gd name="T5" fmla="*/ 13 h 1092"/>
                <a:gd name="T6" fmla="*/ 36 w 2932"/>
                <a:gd name="T7" fmla="*/ 0 h 1092"/>
                <a:gd name="T8" fmla="*/ 0 60000 65536"/>
                <a:gd name="T9" fmla="*/ 0 60000 65536"/>
                <a:gd name="T10" fmla="*/ 0 60000 65536"/>
                <a:gd name="T11" fmla="*/ 0 60000 65536"/>
                <a:gd name="T12" fmla="*/ 0 w 2932"/>
                <a:gd name="T13" fmla="*/ 0 h 1092"/>
                <a:gd name="T14" fmla="*/ 2932 w 2932"/>
                <a:gd name="T15" fmla="*/ 1092 h 1092"/>
              </a:gdLst>
              <a:ahLst/>
              <a:cxnLst>
                <a:cxn ang="T8">
                  <a:pos x="T0" y="T1"/>
                </a:cxn>
                <a:cxn ang="T9">
                  <a:pos x="T2" y="T3"/>
                </a:cxn>
                <a:cxn ang="T10">
                  <a:pos x="T4" y="T5"/>
                </a:cxn>
                <a:cxn ang="T11">
                  <a:pos x="T6" y="T7"/>
                </a:cxn>
              </a:cxnLst>
              <a:rect l="T12" t="T13" r="T14" b="T15"/>
              <a:pathLst>
                <a:path w="2932" h="1092">
                  <a:moveTo>
                    <a:pt x="2932" y="0"/>
                  </a:moveTo>
                  <a:lnTo>
                    <a:pt x="0" y="507"/>
                  </a:lnTo>
                  <a:lnTo>
                    <a:pt x="2932" y="1092"/>
                  </a:lnTo>
                  <a:lnTo>
                    <a:pt x="2932"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4" name="Freeform 28"/>
            <p:cNvSpPr>
              <a:spLocks/>
            </p:cNvSpPr>
            <p:nvPr/>
          </p:nvSpPr>
          <p:spPr bwMode="auto">
            <a:xfrm>
              <a:off x="3778" y="3118"/>
              <a:ext cx="324" cy="120"/>
            </a:xfrm>
            <a:custGeom>
              <a:avLst/>
              <a:gdLst>
                <a:gd name="T0" fmla="*/ 36 w 2932"/>
                <a:gd name="T1" fmla="*/ 0 h 1092"/>
                <a:gd name="T2" fmla="*/ 0 w 2932"/>
                <a:gd name="T3" fmla="*/ 6 h 1092"/>
                <a:gd name="T4" fmla="*/ 36 w 2932"/>
                <a:gd name="T5" fmla="*/ 13 h 1092"/>
                <a:gd name="T6" fmla="*/ 36 w 2932"/>
                <a:gd name="T7" fmla="*/ 0 h 1092"/>
                <a:gd name="T8" fmla="*/ 0 60000 65536"/>
                <a:gd name="T9" fmla="*/ 0 60000 65536"/>
                <a:gd name="T10" fmla="*/ 0 60000 65536"/>
                <a:gd name="T11" fmla="*/ 0 60000 65536"/>
                <a:gd name="T12" fmla="*/ 0 w 2932"/>
                <a:gd name="T13" fmla="*/ 0 h 1092"/>
                <a:gd name="T14" fmla="*/ 2932 w 2932"/>
                <a:gd name="T15" fmla="*/ 1092 h 1092"/>
              </a:gdLst>
              <a:ahLst/>
              <a:cxnLst>
                <a:cxn ang="T8">
                  <a:pos x="T0" y="T1"/>
                </a:cxn>
                <a:cxn ang="T9">
                  <a:pos x="T2" y="T3"/>
                </a:cxn>
                <a:cxn ang="T10">
                  <a:pos x="T4" y="T5"/>
                </a:cxn>
                <a:cxn ang="T11">
                  <a:pos x="T6" y="T7"/>
                </a:cxn>
              </a:cxnLst>
              <a:rect l="T12" t="T13" r="T14" b="T15"/>
              <a:pathLst>
                <a:path w="2932" h="1092">
                  <a:moveTo>
                    <a:pt x="2932" y="0"/>
                  </a:moveTo>
                  <a:lnTo>
                    <a:pt x="0" y="507"/>
                  </a:lnTo>
                  <a:lnTo>
                    <a:pt x="2932" y="1092"/>
                  </a:lnTo>
                  <a:lnTo>
                    <a:pt x="293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5" name="Freeform 29"/>
            <p:cNvSpPr>
              <a:spLocks/>
            </p:cNvSpPr>
            <p:nvPr/>
          </p:nvSpPr>
          <p:spPr bwMode="auto">
            <a:xfrm>
              <a:off x="3778" y="3103"/>
              <a:ext cx="324" cy="70"/>
            </a:xfrm>
            <a:custGeom>
              <a:avLst/>
              <a:gdLst>
                <a:gd name="T0" fmla="*/ 20 w 2932"/>
                <a:gd name="T1" fmla="*/ 0 h 634"/>
                <a:gd name="T2" fmla="*/ 0 w 2932"/>
                <a:gd name="T3" fmla="*/ 8 h 634"/>
                <a:gd name="T4" fmla="*/ 36 w 2932"/>
                <a:gd name="T5" fmla="*/ 2 h 634"/>
                <a:gd name="T6" fmla="*/ 20 w 2932"/>
                <a:gd name="T7" fmla="*/ 0 h 634"/>
                <a:gd name="T8" fmla="*/ 0 60000 65536"/>
                <a:gd name="T9" fmla="*/ 0 60000 65536"/>
                <a:gd name="T10" fmla="*/ 0 60000 65536"/>
                <a:gd name="T11" fmla="*/ 0 60000 65536"/>
                <a:gd name="T12" fmla="*/ 0 w 2932"/>
                <a:gd name="T13" fmla="*/ 0 h 634"/>
                <a:gd name="T14" fmla="*/ 2932 w 2932"/>
                <a:gd name="T15" fmla="*/ 634 h 634"/>
              </a:gdLst>
              <a:ahLst/>
              <a:cxnLst>
                <a:cxn ang="T8">
                  <a:pos x="T0" y="T1"/>
                </a:cxn>
                <a:cxn ang="T9">
                  <a:pos x="T2" y="T3"/>
                </a:cxn>
                <a:cxn ang="T10">
                  <a:pos x="T4" y="T5"/>
                </a:cxn>
                <a:cxn ang="T11">
                  <a:pos x="T6" y="T7"/>
                </a:cxn>
              </a:cxnLst>
              <a:rect l="T12" t="T13" r="T14" b="T15"/>
              <a:pathLst>
                <a:path w="2932" h="634">
                  <a:moveTo>
                    <a:pt x="1650" y="0"/>
                  </a:moveTo>
                  <a:lnTo>
                    <a:pt x="0" y="634"/>
                  </a:lnTo>
                  <a:lnTo>
                    <a:pt x="2932" y="127"/>
                  </a:lnTo>
                  <a:lnTo>
                    <a:pt x="165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6" name="Freeform 30"/>
            <p:cNvSpPr>
              <a:spLocks/>
            </p:cNvSpPr>
            <p:nvPr/>
          </p:nvSpPr>
          <p:spPr bwMode="auto">
            <a:xfrm>
              <a:off x="3778" y="3103"/>
              <a:ext cx="324" cy="70"/>
            </a:xfrm>
            <a:custGeom>
              <a:avLst/>
              <a:gdLst>
                <a:gd name="T0" fmla="*/ 20 w 2932"/>
                <a:gd name="T1" fmla="*/ 0 h 634"/>
                <a:gd name="T2" fmla="*/ 0 w 2932"/>
                <a:gd name="T3" fmla="*/ 8 h 634"/>
                <a:gd name="T4" fmla="*/ 36 w 2932"/>
                <a:gd name="T5" fmla="*/ 2 h 634"/>
                <a:gd name="T6" fmla="*/ 20 w 2932"/>
                <a:gd name="T7" fmla="*/ 0 h 634"/>
                <a:gd name="T8" fmla="*/ 0 60000 65536"/>
                <a:gd name="T9" fmla="*/ 0 60000 65536"/>
                <a:gd name="T10" fmla="*/ 0 60000 65536"/>
                <a:gd name="T11" fmla="*/ 0 60000 65536"/>
                <a:gd name="T12" fmla="*/ 0 w 2932"/>
                <a:gd name="T13" fmla="*/ 0 h 634"/>
                <a:gd name="T14" fmla="*/ 2932 w 2932"/>
                <a:gd name="T15" fmla="*/ 634 h 634"/>
              </a:gdLst>
              <a:ahLst/>
              <a:cxnLst>
                <a:cxn ang="T8">
                  <a:pos x="T0" y="T1"/>
                </a:cxn>
                <a:cxn ang="T9">
                  <a:pos x="T2" y="T3"/>
                </a:cxn>
                <a:cxn ang="T10">
                  <a:pos x="T4" y="T5"/>
                </a:cxn>
                <a:cxn ang="T11">
                  <a:pos x="T6" y="T7"/>
                </a:cxn>
              </a:cxnLst>
              <a:rect l="T12" t="T13" r="T14" b="T15"/>
              <a:pathLst>
                <a:path w="2932" h="634">
                  <a:moveTo>
                    <a:pt x="1650" y="0"/>
                  </a:moveTo>
                  <a:lnTo>
                    <a:pt x="0" y="634"/>
                  </a:lnTo>
                  <a:lnTo>
                    <a:pt x="2932" y="127"/>
                  </a:lnTo>
                  <a:lnTo>
                    <a:pt x="165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7" name="Freeform 31"/>
            <p:cNvSpPr>
              <a:spLocks/>
            </p:cNvSpPr>
            <p:nvPr/>
          </p:nvSpPr>
          <p:spPr bwMode="auto">
            <a:xfrm>
              <a:off x="3778" y="3061"/>
              <a:ext cx="182" cy="112"/>
            </a:xfrm>
            <a:custGeom>
              <a:avLst/>
              <a:gdLst>
                <a:gd name="T0" fmla="*/ 5 w 1650"/>
                <a:gd name="T1" fmla="*/ 0 h 1009"/>
                <a:gd name="T2" fmla="*/ 0 w 1650"/>
                <a:gd name="T3" fmla="*/ 12 h 1009"/>
                <a:gd name="T4" fmla="*/ 20 w 1650"/>
                <a:gd name="T5" fmla="*/ 5 h 1009"/>
                <a:gd name="T6" fmla="*/ 5 w 1650"/>
                <a:gd name="T7" fmla="*/ 0 h 1009"/>
                <a:gd name="T8" fmla="*/ 0 60000 65536"/>
                <a:gd name="T9" fmla="*/ 0 60000 65536"/>
                <a:gd name="T10" fmla="*/ 0 60000 65536"/>
                <a:gd name="T11" fmla="*/ 0 60000 65536"/>
                <a:gd name="T12" fmla="*/ 0 w 1650"/>
                <a:gd name="T13" fmla="*/ 0 h 1009"/>
                <a:gd name="T14" fmla="*/ 1650 w 1650"/>
                <a:gd name="T15" fmla="*/ 1009 h 1009"/>
              </a:gdLst>
              <a:ahLst/>
              <a:cxnLst>
                <a:cxn ang="T8">
                  <a:pos x="T0" y="T1"/>
                </a:cxn>
                <a:cxn ang="T9">
                  <a:pos x="T2" y="T3"/>
                </a:cxn>
                <a:cxn ang="T10">
                  <a:pos x="T4" y="T5"/>
                </a:cxn>
                <a:cxn ang="T11">
                  <a:pos x="T6" y="T7"/>
                </a:cxn>
              </a:cxnLst>
              <a:rect l="T12" t="T13" r="T14" b="T15"/>
              <a:pathLst>
                <a:path w="1650" h="1009">
                  <a:moveTo>
                    <a:pt x="416" y="0"/>
                  </a:moveTo>
                  <a:lnTo>
                    <a:pt x="0" y="1009"/>
                  </a:lnTo>
                  <a:lnTo>
                    <a:pt x="1650" y="375"/>
                  </a:lnTo>
                  <a:lnTo>
                    <a:pt x="41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8" name="Freeform 32"/>
            <p:cNvSpPr>
              <a:spLocks/>
            </p:cNvSpPr>
            <p:nvPr/>
          </p:nvSpPr>
          <p:spPr bwMode="auto">
            <a:xfrm>
              <a:off x="3778" y="3061"/>
              <a:ext cx="182" cy="112"/>
            </a:xfrm>
            <a:custGeom>
              <a:avLst/>
              <a:gdLst>
                <a:gd name="T0" fmla="*/ 5 w 1650"/>
                <a:gd name="T1" fmla="*/ 0 h 1009"/>
                <a:gd name="T2" fmla="*/ 0 w 1650"/>
                <a:gd name="T3" fmla="*/ 12 h 1009"/>
                <a:gd name="T4" fmla="*/ 20 w 1650"/>
                <a:gd name="T5" fmla="*/ 5 h 1009"/>
                <a:gd name="T6" fmla="*/ 5 w 1650"/>
                <a:gd name="T7" fmla="*/ 0 h 1009"/>
                <a:gd name="T8" fmla="*/ 0 60000 65536"/>
                <a:gd name="T9" fmla="*/ 0 60000 65536"/>
                <a:gd name="T10" fmla="*/ 0 60000 65536"/>
                <a:gd name="T11" fmla="*/ 0 60000 65536"/>
                <a:gd name="T12" fmla="*/ 0 w 1650"/>
                <a:gd name="T13" fmla="*/ 0 h 1009"/>
                <a:gd name="T14" fmla="*/ 1650 w 1650"/>
                <a:gd name="T15" fmla="*/ 1009 h 1009"/>
              </a:gdLst>
              <a:ahLst/>
              <a:cxnLst>
                <a:cxn ang="T8">
                  <a:pos x="T0" y="T1"/>
                </a:cxn>
                <a:cxn ang="T9">
                  <a:pos x="T2" y="T3"/>
                </a:cxn>
                <a:cxn ang="T10">
                  <a:pos x="T4" y="T5"/>
                </a:cxn>
                <a:cxn ang="T11">
                  <a:pos x="T6" y="T7"/>
                </a:cxn>
              </a:cxnLst>
              <a:rect l="T12" t="T13" r="T14" b="T15"/>
              <a:pathLst>
                <a:path w="1650" h="1009">
                  <a:moveTo>
                    <a:pt x="416" y="0"/>
                  </a:moveTo>
                  <a:lnTo>
                    <a:pt x="0" y="1009"/>
                  </a:lnTo>
                  <a:lnTo>
                    <a:pt x="1650" y="375"/>
                  </a:lnTo>
                  <a:lnTo>
                    <a:pt x="41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39" name="Freeform 33"/>
            <p:cNvSpPr>
              <a:spLocks/>
            </p:cNvSpPr>
            <p:nvPr/>
          </p:nvSpPr>
          <p:spPr bwMode="auto">
            <a:xfrm>
              <a:off x="4380" y="3061"/>
              <a:ext cx="193" cy="112"/>
            </a:xfrm>
            <a:custGeom>
              <a:avLst/>
              <a:gdLst>
                <a:gd name="T0" fmla="*/ 0 w 1743"/>
                <a:gd name="T1" fmla="*/ 0 h 1009"/>
                <a:gd name="T2" fmla="*/ 5 w 1743"/>
                <a:gd name="T3" fmla="*/ 12 h 1009"/>
                <a:gd name="T4" fmla="*/ 21 w 1743"/>
                <a:gd name="T5" fmla="*/ 4 h 1009"/>
                <a:gd name="T6" fmla="*/ 0 w 1743"/>
                <a:gd name="T7" fmla="*/ 0 h 1009"/>
                <a:gd name="T8" fmla="*/ 0 60000 65536"/>
                <a:gd name="T9" fmla="*/ 0 60000 65536"/>
                <a:gd name="T10" fmla="*/ 0 60000 65536"/>
                <a:gd name="T11" fmla="*/ 0 60000 65536"/>
                <a:gd name="T12" fmla="*/ 0 w 1743"/>
                <a:gd name="T13" fmla="*/ 0 h 1009"/>
                <a:gd name="T14" fmla="*/ 1743 w 1743"/>
                <a:gd name="T15" fmla="*/ 1009 h 1009"/>
              </a:gdLst>
              <a:ahLst/>
              <a:cxnLst>
                <a:cxn ang="T8">
                  <a:pos x="T0" y="T1"/>
                </a:cxn>
                <a:cxn ang="T9">
                  <a:pos x="T2" y="T3"/>
                </a:cxn>
                <a:cxn ang="T10">
                  <a:pos x="T4" y="T5"/>
                </a:cxn>
                <a:cxn ang="T11">
                  <a:pos x="T6" y="T7"/>
                </a:cxn>
              </a:cxnLst>
              <a:rect l="T12" t="T13" r="T14" b="T15"/>
              <a:pathLst>
                <a:path w="1743" h="1009">
                  <a:moveTo>
                    <a:pt x="0" y="0"/>
                  </a:moveTo>
                  <a:lnTo>
                    <a:pt x="418" y="1009"/>
                  </a:lnTo>
                  <a:lnTo>
                    <a:pt x="1743" y="299"/>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0" name="Freeform 34"/>
            <p:cNvSpPr>
              <a:spLocks/>
            </p:cNvSpPr>
            <p:nvPr/>
          </p:nvSpPr>
          <p:spPr bwMode="auto">
            <a:xfrm>
              <a:off x="4380" y="3061"/>
              <a:ext cx="193" cy="112"/>
            </a:xfrm>
            <a:custGeom>
              <a:avLst/>
              <a:gdLst>
                <a:gd name="T0" fmla="*/ 0 w 1743"/>
                <a:gd name="T1" fmla="*/ 0 h 1009"/>
                <a:gd name="T2" fmla="*/ 5 w 1743"/>
                <a:gd name="T3" fmla="*/ 12 h 1009"/>
                <a:gd name="T4" fmla="*/ 21 w 1743"/>
                <a:gd name="T5" fmla="*/ 4 h 1009"/>
                <a:gd name="T6" fmla="*/ 0 w 1743"/>
                <a:gd name="T7" fmla="*/ 0 h 1009"/>
                <a:gd name="T8" fmla="*/ 0 60000 65536"/>
                <a:gd name="T9" fmla="*/ 0 60000 65536"/>
                <a:gd name="T10" fmla="*/ 0 60000 65536"/>
                <a:gd name="T11" fmla="*/ 0 60000 65536"/>
                <a:gd name="T12" fmla="*/ 0 w 1743"/>
                <a:gd name="T13" fmla="*/ 0 h 1009"/>
                <a:gd name="T14" fmla="*/ 1743 w 1743"/>
                <a:gd name="T15" fmla="*/ 1009 h 1009"/>
              </a:gdLst>
              <a:ahLst/>
              <a:cxnLst>
                <a:cxn ang="T8">
                  <a:pos x="T0" y="T1"/>
                </a:cxn>
                <a:cxn ang="T9">
                  <a:pos x="T2" y="T3"/>
                </a:cxn>
                <a:cxn ang="T10">
                  <a:pos x="T4" y="T5"/>
                </a:cxn>
                <a:cxn ang="T11">
                  <a:pos x="T6" y="T7"/>
                </a:cxn>
              </a:cxnLst>
              <a:rect l="T12" t="T13" r="T14" b="T15"/>
              <a:pathLst>
                <a:path w="1743" h="1009">
                  <a:moveTo>
                    <a:pt x="0" y="0"/>
                  </a:moveTo>
                  <a:lnTo>
                    <a:pt x="418" y="1009"/>
                  </a:lnTo>
                  <a:lnTo>
                    <a:pt x="1743" y="299"/>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1" name="Freeform 35"/>
            <p:cNvSpPr>
              <a:spLocks/>
            </p:cNvSpPr>
            <p:nvPr/>
          </p:nvSpPr>
          <p:spPr bwMode="auto">
            <a:xfrm>
              <a:off x="4380" y="2995"/>
              <a:ext cx="193" cy="99"/>
            </a:xfrm>
            <a:custGeom>
              <a:avLst/>
              <a:gdLst>
                <a:gd name="T0" fmla="*/ 14 w 1743"/>
                <a:gd name="T1" fmla="*/ 0 h 907"/>
                <a:gd name="T2" fmla="*/ 0 w 1743"/>
                <a:gd name="T3" fmla="*/ 7 h 907"/>
                <a:gd name="T4" fmla="*/ 21 w 1743"/>
                <a:gd name="T5" fmla="*/ 11 h 907"/>
                <a:gd name="T6" fmla="*/ 14 w 1743"/>
                <a:gd name="T7" fmla="*/ 0 h 907"/>
                <a:gd name="T8" fmla="*/ 0 60000 65536"/>
                <a:gd name="T9" fmla="*/ 0 60000 65536"/>
                <a:gd name="T10" fmla="*/ 0 60000 65536"/>
                <a:gd name="T11" fmla="*/ 0 60000 65536"/>
                <a:gd name="T12" fmla="*/ 0 w 1743"/>
                <a:gd name="T13" fmla="*/ 0 h 907"/>
                <a:gd name="T14" fmla="*/ 1743 w 1743"/>
                <a:gd name="T15" fmla="*/ 907 h 907"/>
              </a:gdLst>
              <a:ahLst/>
              <a:cxnLst>
                <a:cxn ang="T8">
                  <a:pos x="T0" y="T1"/>
                </a:cxn>
                <a:cxn ang="T9">
                  <a:pos x="T2" y="T3"/>
                </a:cxn>
                <a:cxn ang="T10">
                  <a:pos x="T4" y="T5"/>
                </a:cxn>
                <a:cxn ang="T11">
                  <a:pos x="T6" y="T7"/>
                </a:cxn>
              </a:cxnLst>
              <a:rect l="T12" t="T13" r="T14" b="T15"/>
              <a:pathLst>
                <a:path w="1743" h="907">
                  <a:moveTo>
                    <a:pt x="1138" y="0"/>
                  </a:moveTo>
                  <a:lnTo>
                    <a:pt x="0" y="608"/>
                  </a:lnTo>
                  <a:lnTo>
                    <a:pt x="1743" y="907"/>
                  </a:lnTo>
                  <a:lnTo>
                    <a:pt x="113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2" name="Freeform 36"/>
            <p:cNvSpPr>
              <a:spLocks/>
            </p:cNvSpPr>
            <p:nvPr/>
          </p:nvSpPr>
          <p:spPr bwMode="auto">
            <a:xfrm>
              <a:off x="4380" y="2995"/>
              <a:ext cx="193" cy="99"/>
            </a:xfrm>
            <a:custGeom>
              <a:avLst/>
              <a:gdLst>
                <a:gd name="T0" fmla="*/ 14 w 1743"/>
                <a:gd name="T1" fmla="*/ 0 h 907"/>
                <a:gd name="T2" fmla="*/ 0 w 1743"/>
                <a:gd name="T3" fmla="*/ 7 h 907"/>
                <a:gd name="T4" fmla="*/ 21 w 1743"/>
                <a:gd name="T5" fmla="*/ 11 h 907"/>
                <a:gd name="T6" fmla="*/ 14 w 1743"/>
                <a:gd name="T7" fmla="*/ 0 h 907"/>
                <a:gd name="T8" fmla="*/ 0 60000 65536"/>
                <a:gd name="T9" fmla="*/ 0 60000 65536"/>
                <a:gd name="T10" fmla="*/ 0 60000 65536"/>
                <a:gd name="T11" fmla="*/ 0 60000 65536"/>
                <a:gd name="T12" fmla="*/ 0 w 1743"/>
                <a:gd name="T13" fmla="*/ 0 h 907"/>
                <a:gd name="T14" fmla="*/ 1743 w 1743"/>
                <a:gd name="T15" fmla="*/ 907 h 907"/>
              </a:gdLst>
              <a:ahLst/>
              <a:cxnLst>
                <a:cxn ang="T8">
                  <a:pos x="T0" y="T1"/>
                </a:cxn>
                <a:cxn ang="T9">
                  <a:pos x="T2" y="T3"/>
                </a:cxn>
                <a:cxn ang="T10">
                  <a:pos x="T4" y="T5"/>
                </a:cxn>
                <a:cxn ang="T11">
                  <a:pos x="T6" y="T7"/>
                </a:cxn>
              </a:cxnLst>
              <a:rect l="T12" t="T13" r="T14" b="T15"/>
              <a:pathLst>
                <a:path w="1743" h="907">
                  <a:moveTo>
                    <a:pt x="1138" y="0"/>
                  </a:moveTo>
                  <a:lnTo>
                    <a:pt x="0" y="608"/>
                  </a:lnTo>
                  <a:lnTo>
                    <a:pt x="1743" y="907"/>
                  </a:lnTo>
                  <a:lnTo>
                    <a:pt x="113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3" name="Freeform 37"/>
            <p:cNvSpPr>
              <a:spLocks/>
            </p:cNvSpPr>
            <p:nvPr/>
          </p:nvSpPr>
          <p:spPr bwMode="auto">
            <a:xfrm>
              <a:off x="4505" y="2990"/>
              <a:ext cx="195" cy="104"/>
            </a:xfrm>
            <a:custGeom>
              <a:avLst/>
              <a:gdLst>
                <a:gd name="T0" fmla="*/ 22 w 1766"/>
                <a:gd name="T1" fmla="*/ 0 h 955"/>
                <a:gd name="T2" fmla="*/ 0 w 1766"/>
                <a:gd name="T3" fmla="*/ 1 h 955"/>
                <a:gd name="T4" fmla="*/ 7 w 1766"/>
                <a:gd name="T5" fmla="*/ 11 h 955"/>
                <a:gd name="T6" fmla="*/ 22 w 1766"/>
                <a:gd name="T7" fmla="*/ 0 h 955"/>
                <a:gd name="T8" fmla="*/ 0 60000 65536"/>
                <a:gd name="T9" fmla="*/ 0 60000 65536"/>
                <a:gd name="T10" fmla="*/ 0 60000 65536"/>
                <a:gd name="T11" fmla="*/ 0 60000 65536"/>
                <a:gd name="T12" fmla="*/ 0 w 1766"/>
                <a:gd name="T13" fmla="*/ 0 h 955"/>
                <a:gd name="T14" fmla="*/ 1766 w 1766"/>
                <a:gd name="T15" fmla="*/ 955 h 955"/>
              </a:gdLst>
              <a:ahLst/>
              <a:cxnLst>
                <a:cxn ang="T8">
                  <a:pos x="T0" y="T1"/>
                </a:cxn>
                <a:cxn ang="T9">
                  <a:pos x="T2" y="T3"/>
                </a:cxn>
                <a:cxn ang="T10">
                  <a:pos x="T4" y="T5"/>
                </a:cxn>
                <a:cxn ang="T11">
                  <a:pos x="T6" y="T7"/>
                </a:cxn>
              </a:cxnLst>
              <a:rect l="T12" t="T13" r="T14" b="T15"/>
              <a:pathLst>
                <a:path w="1766" h="955">
                  <a:moveTo>
                    <a:pt x="1766" y="0"/>
                  </a:moveTo>
                  <a:lnTo>
                    <a:pt x="0" y="48"/>
                  </a:lnTo>
                  <a:lnTo>
                    <a:pt x="605" y="955"/>
                  </a:lnTo>
                  <a:lnTo>
                    <a:pt x="176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4" name="Freeform 38"/>
            <p:cNvSpPr>
              <a:spLocks/>
            </p:cNvSpPr>
            <p:nvPr/>
          </p:nvSpPr>
          <p:spPr bwMode="auto">
            <a:xfrm>
              <a:off x="4505" y="2990"/>
              <a:ext cx="195" cy="104"/>
            </a:xfrm>
            <a:custGeom>
              <a:avLst/>
              <a:gdLst>
                <a:gd name="T0" fmla="*/ 22 w 1766"/>
                <a:gd name="T1" fmla="*/ 0 h 955"/>
                <a:gd name="T2" fmla="*/ 0 w 1766"/>
                <a:gd name="T3" fmla="*/ 1 h 955"/>
                <a:gd name="T4" fmla="*/ 7 w 1766"/>
                <a:gd name="T5" fmla="*/ 11 h 955"/>
                <a:gd name="T6" fmla="*/ 22 w 1766"/>
                <a:gd name="T7" fmla="*/ 0 h 955"/>
                <a:gd name="T8" fmla="*/ 0 60000 65536"/>
                <a:gd name="T9" fmla="*/ 0 60000 65536"/>
                <a:gd name="T10" fmla="*/ 0 60000 65536"/>
                <a:gd name="T11" fmla="*/ 0 60000 65536"/>
                <a:gd name="T12" fmla="*/ 0 w 1766"/>
                <a:gd name="T13" fmla="*/ 0 h 955"/>
                <a:gd name="T14" fmla="*/ 1766 w 1766"/>
                <a:gd name="T15" fmla="*/ 955 h 955"/>
              </a:gdLst>
              <a:ahLst/>
              <a:cxnLst>
                <a:cxn ang="T8">
                  <a:pos x="T0" y="T1"/>
                </a:cxn>
                <a:cxn ang="T9">
                  <a:pos x="T2" y="T3"/>
                </a:cxn>
                <a:cxn ang="T10">
                  <a:pos x="T4" y="T5"/>
                </a:cxn>
                <a:cxn ang="T11">
                  <a:pos x="T6" y="T7"/>
                </a:cxn>
              </a:cxnLst>
              <a:rect l="T12" t="T13" r="T14" b="T15"/>
              <a:pathLst>
                <a:path w="1766" h="955">
                  <a:moveTo>
                    <a:pt x="1766" y="0"/>
                  </a:moveTo>
                  <a:lnTo>
                    <a:pt x="0" y="48"/>
                  </a:lnTo>
                  <a:lnTo>
                    <a:pt x="605" y="955"/>
                  </a:lnTo>
                  <a:lnTo>
                    <a:pt x="176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5" name="Freeform 39"/>
            <p:cNvSpPr>
              <a:spLocks/>
            </p:cNvSpPr>
            <p:nvPr/>
          </p:nvSpPr>
          <p:spPr bwMode="auto">
            <a:xfrm>
              <a:off x="4505" y="2904"/>
              <a:ext cx="195" cy="91"/>
            </a:xfrm>
            <a:custGeom>
              <a:avLst/>
              <a:gdLst>
                <a:gd name="T0" fmla="*/ 12 w 1766"/>
                <a:gd name="T1" fmla="*/ 0 h 820"/>
                <a:gd name="T2" fmla="*/ 0 w 1766"/>
                <a:gd name="T3" fmla="*/ 10 h 820"/>
                <a:gd name="T4" fmla="*/ 22 w 1766"/>
                <a:gd name="T5" fmla="*/ 10 h 820"/>
                <a:gd name="T6" fmla="*/ 12 w 1766"/>
                <a:gd name="T7" fmla="*/ 0 h 820"/>
                <a:gd name="T8" fmla="*/ 0 60000 65536"/>
                <a:gd name="T9" fmla="*/ 0 60000 65536"/>
                <a:gd name="T10" fmla="*/ 0 60000 65536"/>
                <a:gd name="T11" fmla="*/ 0 60000 65536"/>
                <a:gd name="T12" fmla="*/ 0 w 1766"/>
                <a:gd name="T13" fmla="*/ 0 h 820"/>
                <a:gd name="T14" fmla="*/ 1766 w 1766"/>
                <a:gd name="T15" fmla="*/ 820 h 820"/>
              </a:gdLst>
              <a:ahLst/>
              <a:cxnLst>
                <a:cxn ang="T8">
                  <a:pos x="T0" y="T1"/>
                </a:cxn>
                <a:cxn ang="T9">
                  <a:pos x="T2" y="T3"/>
                </a:cxn>
                <a:cxn ang="T10">
                  <a:pos x="T4" y="T5"/>
                </a:cxn>
                <a:cxn ang="T11">
                  <a:pos x="T6" y="T7"/>
                </a:cxn>
              </a:cxnLst>
              <a:rect l="T12" t="T13" r="T14" b="T15"/>
              <a:pathLst>
                <a:path w="1766" h="820">
                  <a:moveTo>
                    <a:pt x="996" y="0"/>
                  </a:moveTo>
                  <a:lnTo>
                    <a:pt x="0" y="820"/>
                  </a:lnTo>
                  <a:lnTo>
                    <a:pt x="1766" y="772"/>
                  </a:lnTo>
                  <a:lnTo>
                    <a:pt x="99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6" name="Freeform 40"/>
            <p:cNvSpPr>
              <a:spLocks/>
            </p:cNvSpPr>
            <p:nvPr/>
          </p:nvSpPr>
          <p:spPr bwMode="auto">
            <a:xfrm>
              <a:off x="4505" y="2904"/>
              <a:ext cx="195" cy="91"/>
            </a:xfrm>
            <a:custGeom>
              <a:avLst/>
              <a:gdLst>
                <a:gd name="T0" fmla="*/ 12 w 1766"/>
                <a:gd name="T1" fmla="*/ 0 h 820"/>
                <a:gd name="T2" fmla="*/ 0 w 1766"/>
                <a:gd name="T3" fmla="*/ 10 h 820"/>
                <a:gd name="T4" fmla="*/ 22 w 1766"/>
                <a:gd name="T5" fmla="*/ 10 h 820"/>
                <a:gd name="T6" fmla="*/ 12 w 1766"/>
                <a:gd name="T7" fmla="*/ 0 h 820"/>
                <a:gd name="T8" fmla="*/ 0 60000 65536"/>
                <a:gd name="T9" fmla="*/ 0 60000 65536"/>
                <a:gd name="T10" fmla="*/ 0 60000 65536"/>
                <a:gd name="T11" fmla="*/ 0 60000 65536"/>
                <a:gd name="T12" fmla="*/ 0 w 1766"/>
                <a:gd name="T13" fmla="*/ 0 h 820"/>
                <a:gd name="T14" fmla="*/ 1766 w 1766"/>
                <a:gd name="T15" fmla="*/ 820 h 820"/>
              </a:gdLst>
              <a:ahLst/>
              <a:cxnLst>
                <a:cxn ang="T8">
                  <a:pos x="T0" y="T1"/>
                </a:cxn>
                <a:cxn ang="T9">
                  <a:pos x="T2" y="T3"/>
                </a:cxn>
                <a:cxn ang="T10">
                  <a:pos x="T4" y="T5"/>
                </a:cxn>
                <a:cxn ang="T11">
                  <a:pos x="T6" y="T7"/>
                </a:cxn>
              </a:cxnLst>
              <a:rect l="T12" t="T13" r="T14" b="T15"/>
              <a:pathLst>
                <a:path w="1766" h="820">
                  <a:moveTo>
                    <a:pt x="996" y="0"/>
                  </a:moveTo>
                  <a:lnTo>
                    <a:pt x="0" y="820"/>
                  </a:lnTo>
                  <a:lnTo>
                    <a:pt x="1766" y="772"/>
                  </a:lnTo>
                  <a:lnTo>
                    <a:pt x="99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7" name="Freeform 41"/>
            <p:cNvSpPr>
              <a:spLocks/>
            </p:cNvSpPr>
            <p:nvPr/>
          </p:nvSpPr>
          <p:spPr bwMode="auto">
            <a:xfrm>
              <a:off x="3399" y="2862"/>
              <a:ext cx="190" cy="128"/>
            </a:xfrm>
            <a:custGeom>
              <a:avLst/>
              <a:gdLst>
                <a:gd name="T0" fmla="*/ 0 w 1723"/>
                <a:gd name="T1" fmla="*/ 0 h 1164"/>
                <a:gd name="T2" fmla="*/ 12 w 1723"/>
                <a:gd name="T3" fmla="*/ 14 h 1164"/>
                <a:gd name="T4" fmla="*/ 21 w 1723"/>
                <a:gd name="T5" fmla="*/ 5 h 1164"/>
                <a:gd name="T6" fmla="*/ 0 w 1723"/>
                <a:gd name="T7" fmla="*/ 0 h 1164"/>
                <a:gd name="T8" fmla="*/ 0 60000 65536"/>
                <a:gd name="T9" fmla="*/ 0 60000 65536"/>
                <a:gd name="T10" fmla="*/ 0 60000 65536"/>
                <a:gd name="T11" fmla="*/ 0 60000 65536"/>
                <a:gd name="T12" fmla="*/ 0 w 1723"/>
                <a:gd name="T13" fmla="*/ 0 h 1164"/>
                <a:gd name="T14" fmla="*/ 1723 w 1723"/>
                <a:gd name="T15" fmla="*/ 1164 h 1164"/>
              </a:gdLst>
              <a:ahLst/>
              <a:cxnLst>
                <a:cxn ang="T8">
                  <a:pos x="T0" y="T1"/>
                </a:cxn>
                <a:cxn ang="T9">
                  <a:pos x="T2" y="T3"/>
                </a:cxn>
                <a:cxn ang="T10">
                  <a:pos x="T4" y="T5"/>
                </a:cxn>
                <a:cxn ang="T11">
                  <a:pos x="T6" y="T7"/>
                </a:cxn>
              </a:cxnLst>
              <a:rect l="T12" t="T13" r="T14" b="T15"/>
              <a:pathLst>
                <a:path w="1723" h="1164">
                  <a:moveTo>
                    <a:pt x="0" y="0"/>
                  </a:moveTo>
                  <a:lnTo>
                    <a:pt x="953" y="1164"/>
                  </a:lnTo>
                  <a:lnTo>
                    <a:pt x="1723" y="392"/>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8" name="Freeform 42"/>
            <p:cNvSpPr>
              <a:spLocks/>
            </p:cNvSpPr>
            <p:nvPr/>
          </p:nvSpPr>
          <p:spPr bwMode="auto">
            <a:xfrm>
              <a:off x="3399" y="2862"/>
              <a:ext cx="190" cy="128"/>
            </a:xfrm>
            <a:custGeom>
              <a:avLst/>
              <a:gdLst>
                <a:gd name="T0" fmla="*/ 0 w 1723"/>
                <a:gd name="T1" fmla="*/ 0 h 1164"/>
                <a:gd name="T2" fmla="*/ 12 w 1723"/>
                <a:gd name="T3" fmla="*/ 14 h 1164"/>
                <a:gd name="T4" fmla="*/ 21 w 1723"/>
                <a:gd name="T5" fmla="*/ 5 h 1164"/>
                <a:gd name="T6" fmla="*/ 0 w 1723"/>
                <a:gd name="T7" fmla="*/ 0 h 1164"/>
                <a:gd name="T8" fmla="*/ 0 60000 65536"/>
                <a:gd name="T9" fmla="*/ 0 60000 65536"/>
                <a:gd name="T10" fmla="*/ 0 60000 65536"/>
                <a:gd name="T11" fmla="*/ 0 60000 65536"/>
                <a:gd name="T12" fmla="*/ 0 w 1723"/>
                <a:gd name="T13" fmla="*/ 0 h 1164"/>
                <a:gd name="T14" fmla="*/ 1723 w 1723"/>
                <a:gd name="T15" fmla="*/ 1164 h 1164"/>
              </a:gdLst>
              <a:ahLst/>
              <a:cxnLst>
                <a:cxn ang="T8">
                  <a:pos x="T0" y="T1"/>
                </a:cxn>
                <a:cxn ang="T9">
                  <a:pos x="T2" y="T3"/>
                </a:cxn>
                <a:cxn ang="T10">
                  <a:pos x="T4" y="T5"/>
                </a:cxn>
                <a:cxn ang="T11">
                  <a:pos x="T6" y="T7"/>
                </a:cxn>
              </a:cxnLst>
              <a:rect l="T12" t="T13" r="T14" b="T15"/>
              <a:pathLst>
                <a:path w="1723" h="1164">
                  <a:moveTo>
                    <a:pt x="0" y="0"/>
                  </a:moveTo>
                  <a:lnTo>
                    <a:pt x="953" y="1164"/>
                  </a:lnTo>
                  <a:lnTo>
                    <a:pt x="1723" y="392"/>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49" name="Freeform 43"/>
            <p:cNvSpPr>
              <a:spLocks/>
            </p:cNvSpPr>
            <p:nvPr/>
          </p:nvSpPr>
          <p:spPr bwMode="auto">
            <a:xfrm>
              <a:off x="3399" y="2794"/>
              <a:ext cx="190" cy="110"/>
            </a:xfrm>
            <a:custGeom>
              <a:avLst/>
              <a:gdLst>
                <a:gd name="T0" fmla="*/ 11 w 1723"/>
                <a:gd name="T1" fmla="*/ 0 h 999"/>
                <a:gd name="T2" fmla="*/ 0 w 1723"/>
                <a:gd name="T3" fmla="*/ 7 h 999"/>
                <a:gd name="T4" fmla="*/ 21 w 1723"/>
                <a:gd name="T5" fmla="*/ 12 h 999"/>
                <a:gd name="T6" fmla="*/ 11 w 1723"/>
                <a:gd name="T7" fmla="*/ 0 h 999"/>
                <a:gd name="T8" fmla="*/ 0 60000 65536"/>
                <a:gd name="T9" fmla="*/ 0 60000 65536"/>
                <a:gd name="T10" fmla="*/ 0 60000 65536"/>
                <a:gd name="T11" fmla="*/ 0 60000 65536"/>
                <a:gd name="T12" fmla="*/ 0 w 1723"/>
                <a:gd name="T13" fmla="*/ 0 h 999"/>
                <a:gd name="T14" fmla="*/ 1723 w 1723"/>
                <a:gd name="T15" fmla="*/ 999 h 999"/>
              </a:gdLst>
              <a:ahLst/>
              <a:cxnLst>
                <a:cxn ang="T8">
                  <a:pos x="T0" y="T1"/>
                </a:cxn>
                <a:cxn ang="T9">
                  <a:pos x="T2" y="T3"/>
                </a:cxn>
                <a:cxn ang="T10">
                  <a:pos x="T4" y="T5"/>
                </a:cxn>
                <a:cxn ang="T11">
                  <a:pos x="T6" y="T7"/>
                </a:cxn>
              </a:cxnLst>
              <a:rect l="T12" t="T13" r="T14" b="T15"/>
              <a:pathLst>
                <a:path w="1723" h="999">
                  <a:moveTo>
                    <a:pt x="906" y="0"/>
                  </a:moveTo>
                  <a:lnTo>
                    <a:pt x="0" y="607"/>
                  </a:lnTo>
                  <a:lnTo>
                    <a:pt x="1723" y="999"/>
                  </a:lnTo>
                  <a:lnTo>
                    <a:pt x="90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0" name="Freeform 44"/>
            <p:cNvSpPr>
              <a:spLocks/>
            </p:cNvSpPr>
            <p:nvPr/>
          </p:nvSpPr>
          <p:spPr bwMode="auto">
            <a:xfrm>
              <a:off x="3399" y="2794"/>
              <a:ext cx="190" cy="110"/>
            </a:xfrm>
            <a:custGeom>
              <a:avLst/>
              <a:gdLst>
                <a:gd name="T0" fmla="*/ 11 w 1723"/>
                <a:gd name="T1" fmla="*/ 0 h 999"/>
                <a:gd name="T2" fmla="*/ 0 w 1723"/>
                <a:gd name="T3" fmla="*/ 7 h 999"/>
                <a:gd name="T4" fmla="*/ 21 w 1723"/>
                <a:gd name="T5" fmla="*/ 12 h 999"/>
                <a:gd name="T6" fmla="*/ 11 w 1723"/>
                <a:gd name="T7" fmla="*/ 0 h 999"/>
                <a:gd name="T8" fmla="*/ 0 60000 65536"/>
                <a:gd name="T9" fmla="*/ 0 60000 65536"/>
                <a:gd name="T10" fmla="*/ 0 60000 65536"/>
                <a:gd name="T11" fmla="*/ 0 60000 65536"/>
                <a:gd name="T12" fmla="*/ 0 w 1723"/>
                <a:gd name="T13" fmla="*/ 0 h 999"/>
                <a:gd name="T14" fmla="*/ 1723 w 1723"/>
                <a:gd name="T15" fmla="*/ 999 h 999"/>
              </a:gdLst>
              <a:ahLst/>
              <a:cxnLst>
                <a:cxn ang="T8">
                  <a:pos x="T0" y="T1"/>
                </a:cxn>
                <a:cxn ang="T9">
                  <a:pos x="T2" y="T3"/>
                </a:cxn>
                <a:cxn ang="T10">
                  <a:pos x="T4" y="T5"/>
                </a:cxn>
                <a:cxn ang="T11">
                  <a:pos x="T6" y="T7"/>
                </a:cxn>
              </a:cxnLst>
              <a:rect l="T12" t="T13" r="T14" b="T15"/>
              <a:pathLst>
                <a:path w="1723" h="999">
                  <a:moveTo>
                    <a:pt x="906" y="0"/>
                  </a:moveTo>
                  <a:lnTo>
                    <a:pt x="0" y="607"/>
                  </a:lnTo>
                  <a:lnTo>
                    <a:pt x="1723" y="999"/>
                  </a:lnTo>
                  <a:lnTo>
                    <a:pt x="9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1" name="Freeform 45"/>
            <p:cNvSpPr>
              <a:spLocks/>
            </p:cNvSpPr>
            <p:nvPr/>
          </p:nvSpPr>
          <p:spPr bwMode="auto">
            <a:xfrm>
              <a:off x="3320" y="2716"/>
              <a:ext cx="179" cy="146"/>
            </a:xfrm>
            <a:custGeom>
              <a:avLst/>
              <a:gdLst>
                <a:gd name="T0" fmla="*/ 0 w 1614"/>
                <a:gd name="T1" fmla="*/ 0 h 1327"/>
                <a:gd name="T2" fmla="*/ 9 w 1614"/>
                <a:gd name="T3" fmla="*/ 16 h 1327"/>
                <a:gd name="T4" fmla="*/ 20 w 1614"/>
                <a:gd name="T5" fmla="*/ 9 h 1327"/>
                <a:gd name="T6" fmla="*/ 0 w 1614"/>
                <a:gd name="T7" fmla="*/ 0 h 1327"/>
                <a:gd name="T8" fmla="*/ 0 60000 65536"/>
                <a:gd name="T9" fmla="*/ 0 60000 65536"/>
                <a:gd name="T10" fmla="*/ 0 60000 65536"/>
                <a:gd name="T11" fmla="*/ 0 60000 65536"/>
                <a:gd name="T12" fmla="*/ 0 w 1614"/>
                <a:gd name="T13" fmla="*/ 0 h 1327"/>
                <a:gd name="T14" fmla="*/ 1614 w 1614"/>
                <a:gd name="T15" fmla="*/ 1327 h 1327"/>
              </a:gdLst>
              <a:ahLst/>
              <a:cxnLst>
                <a:cxn ang="T8">
                  <a:pos x="T0" y="T1"/>
                </a:cxn>
                <a:cxn ang="T9">
                  <a:pos x="T2" y="T3"/>
                </a:cxn>
                <a:cxn ang="T10">
                  <a:pos x="T4" y="T5"/>
                </a:cxn>
                <a:cxn ang="T11">
                  <a:pos x="T6" y="T7"/>
                </a:cxn>
              </a:cxnLst>
              <a:rect l="T12" t="T13" r="T14" b="T15"/>
              <a:pathLst>
                <a:path w="1614" h="1327">
                  <a:moveTo>
                    <a:pt x="0" y="0"/>
                  </a:moveTo>
                  <a:lnTo>
                    <a:pt x="708" y="1327"/>
                  </a:lnTo>
                  <a:lnTo>
                    <a:pt x="1614" y="720"/>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2" name="Freeform 46"/>
            <p:cNvSpPr>
              <a:spLocks/>
            </p:cNvSpPr>
            <p:nvPr/>
          </p:nvSpPr>
          <p:spPr bwMode="auto">
            <a:xfrm>
              <a:off x="3320" y="2716"/>
              <a:ext cx="179" cy="146"/>
            </a:xfrm>
            <a:custGeom>
              <a:avLst/>
              <a:gdLst>
                <a:gd name="T0" fmla="*/ 0 w 1614"/>
                <a:gd name="T1" fmla="*/ 0 h 1327"/>
                <a:gd name="T2" fmla="*/ 9 w 1614"/>
                <a:gd name="T3" fmla="*/ 16 h 1327"/>
                <a:gd name="T4" fmla="*/ 20 w 1614"/>
                <a:gd name="T5" fmla="*/ 9 h 1327"/>
                <a:gd name="T6" fmla="*/ 0 w 1614"/>
                <a:gd name="T7" fmla="*/ 0 h 1327"/>
                <a:gd name="T8" fmla="*/ 0 60000 65536"/>
                <a:gd name="T9" fmla="*/ 0 60000 65536"/>
                <a:gd name="T10" fmla="*/ 0 60000 65536"/>
                <a:gd name="T11" fmla="*/ 0 60000 65536"/>
                <a:gd name="T12" fmla="*/ 0 w 1614"/>
                <a:gd name="T13" fmla="*/ 0 h 1327"/>
                <a:gd name="T14" fmla="*/ 1614 w 1614"/>
                <a:gd name="T15" fmla="*/ 1327 h 1327"/>
              </a:gdLst>
              <a:ahLst/>
              <a:cxnLst>
                <a:cxn ang="T8">
                  <a:pos x="T0" y="T1"/>
                </a:cxn>
                <a:cxn ang="T9">
                  <a:pos x="T2" y="T3"/>
                </a:cxn>
                <a:cxn ang="T10">
                  <a:pos x="T4" y="T5"/>
                </a:cxn>
                <a:cxn ang="T11">
                  <a:pos x="T6" y="T7"/>
                </a:cxn>
              </a:cxnLst>
              <a:rect l="T12" t="T13" r="T14" b="T15"/>
              <a:pathLst>
                <a:path w="1614" h="1327">
                  <a:moveTo>
                    <a:pt x="0" y="0"/>
                  </a:moveTo>
                  <a:lnTo>
                    <a:pt x="708" y="1327"/>
                  </a:lnTo>
                  <a:lnTo>
                    <a:pt x="1614" y="720"/>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3" name="Freeform 47"/>
            <p:cNvSpPr>
              <a:spLocks/>
            </p:cNvSpPr>
            <p:nvPr/>
          </p:nvSpPr>
          <p:spPr bwMode="auto">
            <a:xfrm>
              <a:off x="3320" y="2669"/>
              <a:ext cx="179" cy="125"/>
            </a:xfrm>
            <a:custGeom>
              <a:avLst/>
              <a:gdLst>
                <a:gd name="T0" fmla="*/ 12 w 1614"/>
                <a:gd name="T1" fmla="*/ 0 h 1139"/>
                <a:gd name="T2" fmla="*/ 0 w 1614"/>
                <a:gd name="T3" fmla="*/ 5 h 1139"/>
                <a:gd name="T4" fmla="*/ 20 w 1614"/>
                <a:gd name="T5" fmla="*/ 14 h 1139"/>
                <a:gd name="T6" fmla="*/ 12 w 1614"/>
                <a:gd name="T7" fmla="*/ 0 h 1139"/>
                <a:gd name="T8" fmla="*/ 0 60000 65536"/>
                <a:gd name="T9" fmla="*/ 0 60000 65536"/>
                <a:gd name="T10" fmla="*/ 0 60000 65536"/>
                <a:gd name="T11" fmla="*/ 0 60000 65536"/>
                <a:gd name="T12" fmla="*/ 0 w 1614"/>
                <a:gd name="T13" fmla="*/ 0 h 1139"/>
                <a:gd name="T14" fmla="*/ 1614 w 1614"/>
                <a:gd name="T15" fmla="*/ 1139 h 1139"/>
              </a:gdLst>
              <a:ahLst/>
              <a:cxnLst>
                <a:cxn ang="T8">
                  <a:pos x="T0" y="T1"/>
                </a:cxn>
                <a:cxn ang="T9">
                  <a:pos x="T2" y="T3"/>
                </a:cxn>
                <a:cxn ang="T10">
                  <a:pos x="T4" y="T5"/>
                </a:cxn>
                <a:cxn ang="T11">
                  <a:pos x="T6" y="T7"/>
                </a:cxn>
              </a:cxnLst>
              <a:rect l="T12" t="T13" r="T14" b="T15"/>
              <a:pathLst>
                <a:path w="1614" h="1139">
                  <a:moveTo>
                    <a:pt x="1006" y="0"/>
                  </a:moveTo>
                  <a:lnTo>
                    <a:pt x="0" y="419"/>
                  </a:lnTo>
                  <a:lnTo>
                    <a:pt x="1614" y="1139"/>
                  </a:lnTo>
                  <a:lnTo>
                    <a:pt x="100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4" name="Freeform 48"/>
            <p:cNvSpPr>
              <a:spLocks/>
            </p:cNvSpPr>
            <p:nvPr/>
          </p:nvSpPr>
          <p:spPr bwMode="auto">
            <a:xfrm>
              <a:off x="3320" y="2669"/>
              <a:ext cx="179" cy="125"/>
            </a:xfrm>
            <a:custGeom>
              <a:avLst/>
              <a:gdLst>
                <a:gd name="T0" fmla="*/ 12 w 1614"/>
                <a:gd name="T1" fmla="*/ 0 h 1139"/>
                <a:gd name="T2" fmla="*/ 0 w 1614"/>
                <a:gd name="T3" fmla="*/ 5 h 1139"/>
                <a:gd name="T4" fmla="*/ 20 w 1614"/>
                <a:gd name="T5" fmla="*/ 14 h 1139"/>
                <a:gd name="T6" fmla="*/ 12 w 1614"/>
                <a:gd name="T7" fmla="*/ 0 h 1139"/>
                <a:gd name="T8" fmla="*/ 0 60000 65536"/>
                <a:gd name="T9" fmla="*/ 0 60000 65536"/>
                <a:gd name="T10" fmla="*/ 0 60000 65536"/>
                <a:gd name="T11" fmla="*/ 0 60000 65536"/>
                <a:gd name="T12" fmla="*/ 0 w 1614"/>
                <a:gd name="T13" fmla="*/ 0 h 1139"/>
                <a:gd name="T14" fmla="*/ 1614 w 1614"/>
                <a:gd name="T15" fmla="*/ 1139 h 1139"/>
              </a:gdLst>
              <a:ahLst/>
              <a:cxnLst>
                <a:cxn ang="T8">
                  <a:pos x="T0" y="T1"/>
                </a:cxn>
                <a:cxn ang="T9">
                  <a:pos x="T2" y="T3"/>
                </a:cxn>
                <a:cxn ang="T10">
                  <a:pos x="T4" y="T5"/>
                </a:cxn>
                <a:cxn ang="T11">
                  <a:pos x="T6" y="T7"/>
                </a:cxn>
              </a:cxnLst>
              <a:rect l="T12" t="T13" r="T14" b="T15"/>
              <a:pathLst>
                <a:path w="1614" h="1139">
                  <a:moveTo>
                    <a:pt x="1006" y="0"/>
                  </a:moveTo>
                  <a:lnTo>
                    <a:pt x="0" y="419"/>
                  </a:lnTo>
                  <a:lnTo>
                    <a:pt x="1614" y="1139"/>
                  </a:lnTo>
                  <a:lnTo>
                    <a:pt x="10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5" name="Freeform 49"/>
            <p:cNvSpPr>
              <a:spLocks/>
            </p:cNvSpPr>
            <p:nvPr/>
          </p:nvSpPr>
          <p:spPr bwMode="auto">
            <a:xfrm>
              <a:off x="4773" y="2556"/>
              <a:ext cx="158" cy="160"/>
            </a:xfrm>
            <a:custGeom>
              <a:avLst/>
              <a:gdLst>
                <a:gd name="T0" fmla="*/ 17 w 1442"/>
                <a:gd name="T1" fmla="*/ 0 h 1441"/>
                <a:gd name="T2" fmla="*/ 0 w 1442"/>
                <a:gd name="T3" fmla="*/ 13 h 1441"/>
                <a:gd name="T4" fmla="*/ 12 w 1442"/>
                <a:gd name="T5" fmla="*/ 18 h 1441"/>
                <a:gd name="T6" fmla="*/ 17 w 1442"/>
                <a:gd name="T7" fmla="*/ 0 h 1441"/>
                <a:gd name="T8" fmla="*/ 0 60000 65536"/>
                <a:gd name="T9" fmla="*/ 0 60000 65536"/>
                <a:gd name="T10" fmla="*/ 0 60000 65536"/>
                <a:gd name="T11" fmla="*/ 0 60000 65536"/>
                <a:gd name="T12" fmla="*/ 0 w 1442"/>
                <a:gd name="T13" fmla="*/ 0 h 1441"/>
                <a:gd name="T14" fmla="*/ 1442 w 1442"/>
                <a:gd name="T15" fmla="*/ 1441 h 1441"/>
              </a:gdLst>
              <a:ahLst/>
              <a:cxnLst>
                <a:cxn ang="T8">
                  <a:pos x="T0" y="T1"/>
                </a:cxn>
                <a:cxn ang="T9">
                  <a:pos x="T2" y="T3"/>
                </a:cxn>
                <a:cxn ang="T10">
                  <a:pos x="T4" y="T5"/>
                </a:cxn>
                <a:cxn ang="T11">
                  <a:pos x="T6" y="T7"/>
                </a:cxn>
              </a:cxnLst>
              <a:rect l="T12" t="T13" r="T14" b="T15"/>
              <a:pathLst>
                <a:path w="1442" h="1441">
                  <a:moveTo>
                    <a:pt x="1442" y="0"/>
                  </a:moveTo>
                  <a:lnTo>
                    <a:pt x="0" y="1022"/>
                  </a:lnTo>
                  <a:lnTo>
                    <a:pt x="1006" y="1441"/>
                  </a:lnTo>
                  <a:lnTo>
                    <a:pt x="144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6" name="Freeform 50"/>
            <p:cNvSpPr>
              <a:spLocks/>
            </p:cNvSpPr>
            <p:nvPr/>
          </p:nvSpPr>
          <p:spPr bwMode="auto">
            <a:xfrm>
              <a:off x="4773" y="2556"/>
              <a:ext cx="158" cy="160"/>
            </a:xfrm>
            <a:custGeom>
              <a:avLst/>
              <a:gdLst>
                <a:gd name="T0" fmla="*/ 17 w 1442"/>
                <a:gd name="T1" fmla="*/ 0 h 1441"/>
                <a:gd name="T2" fmla="*/ 0 w 1442"/>
                <a:gd name="T3" fmla="*/ 13 h 1441"/>
                <a:gd name="T4" fmla="*/ 12 w 1442"/>
                <a:gd name="T5" fmla="*/ 18 h 1441"/>
                <a:gd name="T6" fmla="*/ 17 w 1442"/>
                <a:gd name="T7" fmla="*/ 0 h 1441"/>
                <a:gd name="T8" fmla="*/ 0 60000 65536"/>
                <a:gd name="T9" fmla="*/ 0 60000 65536"/>
                <a:gd name="T10" fmla="*/ 0 60000 65536"/>
                <a:gd name="T11" fmla="*/ 0 60000 65536"/>
                <a:gd name="T12" fmla="*/ 0 w 1442"/>
                <a:gd name="T13" fmla="*/ 0 h 1441"/>
                <a:gd name="T14" fmla="*/ 1442 w 1442"/>
                <a:gd name="T15" fmla="*/ 1441 h 1441"/>
              </a:gdLst>
              <a:ahLst/>
              <a:cxnLst>
                <a:cxn ang="T8">
                  <a:pos x="T0" y="T1"/>
                </a:cxn>
                <a:cxn ang="T9">
                  <a:pos x="T2" y="T3"/>
                </a:cxn>
                <a:cxn ang="T10">
                  <a:pos x="T4" y="T5"/>
                </a:cxn>
                <a:cxn ang="T11">
                  <a:pos x="T6" y="T7"/>
                </a:cxn>
              </a:cxnLst>
              <a:rect l="T12" t="T13" r="T14" b="T15"/>
              <a:pathLst>
                <a:path w="1442" h="1441">
                  <a:moveTo>
                    <a:pt x="1442" y="0"/>
                  </a:moveTo>
                  <a:lnTo>
                    <a:pt x="0" y="1022"/>
                  </a:lnTo>
                  <a:lnTo>
                    <a:pt x="1006" y="1441"/>
                  </a:lnTo>
                  <a:lnTo>
                    <a:pt x="144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7" name="Freeform 51"/>
            <p:cNvSpPr>
              <a:spLocks/>
            </p:cNvSpPr>
            <p:nvPr/>
          </p:nvSpPr>
          <p:spPr bwMode="auto">
            <a:xfrm>
              <a:off x="4773" y="2533"/>
              <a:ext cx="158" cy="136"/>
            </a:xfrm>
            <a:custGeom>
              <a:avLst/>
              <a:gdLst>
                <a:gd name="T0" fmla="*/ 4 w 1442"/>
                <a:gd name="T1" fmla="*/ 0 h 1235"/>
                <a:gd name="T2" fmla="*/ 0 w 1442"/>
                <a:gd name="T3" fmla="*/ 15 h 1235"/>
                <a:gd name="T4" fmla="*/ 17 w 1442"/>
                <a:gd name="T5" fmla="*/ 3 h 1235"/>
                <a:gd name="T6" fmla="*/ 4 w 1442"/>
                <a:gd name="T7" fmla="*/ 0 h 1235"/>
                <a:gd name="T8" fmla="*/ 0 60000 65536"/>
                <a:gd name="T9" fmla="*/ 0 60000 65536"/>
                <a:gd name="T10" fmla="*/ 0 60000 65536"/>
                <a:gd name="T11" fmla="*/ 0 60000 65536"/>
                <a:gd name="T12" fmla="*/ 0 w 1442"/>
                <a:gd name="T13" fmla="*/ 0 h 1235"/>
                <a:gd name="T14" fmla="*/ 1442 w 1442"/>
                <a:gd name="T15" fmla="*/ 1235 h 1235"/>
              </a:gdLst>
              <a:ahLst/>
              <a:cxnLst>
                <a:cxn ang="T8">
                  <a:pos x="T0" y="T1"/>
                </a:cxn>
                <a:cxn ang="T9">
                  <a:pos x="T2" y="T3"/>
                </a:cxn>
                <a:cxn ang="T10">
                  <a:pos x="T4" y="T5"/>
                </a:cxn>
                <a:cxn ang="T11">
                  <a:pos x="T6" y="T7"/>
                </a:cxn>
              </a:cxnLst>
              <a:rect l="T12" t="T13" r="T14" b="T15"/>
              <a:pathLst>
                <a:path w="1442" h="1235">
                  <a:moveTo>
                    <a:pt x="374" y="0"/>
                  </a:moveTo>
                  <a:lnTo>
                    <a:pt x="0" y="1235"/>
                  </a:lnTo>
                  <a:lnTo>
                    <a:pt x="1442" y="213"/>
                  </a:lnTo>
                  <a:lnTo>
                    <a:pt x="374"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8" name="Freeform 52"/>
            <p:cNvSpPr>
              <a:spLocks/>
            </p:cNvSpPr>
            <p:nvPr/>
          </p:nvSpPr>
          <p:spPr bwMode="auto">
            <a:xfrm>
              <a:off x="4777" y="2537"/>
              <a:ext cx="159" cy="136"/>
            </a:xfrm>
            <a:custGeom>
              <a:avLst/>
              <a:gdLst>
                <a:gd name="T0" fmla="*/ 5 w 1442"/>
                <a:gd name="T1" fmla="*/ 0 h 1235"/>
                <a:gd name="T2" fmla="*/ 0 w 1442"/>
                <a:gd name="T3" fmla="*/ 15 h 1235"/>
                <a:gd name="T4" fmla="*/ 18 w 1442"/>
                <a:gd name="T5" fmla="*/ 3 h 1235"/>
                <a:gd name="T6" fmla="*/ 5 w 1442"/>
                <a:gd name="T7" fmla="*/ 0 h 1235"/>
                <a:gd name="T8" fmla="*/ 0 60000 65536"/>
                <a:gd name="T9" fmla="*/ 0 60000 65536"/>
                <a:gd name="T10" fmla="*/ 0 60000 65536"/>
                <a:gd name="T11" fmla="*/ 0 60000 65536"/>
                <a:gd name="T12" fmla="*/ 0 w 1442"/>
                <a:gd name="T13" fmla="*/ 0 h 1235"/>
                <a:gd name="T14" fmla="*/ 1442 w 1442"/>
                <a:gd name="T15" fmla="*/ 1235 h 1235"/>
              </a:gdLst>
              <a:ahLst/>
              <a:cxnLst>
                <a:cxn ang="T8">
                  <a:pos x="T0" y="T1"/>
                </a:cxn>
                <a:cxn ang="T9">
                  <a:pos x="T2" y="T3"/>
                </a:cxn>
                <a:cxn ang="T10">
                  <a:pos x="T4" y="T5"/>
                </a:cxn>
                <a:cxn ang="T11">
                  <a:pos x="T6" y="T7"/>
                </a:cxn>
              </a:cxnLst>
              <a:rect l="T12" t="T13" r="T14" b="T15"/>
              <a:pathLst>
                <a:path w="1442" h="1235">
                  <a:moveTo>
                    <a:pt x="374" y="0"/>
                  </a:moveTo>
                  <a:lnTo>
                    <a:pt x="0" y="1235"/>
                  </a:lnTo>
                  <a:lnTo>
                    <a:pt x="1442" y="213"/>
                  </a:lnTo>
                  <a:lnTo>
                    <a:pt x="374"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59" name="Freeform 53"/>
            <p:cNvSpPr>
              <a:spLocks/>
            </p:cNvSpPr>
            <p:nvPr/>
          </p:nvSpPr>
          <p:spPr bwMode="auto">
            <a:xfrm>
              <a:off x="4814" y="2391"/>
              <a:ext cx="134" cy="165"/>
            </a:xfrm>
            <a:custGeom>
              <a:avLst/>
              <a:gdLst>
                <a:gd name="T0" fmla="*/ 15 w 1216"/>
                <a:gd name="T1" fmla="*/ 0 h 1499"/>
                <a:gd name="T2" fmla="*/ 0 w 1216"/>
                <a:gd name="T3" fmla="*/ 16 h 1499"/>
                <a:gd name="T4" fmla="*/ 13 w 1216"/>
                <a:gd name="T5" fmla="*/ 18 h 1499"/>
                <a:gd name="T6" fmla="*/ 15 w 1216"/>
                <a:gd name="T7" fmla="*/ 0 h 1499"/>
                <a:gd name="T8" fmla="*/ 0 60000 65536"/>
                <a:gd name="T9" fmla="*/ 0 60000 65536"/>
                <a:gd name="T10" fmla="*/ 0 60000 65536"/>
                <a:gd name="T11" fmla="*/ 0 60000 65536"/>
                <a:gd name="T12" fmla="*/ 0 w 1216"/>
                <a:gd name="T13" fmla="*/ 0 h 1499"/>
                <a:gd name="T14" fmla="*/ 1216 w 1216"/>
                <a:gd name="T15" fmla="*/ 1499 h 1499"/>
              </a:gdLst>
              <a:ahLst/>
              <a:cxnLst>
                <a:cxn ang="T8">
                  <a:pos x="T0" y="T1"/>
                </a:cxn>
                <a:cxn ang="T9">
                  <a:pos x="T2" y="T3"/>
                </a:cxn>
                <a:cxn ang="T10">
                  <a:pos x="T4" y="T5"/>
                </a:cxn>
                <a:cxn ang="T11">
                  <a:pos x="T6" y="T7"/>
                </a:cxn>
              </a:cxnLst>
              <a:rect l="T12" t="T13" r="T14" b="T15"/>
              <a:pathLst>
                <a:path w="1216" h="1499">
                  <a:moveTo>
                    <a:pt x="1216" y="0"/>
                  </a:moveTo>
                  <a:lnTo>
                    <a:pt x="0" y="1286"/>
                  </a:lnTo>
                  <a:lnTo>
                    <a:pt x="1068" y="1499"/>
                  </a:lnTo>
                  <a:lnTo>
                    <a:pt x="121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0" name="Freeform 54"/>
            <p:cNvSpPr>
              <a:spLocks/>
            </p:cNvSpPr>
            <p:nvPr/>
          </p:nvSpPr>
          <p:spPr bwMode="auto">
            <a:xfrm>
              <a:off x="4814" y="2391"/>
              <a:ext cx="134" cy="165"/>
            </a:xfrm>
            <a:custGeom>
              <a:avLst/>
              <a:gdLst>
                <a:gd name="T0" fmla="*/ 15 w 1216"/>
                <a:gd name="T1" fmla="*/ 0 h 1499"/>
                <a:gd name="T2" fmla="*/ 0 w 1216"/>
                <a:gd name="T3" fmla="*/ 16 h 1499"/>
                <a:gd name="T4" fmla="*/ 13 w 1216"/>
                <a:gd name="T5" fmla="*/ 18 h 1499"/>
                <a:gd name="T6" fmla="*/ 15 w 1216"/>
                <a:gd name="T7" fmla="*/ 0 h 1499"/>
                <a:gd name="T8" fmla="*/ 0 60000 65536"/>
                <a:gd name="T9" fmla="*/ 0 60000 65536"/>
                <a:gd name="T10" fmla="*/ 0 60000 65536"/>
                <a:gd name="T11" fmla="*/ 0 60000 65536"/>
                <a:gd name="T12" fmla="*/ 0 w 1216"/>
                <a:gd name="T13" fmla="*/ 0 h 1499"/>
                <a:gd name="T14" fmla="*/ 1216 w 1216"/>
                <a:gd name="T15" fmla="*/ 1499 h 1499"/>
              </a:gdLst>
              <a:ahLst/>
              <a:cxnLst>
                <a:cxn ang="T8">
                  <a:pos x="T0" y="T1"/>
                </a:cxn>
                <a:cxn ang="T9">
                  <a:pos x="T2" y="T3"/>
                </a:cxn>
                <a:cxn ang="T10">
                  <a:pos x="T4" y="T5"/>
                </a:cxn>
                <a:cxn ang="T11">
                  <a:pos x="T6" y="T7"/>
                </a:cxn>
              </a:cxnLst>
              <a:rect l="T12" t="T13" r="T14" b="T15"/>
              <a:pathLst>
                <a:path w="1216" h="1499">
                  <a:moveTo>
                    <a:pt x="1216" y="0"/>
                  </a:moveTo>
                  <a:lnTo>
                    <a:pt x="0" y="1286"/>
                  </a:lnTo>
                  <a:lnTo>
                    <a:pt x="1068" y="1499"/>
                  </a:lnTo>
                  <a:lnTo>
                    <a:pt x="121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1" name="Freeform 55"/>
            <p:cNvSpPr>
              <a:spLocks/>
            </p:cNvSpPr>
            <p:nvPr/>
          </p:nvSpPr>
          <p:spPr bwMode="auto">
            <a:xfrm>
              <a:off x="4814" y="2391"/>
              <a:ext cx="134" cy="142"/>
            </a:xfrm>
            <a:custGeom>
              <a:avLst/>
              <a:gdLst>
                <a:gd name="T0" fmla="*/ 2 w 1216"/>
                <a:gd name="T1" fmla="*/ 0 h 1286"/>
                <a:gd name="T2" fmla="*/ 0 w 1216"/>
                <a:gd name="T3" fmla="*/ 16 h 1286"/>
                <a:gd name="T4" fmla="*/ 15 w 1216"/>
                <a:gd name="T5" fmla="*/ 0 h 1286"/>
                <a:gd name="T6" fmla="*/ 2 w 1216"/>
                <a:gd name="T7" fmla="*/ 0 h 1286"/>
                <a:gd name="T8" fmla="*/ 0 60000 65536"/>
                <a:gd name="T9" fmla="*/ 0 60000 65536"/>
                <a:gd name="T10" fmla="*/ 0 60000 65536"/>
                <a:gd name="T11" fmla="*/ 0 60000 65536"/>
                <a:gd name="T12" fmla="*/ 0 w 1216"/>
                <a:gd name="T13" fmla="*/ 0 h 1286"/>
                <a:gd name="T14" fmla="*/ 1216 w 1216"/>
                <a:gd name="T15" fmla="*/ 1286 h 1286"/>
              </a:gdLst>
              <a:ahLst/>
              <a:cxnLst>
                <a:cxn ang="T8">
                  <a:pos x="T0" y="T1"/>
                </a:cxn>
                <a:cxn ang="T9">
                  <a:pos x="T2" y="T3"/>
                </a:cxn>
                <a:cxn ang="T10">
                  <a:pos x="T4" y="T5"/>
                </a:cxn>
                <a:cxn ang="T11">
                  <a:pos x="T6" y="T7"/>
                </a:cxn>
              </a:cxnLst>
              <a:rect l="T12" t="T13" r="T14" b="T15"/>
              <a:pathLst>
                <a:path w="1216" h="1286">
                  <a:moveTo>
                    <a:pt x="126" y="0"/>
                  </a:moveTo>
                  <a:lnTo>
                    <a:pt x="0" y="1286"/>
                  </a:lnTo>
                  <a:lnTo>
                    <a:pt x="1216" y="0"/>
                  </a:lnTo>
                  <a:lnTo>
                    <a:pt x="126"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2" name="Freeform 56"/>
            <p:cNvSpPr>
              <a:spLocks/>
            </p:cNvSpPr>
            <p:nvPr/>
          </p:nvSpPr>
          <p:spPr bwMode="auto">
            <a:xfrm>
              <a:off x="3256" y="2250"/>
              <a:ext cx="134" cy="141"/>
            </a:xfrm>
            <a:custGeom>
              <a:avLst/>
              <a:gdLst>
                <a:gd name="T0" fmla="*/ 15 w 1217"/>
                <a:gd name="T1" fmla="*/ 0 h 1285"/>
                <a:gd name="T2" fmla="*/ 0 w 1217"/>
                <a:gd name="T3" fmla="*/ 15 h 1285"/>
                <a:gd name="T4" fmla="*/ 13 w 1217"/>
                <a:gd name="T5" fmla="*/ 15 h 1285"/>
                <a:gd name="T6" fmla="*/ 15 w 1217"/>
                <a:gd name="T7" fmla="*/ 0 h 1285"/>
                <a:gd name="T8" fmla="*/ 0 60000 65536"/>
                <a:gd name="T9" fmla="*/ 0 60000 65536"/>
                <a:gd name="T10" fmla="*/ 0 60000 65536"/>
                <a:gd name="T11" fmla="*/ 0 60000 65536"/>
                <a:gd name="T12" fmla="*/ 0 w 1217"/>
                <a:gd name="T13" fmla="*/ 0 h 1285"/>
                <a:gd name="T14" fmla="*/ 1217 w 1217"/>
                <a:gd name="T15" fmla="*/ 1285 h 1285"/>
              </a:gdLst>
              <a:ahLst/>
              <a:cxnLst>
                <a:cxn ang="T8">
                  <a:pos x="T0" y="T1"/>
                </a:cxn>
                <a:cxn ang="T9">
                  <a:pos x="T2" y="T3"/>
                </a:cxn>
                <a:cxn ang="T10">
                  <a:pos x="T4" y="T5"/>
                </a:cxn>
                <a:cxn ang="T11">
                  <a:pos x="T6" y="T7"/>
                </a:cxn>
              </a:cxnLst>
              <a:rect l="T12" t="T13" r="T14" b="T15"/>
              <a:pathLst>
                <a:path w="1217" h="1285">
                  <a:moveTo>
                    <a:pt x="1217" y="0"/>
                  </a:moveTo>
                  <a:lnTo>
                    <a:pt x="0" y="1285"/>
                  </a:lnTo>
                  <a:lnTo>
                    <a:pt x="1090" y="1285"/>
                  </a:lnTo>
                  <a:lnTo>
                    <a:pt x="121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3" name="Freeform 57"/>
            <p:cNvSpPr>
              <a:spLocks/>
            </p:cNvSpPr>
            <p:nvPr/>
          </p:nvSpPr>
          <p:spPr bwMode="auto">
            <a:xfrm>
              <a:off x="3256" y="2250"/>
              <a:ext cx="134" cy="141"/>
            </a:xfrm>
            <a:custGeom>
              <a:avLst/>
              <a:gdLst>
                <a:gd name="T0" fmla="*/ 15 w 1217"/>
                <a:gd name="T1" fmla="*/ 0 h 1285"/>
                <a:gd name="T2" fmla="*/ 0 w 1217"/>
                <a:gd name="T3" fmla="*/ 15 h 1285"/>
                <a:gd name="T4" fmla="*/ 13 w 1217"/>
                <a:gd name="T5" fmla="*/ 15 h 1285"/>
                <a:gd name="T6" fmla="*/ 15 w 1217"/>
                <a:gd name="T7" fmla="*/ 0 h 1285"/>
                <a:gd name="T8" fmla="*/ 0 60000 65536"/>
                <a:gd name="T9" fmla="*/ 0 60000 65536"/>
                <a:gd name="T10" fmla="*/ 0 60000 65536"/>
                <a:gd name="T11" fmla="*/ 0 60000 65536"/>
                <a:gd name="T12" fmla="*/ 0 w 1217"/>
                <a:gd name="T13" fmla="*/ 0 h 1285"/>
                <a:gd name="T14" fmla="*/ 1217 w 1217"/>
                <a:gd name="T15" fmla="*/ 1285 h 1285"/>
              </a:gdLst>
              <a:ahLst/>
              <a:cxnLst>
                <a:cxn ang="T8">
                  <a:pos x="T0" y="T1"/>
                </a:cxn>
                <a:cxn ang="T9">
                  <a:pos x="T2" y="T3"/>
                </a:cxn>
                <a:cxn ang="T10">
                  <a:pos x="T4" y="T5"/>
                </a:cxn>
                <a:cxn ang="T11">
                  <a:pos x="T6" y="T7"/>
                </a:cxn>
              </a:cxnLst>
              <a:rect l="T12" t="T13" r="T14" b="T15"/>
              <a:pathLst>
                <a:path w="1217" h="1285">
                  <a:moveTo>
                    <a:pt x="1217" y="0"/>
                  </a:moveTo>
                  <a:lnTo>
                    <a:pt x="0" y="1285"/>
                  </a:lnTo>
                  <a:lnTo>
                    <a:pt x="1090" y="1285"/>
                  </a:lnTo>
                  <a:lnTo>
                    <a:pt x="1217"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4" name="Freeform 58"/>
            <p:cNvSpPr>
              <a:spLocks/>
            </p:cNvSpPr>
            <p:nvPr/>
          </p:nvSpPr>
          <p:spPr bwMode="auto">
            <a:xfrm>
              <a:off x="3248" y="2234"/>
              <a:ext cx="134" cy="165"/>
            </a:xfrm>
            <a:custGeom>
              <a:avLst/>
              <a:gdLst>
                <a:gd name="T0" fmla="*/ 2 w 1217"/>
                <a:gd name="T1" fmla="*/ 0 h 1498"/>
                <a:gd name="T2" fmla="*/ 0 w 1217"/>
                <a:gd name="T3" fmla="*/ 18 h 1498"/>
                <a:gd name="T4" fmla="*/ 15 w 1217"/>
                <a:gd name="T5" fmla="*/ 3 h 1498"/>
                <a:gd name="T6" fmla="*/ 2 w 1217"/>
                <a:gd name="T7" fmla="*/ 0 h 1498"/>
                <a:gd name="T8" fmla="*/ 0 60000 65536"/>
                <a:gd name="T9" fmla="*/ 0 60000 65536"/>
                <a:gd name="T10" fmla="*/ 0 60000 65536"/>
                <a:gd name="T11" fmla="*/ 0 60000 65536"/>
                <a:gd name="T12" fmla="*/ 0 w 1217"/>
                <a:gd name="T13" fmla="*/ 0 h 1498"/>
                <a:gd name="T14" fmla="*/ 1217 w 1217"/>
                <a:gd name="T15" fmla="*/ 1498 h 1498"/>
              </a:gdLst>
              <a:ahLst/>
              <a:cxnLst>
                <a:cxn ang="T8">
                  <a:pos x="T0" y="T1"/>
                </a:cxn>
                <a:cxn ang="T9">
                  <a:pos x="T2" y="T3"/>
                </a:cxn>
                <a:cxn ang="T10">
                  <a:pos x="T4" y="T5"/>
                </a:cxn>
                <a:cxn ang="T11">
                  <a:pos x="T6" y="T7"/>
                </a:cxn>
              </a:cxnLst>
              <a:rect l="T12" t="T13" r="T14" b="T15"/>
              <a:pathLst>
                <a:path w="1217" h="1498">
                  <a:moveTo>
                    <a:pt x="148" y="0"/>
                  </a:moveTo>
                  <a:lnTo>
                    <a:pt x="0" y="1498"/>
                  </a:lnTo>
                  <a:lnTo>
                    <a:pt x="1217" y="213"/>
                  </a:lnTo>
                  <a:lnTo>
                    <a:pt x="148"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5" name="Freeform 59"/>
            <p:cNvSpPr>
              <a:spLocks/>
            </p:cNvSpPr>
            <p:nvPr/>
          </p:nvSpPr>
          <p:spPr bwMode="auto">
            <a:xfrm rot="10800000">
              <a:off x="3261" y="2230"/>
              <a:ext cx="133" cy="165"/>
            </a:xfrm>
            <a:custGeom>
              <a:avLst/>
              <a:gdLst>
                <a:gd name="T0" fmla="*/ 2 w 1217"/>
                <a:gd name="T1" fmla="*/ 0 h 1498"/>
                <a:gd name="T2" fmla="*/ 0 w 1217"/>
                <a:gd name="T3" fmla="*/ 18 h 1498"/>
                <a:gd name="T4" fmla="*/ 15 w 1217"/>
                <a:gd name="T5" fmla="*/ 3 h 1498"/>
                <a:gd name="T6" fmla="*/ 2 w 1217"/>
                <a:gd name="T7" fmla="*/ 0 h 1498"/>
                <a:gd name="T8" fmla="*/ 0 60000 65536"/>
                <a:gd name="T9" fmla="*/ 0 60000 65536"/>
                <a:gd name="T10" fmla="*/ 0 60000 65536"/>
                <a:gd name="T11" fmla="*/ 0 60000 65536"/>
                <a:gd name="T12" fmla="*/ 0 w 1217"/>
                <a:gd name="T13" fmla="*/ 0 h 1498"/>
                <a:gd name="T14" fmla="*/ 1217 w 1217"/>
                <a:gd name="T15" fmla="*/ 1498 h 1498"/>
              </a:gdLst>
              <a:ahLst/>
              <a:cxnLst>
                <a:cxn ang="T8">
                  <a:pos x="T0" y="T1"/>
                </a:cxn>
                <a:cxn ang="T9">
                  <a:pos x="T2" y="T3"/>
                </a:cxn>
                <a:cxn ang="T10">
                  <a:pos x="T4" y="T5"/>
                </a:cxn>
                <a:cxn ang="T11">
                  <a:pos x="T6" y="T7"/>
                </a:cxn>
              </a:cxnLst>
              <a:rect l="T12" t="T13" r="T14" b="T15"/>
              <a:pathLst>
                <a:path w="1217" h="1498">
                  <a:moveTo>
                    <a:pt x="148" y="0"/>
                  </a:moveTo>
                  <a:lnTo>
                    <a:pt x="0" y="1498"/>
                  </a:lnTo>
                  <a:lnTo>
                    <a:pt x="1217" y="213"/>
                  </a:lnTo>
                  <a:lnTo>
                    <a:pt x="14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6" name="Freeform 60"/>
            <p:cNvSpPr>
              <a:spLocks/>
            </p:cNvSpPr>
            <p:nvPr/>
          </p:nvSpPr>
          <p:spPr bwMode="auto">
            <a:xfrm>
              <a:off x="3273" y="2114"/>
              <a:ext cx="159" cy="136"/>
            </a:xfrm>
            <a:custGeom>
              <a:avLst/>
              <a:gdLst>
                <a:gd name="T0" fmla="*/ 18 w 1442"/>
                <a:gd name="T1" fmla="*/ 0 h 1236"/>
                <a:gd name="T2" fmla="*/ 0 w 1442"/>
                <a:gd name="T3" fmla="*/ 12 h 1236"/>
                <a:gd name="T4" fmla="*/ 13 w 1442"/>
                <a:gd name="T5" fmla="*/ 15 h 1236"/>
                <a:gd name="T6" fmla="*/ 18 w 1442"/>
                <a:gd name="T7" fmla="*/ 0 h 1236"/>
                <a:gd name="T8" fmla="*/ 0 60000 65536"/>
                <a:gd name="T9" fmla="*/ 0 60000 65536"/>
                <a:gd name="T10" fmla="*/ 0 60000 65536"/>
                <a:gd name="T11" fmla="*/ 0 60000 65536"/>
                <a:gd name="T12" fmla="*/ 0 w 1442"/>
                <a:gd name="T13" fmla="*/ 0 h 1236"/>
                <a:gd name="T14" fmla="*/ 1442 w 1442"/>
                <a:gd name="T15" fmla="*/ 1236 h 1236"/>
              </a:gdLst>
              <a:ahLst/>
              <a:cxnLst>
                <a:cxn ang="T8">
                  <a:pos x="T0" y="T1"/>
                </a:cxn>
                <a:cxn ang="T9">
                  <a:pos x="T2" y="T3"/>
                </a:cxn>
                <a:cxn ang="T10">
                  <a:pos x="T4" y="T5"/>
                </a:cxn>
                <a:cxn ang="T11">
                  <a:pos x="T6" y="T7"/>
                </a:cxn>
              </a:cxnLst>
              <a:rect l="T12" t="T13" r="T14" b="T15"/>
              <a:pathLst>
                <a:path w="1442" h="1236">
                  <a:moveTo>
                    <a:pt x="1442" y="0"/>
                  </a:moveTo>
                  <a:lnTo>
                    <a:pt x="0" y="1023"/>
                  </a:lnTo>
                  <a:lnTo>
                    <a:pt x="1069" y="1236"/>
                  </a:lnTo>
                  <a:lnTo>
                    <a:pt x="144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7" name="Freeform 61"/>
            <p:cNvSpPr>
              <a:spLocks/>
            </p:cNvSpPr>
            <p:nvPr/>
          </p:nvSpPr>
          <p:spPr bwMode="auto">
            <a:xfrm>
              <a:off x="3273" y="2114"/>
              <a:ext cx="159" cy="136"/>
            </a:xfrm>
            <a:custGeom>
              <a:avLst/>
              <a:gdLst>
                <a:gd name="T0" fmla="*/ 18 w 1442"/>
                <a:gd name="T1" fmla="*/ 0 h 1236"/>
                <a:gd name="T2" fmla="*/ 0 w 1442"/>
                <a:gd name="T3" fmla="*/ 12 h 1236"/>
                <a:gd name="T4" fmla="*/ 13 w 1442"/>
                <a:gd name="T5" fmla="*/ 15 h 1236"/>
                <a:gd name="T6" fmla="*/ 18 w 1442"/>
                <a:gd name="T7" fmla="*/ 0 h 1236"/>
                <a:gd name="T8" fmla="*/ 0 60000 65536"/>
                <a:gd name="T9" fmla="*/ 0 60000 65536"/>
                <a:gd name="T10" fmla="*/ 0 60000 65536"/>
                <a:gd name="T11" fmla="*/ 0 60000 65536"/>
                <a:gd name="T12" fmla="*/ 0 w 1442"/>
                <a:gd name="T13" fmla="*/ 0 h 1236"/>
                <a:gd name="T14" fmla="*/ 1442 w 1442"/>
                <a:gd name="T15" fmla="*/ 1236 h 1236"/>
              </a:gdLst>
              <a:ahLst/>
              <a:cxnLst>
                <a:cxn ang="T8">
                  <a:pos x="T0" y="T1"/>
                </a:cxn>
                <a:cxn ang="T9">
                  <a:pos x="T2" y="T3"/>
                </a:cxn>
                <a:cxn ang="T10">
                  <a:pos x="T4" y="T5"/>
                </a:cxn>
                <a:cxn ang="T11">
                  <a:pos x="T6" y="T7"/>
                </a:cxn>
              </a:cxnLst>
              <a:rect l="T12" t="T13" r="T14" b="T15"/>
              <a:pathLst>
                <a:path w="1442" h="1236">
                  <a:moveTo>
                    <a:pt x="1442" y="0"/>
                  </a:moveTo>
                  <a:lnTo>
                    <a:pt x="0" y="1023"/>
                  </a:lnTo>
                  <a:lnTo>
                    <a:pt x="1069" y="1236"/>
                  </a:lnTo>
                  <a:lnTo>
                    <a:pt x="144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8" name="Freeform 62"/>
            <p:cNvSpPr>
              <a:spLocks/>
            </p:cNvSpPr>
            <p:nvPr/>
          </p:nvSpPr>
          <p:spPr bwMode="auto">
            <a:xfrm>
              <a:off x="3273" y="2067"/>
              <a:ext cx="159" cy="158"/>
            </a:xfrm>
            <a:custGeom>
              <a:avLst/>
              <a:gdLst>
                <a:gd name="T0" fmla="*/ 5 w 1442"/>
                <a:gd name="T1" fmla="*/ 0 h 1441"/>
                <a:gd name="T2" fmla="*/ 0 w 1442"/>
                <a:gd name="T3" fmla="*/ 17 h 1441"/>
                <a:gd name="T4" fmla="*/ 18 w 1442"/>
                <a:gd name="T5" fmla="*/ 5 h 1441"/>
                <a:gd name="T6" fmla="*/ 5 w 1442"/>
                <a:gd name="T7" fmla="*/ 0 h 1441"/>
                <a:gd name="T8" fmla="*/ 0 60000 65536"/>
                <a:gd name="T9" fmla="*/ 0 60000 65536"/>
                <a:gd name="T10" fmla="*/ 0 60000 65536"/>
                <a:gd name="T11" fmla="*/ 0 60000 65536"/>
                <a:gd name="T12" fmla="*/ 0 w 1442"/>
                <a:gd name="T13" fmla="*/ 0 h 1441"/>
                <a:gd name="T14" fmla="*/ 1442 w 1442"/>
                <a:gd name="T15" fmla="*/ 1441 h 1441"/>
              </a:gdLst>
              <a:ahLst/>
              <a:cxnLst>
                <a:cxn ang="T8">
                  <a:pos x="T0" y="T1"/>
                </a:cxn>
                <a:cxn ang="T9">
                  <a:pos x="T2" y="T3"/>
                </a:cxn>
                <a:cxn ang="T10">
                  <a:pos x="T4" y="T5"/>
                </a:cxn>
                <a:cxn ang="T11">
                  <a:pos x="T6" y="T7"/>
                </a:cxn>
              </a:cxnLst>
              <a:rect l="T12" t="T13" r="T14" b="T15"/>
              <a:pathLst>
                <a:path w="1442" h="1441">
                  <a:moveTo>
                    <a:pt x="436" y="0"/>
                  </a:moveTo>
                  <a:lnTo>
                    <a:pt x="0" y="1441"/>
                  </a:lnTo>
                  <a:lnTo>
                    <a:pt x="1442" y="418"/>
                  </a:lnTo>
                  <a:lnTo>
                    <a:pt x="43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69" name="Freeform 63"/>
            <p:cNvSpPr>
              <a:spLocks/>
            </p:cNvSpPr>
            <p:nvPr/>
          </p:nvSpPr>
          <p:spPr bwMode="auto">
            <a:xfrm>
              <a:off x="3273" y="2067"/>
              <a:ext cx="159" cy="158"/>
            </a:xfrm>
            <a:custGeom>
              <a:avLst/>
              <a:gdLst>
                <a:gd name="T0" fmla="*/ 5 w 1442"/>
                <a:gd name="T1" fmla="*/ 0 h 1441"/>
                <a:gd name="T2" fmla="*/ 0 w 1442"/>
                <a:gd name="T3" fmla="*/ 17 h 1441"/>
                <a:gd name="T4" fmla="*/ 18 w 1442"/>
                <a:gd name="T5" fmla="*/ 5 h 1441"/>
                <a:gd name="T6" fmla="*/ 5 w 1442"/>
                <a:gd name="T7" fmla="*/ 0 h 1441"/>
                <a:gd name="T8" fmla="*/ 0 60000 65536"/>
                <a:gd name="T9" fmla="*/ 0 60000 65536"/>
                <a:gd name="T10" fmla="*/ 0 60000 65536"/>
                <a:gd name="T11" fmla="*/ 0 60000 65536"/>
                <a:gd name="T12" fmla="*/ 0 w 1442"/>
                <a:gd name="T13" fmla="*/ 0 h 1441"/>
                <a:gd name="T14" fmla="*/ 1442 w 1442"/>
                <a:gd name="T15" fmla="*/ 1441 h 1441"/>
              </a:gdLst>
              <a:ahLst/>
              <a:cxnLst>
                <a:cxn ang="T8">
                  <a:pos x="T0" y="T1"/>
                </a:cxn>
                <a:cxn ang="T9">
                  <a:pos x="T2" y="T3"/>
                </a:cxn>
                <a:cxn ang="T10">
                  <a:pos x="T4" y="T5"/>
                </a:cxn>
                <a:cxn ang="T11">
                  <a:pos x="T6" y="T7"/>
                </a:cxn>
              </a:cxnLst>
              <a:rect l="T12" t="T13" r="T14" b="T15"/>
              <a:pathLst>
                <a:path w="1442" h="1441">
                  <a:moveTo>
                    <a:pt x="436" y="0"/>
                  </a:moveTo>
                  <a:lnTo>
                    <a:pt x="0" y="1441"/>
                  </a:lnTo>
                  <a:lnTo>
                    <a:pt x="1442" y="418"/>
                  </a:lnTo>
                  <a:lnTo>
                    <a:pt x="43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0" name="Freeform 64"/>
            <p:cNvSpPr>
              <a:spLocks/>
            </p:cNvSpPr>
            <p:nvPr/>
          </p:nvSpPr>
          <p:spPr bwMode="auto">
            <a:xfrm>
              <a:off x="4705" y="1989"/>
              <a:ext cx="178" cy="125"/>
            </a:xfrm>
            <a:custGeom>
              <a:avLst/>
              <a:gdLst>
                <a:gd name="T0" fmla="*/ 0 w 1614"/>
                <a:gd name="T1" fmla="*/ 0 h 1139"/>
                <a:gd name="T2" fmla="*/ 7 w 1614"/>
                <a:gd name="T3" fmla="*/ 14 h 1139"/>
                <a:gd name="T4" fmla="*/ 20 w 1614"/>
                <a:gd name="T5" fmla="*/ 9 h 1139"/>
                <a:gd name="T6" fmla="*/ 0 w 1614"/>
                <a:gd name="T7" fmla="*/ 0 h 1139"/>
                <a:gd name="T8" fmla="*/ 0 60000 65536"/>
                <a:gd name="T9" fmla="*/ 0 60000 65536"/>
                <a:gd name="T10" fmla="*/ 0 60000 65536"/>
                <a:gd name="T11" fmla="*/ 0 60000 65536"/>
                <a:gd name="T12" fmla="*/ 0 w 1614"/>
                <a:gd name="T13" fmla="*/ 0 h 1139"/>
                <a:gd name="T14" fmla="*/ 1614 w 1614"/>
                <a:gd name="T15" fmla="*/ 1139 h 1139"/>
              </a:gdLst>
              <a:ahLst/>
              <a:cxnLst>
                <a:cxn ang="T8">
                  <a:pos x="T0" y="T1"/>
                </a:cxn>
                <a:cxn ang="T9">
                  <a:pos x="T2" y="T3"/>
                </a:cxn>
                <a:cxn ang="T10">
                  <a:pos x="T4" y="T5"/>
                </a:cxn>
                <a:cxn ang="T11">
                  <a:pos x="T6" y="T7"/>
                </a:cxn>
              </a:cxnLst>
              <a:rect l="T12" t="T13" r="T14" b="T15"/>
              <a:pathLst>
                <a:path w="1614" h="1139">
                  <a:moveTo>
                    <a:pt x="0" y="0"/>
                  </a:moveTo>
                  <a:lnTo>
                    <a:pt x="608" y="1139"/>
                  </a:lnTo>
                  <a:lnTo>
                    <a:pt x="1614" y="721"/>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1" name="Freeform 65"/>
            <p:cNvSpPr>
              <a:spLocks/>
            </p:cNvSpPr>
            <p:nvPr/>
          </p:nvSpPr>
          <p:spPr bwMode="auto">
            <a:xfrm>
              <a:off x="4705" y="1989"/>
              <a:ext cx="178" cy="125"/>
            </a:xfrm>
            <a:custGeom>
              <a:avLst/>
              <a:gdLst>
                <a:gd name="T0" fmla="*/ 0 w 1614"/>
                <a:gd name="T1" fmla="*/ 0 h 1139"/>
                <a:gd name="T2" fmla="*/ 7 w 1614"/>
                <a:gd name="T3" fmla="*/ 14 h 1139"/>
                <a:gd name="T4" fmla="*/ 20 w 1614"/>
                <a:gd name="T5" fmla="*/ 9 h 1139"/>
                <a:gd name="T6" fmla="*/ 0 w 1614"/>
                <a:gd name="T7" fmla="*/ 0 h 1139"/>
                <a:gd name="T8" fmla="*/ 0 60000 65536"/>
                <a:gd name="T9" fmla="*/ 0 60000 65536"/>
                <a:gd name="T10" fmla="*/ 0 60000 65536"/>
                <a:gd name="T11" fmla="*/ 0 60000 65536"/>
                <a:gd name="T12" fmla="*/ 0 w 1614"/>
                <a:gd name="T13" fmla="*/ 0 h 1139"/>
                <a:gd name="T14" fmla="*/ 1614 w 1614"/>
                <a:gd name="T15" fmla="*/ 1139 h 1139"/>
              </a:gdLst>
              <a:ahLst/>
              <a:cxnLst>
                <a:cxn ang="T8">
                  <a:pos x="T0" y="T1"/>
                </a:cxn>
                <a:cxn ang="T9">
                  <a:pos x="T2" y="T3"/>
                </a:cxn>
                <a:cxn ang="T10">
                  <a:pos x="T4" y="T5"/>
                </a:cxn>
                <a:cxn ang="T11">
                  <a:pos x="T6" y="T7"/>
                </a:cxn>
              </a:cxnLst>
              <a:rect l="T12" t="T13" r="T14" b="T15"/>
              <a:pathLst>
                <a:path w="1614" h="1139">
                  <a:moveTo>
                    <a:pt x="0" y="0"/>
                  </a:moveTo>
                  <a:lnTo>
                    <a:pt x="608" y="1139"/>
                  </a:lnTo>
                  <a:lnTo>
                    <a:pt x="1614" y="721"/>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2" name="Freeform 66"/>
            <p:cNvSpPr>
              <a:spLocks/>
            </p:cNvSpPr>
            <p:nvPr/>
          </p:nvSpPr>
          <p:spPr bwMode="auto">
            <a:xfrm>
              <a:off x="4705" y="1921"/>
              <a:ext cx="178" cy="146"/>
            </a:xfrm>
            <a:custGeom>
              <a:avLst/>
              <a:gdLst>
                <a:gd name="T0" fmla="*/ 11 w 1614"/>
                <a:gd name="T1" fmla="*/ 0 h 1327"/>
                <a:gd name="T2" fmla="*/ 0 w 1614"/>
                <a:gd name="T3" fmla="*/ 7 h 1327"/>
                <a:gd name="T4" fmla="*/ 20 w 1614"/>
                <a:gd name="T5" fmla="*/ 16 h 1327"/>
                <a:gd name="T6" fmla="*/ 11 w 1614"/>
                <a:gd name="T7" fmla="*/ 0 h 1327"/>
                <a:gd name="T8" fmla="*/ 0 60000 65536"/>
                <a:gd name="T9" fmla="*/ 0 60000 65536"/>
                <a:gd name="T10" fmla="*/ 0 60000 65536"/>
                <a:gd name="T11" fmla="*/ 0 60000 65536"/>
                <a:gd name="T12" fmla="*/ 0 w 1614"/>
                <a:gd name="T13" fmla="*/ 0 h 1327"/>
                <a:gd name="T14" fmla="*/ 1614 w 1614"/>
                <a:gd name="T15" fmla="*/ 1327 h 1327"/>
              </a:gdLst>
              <a:ahLst/>
              <a:cxnLst>
                <a:cxn ang="T8">
                  <a:pos x="T0" y="T1"/>
                </a:cxn>
                <a:cxn ang="T9">
                  <a:pos x="T2" y="T3"/>
                </a:cxn>
                <a:cxn ang="T10">
                  <a:pos x="T4" y="T5"/>
                </a:cxn>
                <a:cxn ang="T11">
                  <a:pos x="T6" y="T7"/>
                </a:cxn>
              </a:cxnLst>
              <a:rect l="T12" t="T13" r="T14" b="T15"/>
              <a:pathLst>
                <a:path w="1614" h="1327">
                  <a:moveTo>
                    <a:pt x="905" y="0"/>
                  </a:moveTo>
                  <a:lnTo>
                    <a:pt x="0" y="606"/>
                  </a:lnTo>
                  <a:lnTo>
                    <a:pt x="1614" y="1327"/>
                  </a:lnTo>
                  <a:lnTo>
                    <a:pt x="90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3" name="Freeform 67"/>
            <p:cNvSpPr>
              <a:spLocks/>
            </p:cNvSpPr>
            <p:nvPr/>
          </p:nvSpPr>
          <p:spPr bwMode="auto">
            <a:xfrm>
              <a:off x="4705" y="1921"/>
              <a:ext cx="178" cy="146"/>
            </a:xfrm>
            <a:custGeom>
              <a:avLst/>
              <a:gdLst>
                <a:gd name="T0" fmla="*/ 11 w 1614"/>
                <a:gd name="T1" fmla="*/ 0 h 1327"/>
                <a:gd name="T2" fmla="*/ 0 w 1614"/>
                <a:gd name="T3" fmla="*/ 7 h 1327"/>
                <a:gd name="T4" fmla="*/ 20 w 1614"/>
                <a:gd name="T5" fmla="*/ 16 h 1327"/>
                <a:gd name="T6" fmla="*/ 11 w 1614"/>
                <a:gd name="T7" fmla="*/ 0 h 1327"/>
                <a:gd name="T8" fmla="*/ 0 60000 65536"/>
                <a:gd name="T9" fmla="*/ 0 60000 65536"/>
                <a:gd name="T10" fmla="*/ 0 60000 65536"/>
                <a:gd name="T11" fmla="*/ 0 60000 65536"/>
                <a:gd name="T12" fmla="*/ 0 w 1614"/>
                <a:gd name="T13" fmla="*/ 0 h 1327"/>
                <a:gd name="T14" fmla="*/ 1614 w 1614"/>
                <a:gd name="T15" fmla="*/ 1327 h 1327"/>
              </a:gdLst>
              <a:ahLst/>
              <a:cxnLst>
                <a:cxn ang="T8">
                  <a:pos x="T0" y="T1"/>
                </a:cxn>
                <a:cxn ang="T9">
                  <a:pos x="T2" y="T3"/>
                </a:cxn>
                <a:cxn ang="T10">
                  <a:pos x="T4" y="T5"/>
                </a:cxn>
                <a:cxn ang="T11">
                  <a:pos x="T6" y="T7"/>
                </a:cxn>
              </a:cxnLst>
              <a:rect l="T12" t="T13" r="T14" b="T15"/>
              <a:pathLst>
                <a:path w="1614" h="1327">
                  <a:moveTo>
                    <a:pt x="905" y="0"/>
                  </a:moveTo>
                  <a:lnTo>
                    <a:pt x="0" y="606"/>
                  </a:lnTo>
                  <a:lnTo>
                    <a:pt x="1614" y="1327"/>
                  </a:lnTo>
                  <a:lnTo>
                    <a:pt x="90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4" name="Freeform 68"/>
            <p:cNvSpPr>
              <a:spLocks/>
            </p:cNvSpPr>
            <p:nvPr/>
          </p:nvSpPr>
          <p:spPr bwMode="auto">
            <a:xfrm>
              <a:off x="4616" y="1878"/>
              <a:ext cx="189" cy="111"/>
            </a:xfrm>
            <a:custGeom>
              <a:avLst/>
              <a:gdLst>
                <a:gd name="T0" fmla="*/ 0 w 1722"/>
                <a:gd name="T1" fmla="*/ 0 h 999"/>
                <a:gd name="T2" fmla="*/ 10 w 1722"/>
                <a:gd name="T3" fmla="*/ 12 h 999"/>
                <a:gd name="T4" fmla="*/ 21 w 1722"/>
                <a:gd name="T5" fmla="*/ 5 h 999"/>
                <a:gd name="T6" fmla="*/ 0 w 1722"/>
                <a:gd name="T7" fmla="*/ 0 h 999"/>
                <a:gd name="T8" fmla="*/ 0 60000 65536"/>
                <a:gd name="T9" fmla="*/ 0 60000 65536"/>
                <a:gd name="T10" fmla="*/ 0 60000 65536"/>
                <a:gd name="T11" fmla="*/ 0 60000 65536"/>
                <a:gd name="T12" fmla="*/ 0 w 1722"/>
                <a:gd name="T13" fmla="*/ 0 h 999"/>
                <a:gd name="T14" fmla="*/ 1722 w 1722"/>
                <a:gd name="T15" fmla="*/ 999 h 999"/>
              </a:gdLst>
              <a:ahLst/>
              <a:cxnLst>
                <a:cxn ang="T8">
                  <a:pos x="T0" y="T1"/>
                </a:cxn>
                <a:cxn ang="T9">
                  <a:pos x="T2" y="T3"/>
                </a:cxn>
                <a:cxn ang="T10">
                  <a:pos x="T4" y="T5"/>
                </a:cxn>
                <a:cxn ang="T11">
                  <a:pos x="T6" y="T7"/>
                </a:cxn>
              </a:cxnLst>
              <a:rect l="T12" t="T13" r="T14" b="T15"/>
              <a:pathLst>
                <a:path w="1722" h="999">
                  <a:moveTo>
                    <a:pt x="0" y="0"/>
                  </a:moveTo>
                  <a:lnTo>
                    <a:pt x="817" y="999"/>
                  </a:lnTo>
                  <a:lnTo>
                    <a:pt x="1722" y="393"/>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5" name="Freeform 69"/>
            <p:cNvSpPr>
              <a:spLocks/>
            </p:cNvSpPr>
            <p:nvPr/>
          </p:nvSpPr>
          <p:spPr bwMode="auto">
            <a:xfrm>
              <a:off x="4616" y="1878"/>
              <a:ext cx="189" cy="111"/>
            </a:xfrm>
            <a:custGeom>
              <a:avLst/>
              <a:gdLst>
                <a:gd name="T0" fmla="*/ 0 w 1722"/>
                <a:gd name="T1" fmla="*/ 0 h 999"/>
                <a:gd name="T2" fmla="*/ 10 w 1722"/>
                <a:gd name="T3" fmla="*/ 12 h 999"/>
                <a:gd name="T4" fmla="*/ 21 w 1722"/>
                <a:gd name="T5" fmla="*/ 5 h 999"/>
                <a:gd name="T6" fmla="*/ 0 w 1722"/>
                <a:gd name="T7" fmla="*/ 0 h 999"/>
                <a:gd name="T8" fmla="*/ 0 60000 65536"/>
                <a:gd name="T9" fmla="*/ 0 60000 65536"/>
                <a:gd name="T10" fmla="*/ 0 60000 65536"/>
                <a:gd name="T11" fmla="*/ 0 60000 65536"/>
                <a:gd name="T12" fmla="*/ 0 w 1722"/>
                <a:gd name="T13" fmla="*/ 0 h 999"/>
                <a:gd name="T14" fmla="*/ 1722 w 1722"/>
                <a:gd name="T15" fmla="*/ 999 h 999"/>
              </a:gdLst>
              <a:ahLst/>
              <a:cxnLst>
                <a:cxn ang="T8">
                  <a:pos x="T0" y="T1"/>
                </a:cxn>
                <a:cxn ang="T9">
                  <a:pos x="T2" y="T3"/>
                </a:cxn>
                <a:cxn ang="T10">
                  <a:pos x="T4" y="T5"/>
                </a:cxn>
                <a:cxn ang="T11">
                  <a:pos x="T6" y="T7"/>
                </a:cxn>
              </a:cxnLst>
              <a:rect l="T12" t="T13" r="T14" b="T15"/>
              <a:pathLst>
                <a:path w="1722" h="999">
                  <a:moveTo>
                    <a:pt x="0" y="0"/>
                  </a:moveTo>
                  <a:lnTo>
                    <a:pt x="817" y="999"/>
                  </a:lnTo>
                  <a:lnTo>
                    <a:pt x="1722" y="393"/>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6" name="Freeform 70"/>
            <p:cNvSpPr>
              <a:spLocks/>
            </p:cNvSpPr>
            <p:nvPr/>
          </p:nvSpPr>
          <p:spPr bwMode="auto">
            <a:xfrm>
              <a:off x="4616" y="1793"/>
              <a:ext cx="189" cy="128"/>
            </a:xfrm>
            <a:custGeom>
              <a:avLst/>
              <a:gdLst>
                <a:gd name="T0" fmla="*/ 9 w 1722"/>
                <a:gd name="T1" fmla="*/ 0 h 1164"/>
                <a:gd name="T2" fmla="*/ 0 w 1722"/>
                <a:gd name="T3" fmla="*/ 9 h 1164"/>
                <a:gd name="T4" fmla="*/ 21 w 1722"/>
                <a:gd name="T5" fmla="*/ 14 h 1164"/>
                <a:gd name="T6" fmla="*/ 9 w 1722"/>
                <a:gd name="T7" fmla="*/ 0 h 1164"/>
                <a:gd name="T8" fmla="*/ 0 60000 65536"/>
                <a:gd name="T9" fmla="*/ 0 60000 65536"/>
                <a:gd name="T10" fmla="*/ 0 60000 65536"/>
                <a:gd name="T11" fmla="*/ 0 60000 65536"/>
                <a:gd name="T12" fmla="*/ 0 w 1722"/>
                <a:gd name="T13" fmla="*/ 0 h 1164"/>
                <a:gd name="T14" fmla="*/ 1722 w 1722"/>
                <a:gd name="T15" fmla="*/ 1164 h 1164"/>
              </a:gdLst>
              <a:ahLst/>
              <a:cxnLst>
                <a:cxn ang="T8">
                  <a:pos x="T0" y="T1"/>
                </a:cxn>
                <a:cxn ang="T9">
                  <a:pos x="T2" y="T3"/>
                </a:cxn>
                <a:cxn ang="T10">
                  <a:pos x="T4" y="T5"/>
                </a:cxn>
                <a:cxn ang="T11">
                  <a:pos x="T6" y="T7"/>
                </a:cxn>
              </a:cxnLst>
              <a:rect l="T12" t="T13" r="T14" b="T15"/>
              <a:pathLst>
                <a:path w="1722" h="1164">
                  <a:moveTo>
                    <a:pt x="770" y="0"/>
                  </a:moveTo>
                  <a:lnTo>
                    <a:pt x="0" y="771"/>
                  </a:lnTo>
                  <a:lnTo>
                    <a:pt x="1722" y="1164"/>
                  </a:lnTo>
                  <a:lnTo>
                    <a:pt x="77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7" name="Freeform 71"/>
            <p:cNvSpPr>
              <a:spLocks/>
            </p:cNvSpPr>
            <p:nvPr/>
          </p:nvSpPr>
          <p:spPr bwMode="auto">
            <a:xfrm>
              <a:off x="4616" y="1793"/>
              <a:ext cx="189" cy="128"/>
            </a:xfrm>
            <a:custGeom>
              <a:avLst/>
              <a:gdLst>
                <a:gd name="T0" fmla="*/ 9 w 1722"/>
                <a:gd name="T1" fmla="*/ 0 h 1164"/>
                <a:gd name="T2" fmla="*/ 0 w 1722"/>
                <a:gd name="T3" fmla="*/ 9 h 1164"/>
                <a:gd name="T4" fmla="*/ 21 w 1722"/>
                <a:gd name="T5" fmla="*/ 14 h 1164"/>
                <a:gd name="T6" fmla="*/ 9 w 1722"/>
                <a:gd name="T7" fmla="*/ 0 h 1164"/>
                <a:gd name="T8" fmla="*/ 0 60000 65536"/>
                <a:gd name="T9" fmla="*/ 0 60000 65536"/>
                <a:gd name="T10" fmla="*/ 0 60000 65536"/>
                <a:gd name="T11" fmla="*/ 0 60000 65536"/>
                <a:gd name="T12" fmla="*/ 0 w 1722"/>
                <a:gd name="T13" fmla="*/ 0 h 1164"/>
                <a:gd name="T14" fmla="*/ 1722 w 1722"/>
                <a:gd name="T15" fmla="*/ 1164 h 1164"/>
              </a:gdLst>
              <a:ahLst/>
              <a:cxnLst>
                <a:cxn ang="T8">
                  <a:pos x="T0" y="T1"/>
                </a:cxn>
                <a:cxn ang="T9">
                  <a:pos x="T2" y="T3"/>
                </a:cxn>
                <a:cxn ang="T10">
                  <a:pos x="T4" y="T5"/>
                </a:cxn>
                <a:cxn ang="T11">
                  <a:pos x="T6" y="T7"/>
                </a:cxn>
              </a:cxnLst>
              <a:rect l="T12" t="T13" r="T14" b="T15"/>
              <a:pathLst>
                <a:path w="1722" h="1164">
                  <a:moveTo>
                    <a:pt x="770" y="0"/>
                  </a:moveTo>
                  <a:lnTo>
                    <a:pt x="0" y="771"/>
                  </a:lnTo>
                  <a:lnTo>
                    <a:pt x="1722" y="1164"/>
                  </a:lnTo>
                  <a:lnTo>
                    <a:pt x="77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8" name="Freeform 72"/>
            <p:cNvSpPr>
              <a:spLocks/>
            </p:cNvSpPr>
            <p:nvPr/>
          </p:nvSpPr>
          <p:spPr bwMode="auto">
            <a:xfrm>
              <a:off x="3503" y="1787"/>
              <a:ext cx="196" cy="91"/>
            </a:xfrm>
            <a:custGeom>
              <a:avLst/>
              <a:gdLst>
                <a:gd name="T0" fmla="*/ 22 w 1767"/>
                <a:gd name="T1" fmla="*/ 0 h 819"/>
                <a:gd name="T2" fmla="*/ 0 w 1767"/>
                <a:gd name="T3" fmla="*/ 1 h 819"/>
                <a:gd name="T4" fmla="*/ 9 w 1767"/>
                <a:gd name="T5" fmla="*/ 10 h 819"/>
                <a:gd name="T6" fmla="*/ 22 w 1767"/>
                <a:gd name="T7" fmla="*/ 0 h 819"/>
                <a:gd name="T8" fmla="*/ 0 60000 65536"/>
                <a:gd name="T9" fmla="*/ 0 60000 65536"/>
                <a:gd name="T10" fmla="*/ 0 60000 65536"/>
                <a:gd name="T11" fmla="*/ 0 60000 65536"/>
                <a:gd name="T12" fmla="*/ 0 w 1767"/>
                <a:gd name="T13" fmla="*/ 0 h 819"/>
                <a:gd name="T14" fmla="*/ 1767 w 1767"/>
                <a:gd name="T15" fmla="*/ 819 h 819"/>
              </a:gdLst>
              <a:ahLst/>
              <a:cxnLst>
                <a:cxn ang="T8">
                  <a:pos x="T0" y="T1"/>
                </a:cxn>
                <a:cxn ang="T9">
                  <a:pos x="T2" y="T3"/>
                </a:cxn>
                <a:cxn ang="T10">
                  <a:pos x="T4" y="T5"/>
                </a:cxn>
                <a:cxn ang="T11">
                  <a:pos x="T6" y="T7"/>
                </a:cxn>
              </a:cxnLst>
              <a:rect l="T12" t="T13" r="T14" b="T15"/>
              <a:pathLst>
                <a:path w="1767" h="819">
                  <a:moveTo>
                    <a:pt x="1767" y="0"/>
                  </a:moveTo>
                  <a:lnTo>
                    <a:pt x="0" y="48"/>
                  </a:lnTo>
                  <a:lnTo>
                    <a:pt x="770" y="819"/>
                  </a:lnTo>
                  <a:lnTo>
                    <a:pt x="176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79" name="Freeform 73"/>
            <p:cNvSpPr>
              <a:spLocks/>
            </p:cNvSpPr>
            <p:nvPr/>
          </p:nvSpPr>
          <p:spPr bwMode="auto">
            <a:xfrm>
              <a:off x="3503" y="1787"/>
              <a:ext cx="196" cy="91"/>
            </a:xfrm>
            <a:custGeom>
              <a:avLst/>
              <a:gdLst>
                <a:gd name="T0" fmla="*/ 22 w 1767"/>
                <a:gd name="T1" fmla="*/ 0 h 819"/>
                <a:gd name="T2" fmla="*/ 0 w 1767"/>
                <a:gd name="T3" fmla="*/ 1 h 819"/>
                <a:gd name="T4" fmla="*/ 9 w 1767"/>
                <a:gd name="T5" fmla="*/ 10 h 819"/>
                <a:gd name="T6" fmla="*/ 22 w 1767"/>
                <a:gd name="T7" fmla="*/ 0 h 819"/>
                <a:gd name="T8" fmla="*/ 0 60000 65536"/>
                <a:gd name="T9" fmla="*/ 0 60000 65536"/>
                <a:gd name="T10" fmla="*/ 0 60000 65536"/>
                <a:gd name="T11" fmla="*/ 0 60000 65536"/>
                <a:gd name="T12" fmla="*/ 0 w 1767"/>
                <a:gd name="T13" fmla="*/ 0 h 819"/>
                <a:gd name="T14" fmla="*/ 1767 w 1767"/>
                <a:gd name="T15" fmla="*/ 819 h 819"/>
              </a:gdLst>
              <a:ahLst/>
              <a:cxnLst>
                <a:cxn ang="T8">
                  <a:pos x="T0" y="T1"/>
                </a:cxn>
                <a:cxn ang="T9">
                  <a:pos x="T2" y="T3"/>
                </a:cxn>
                <a:cxn ang="T10">
                  <a:pos x="T4" y="T5"/>
                </a:cxn>
                <a:cxn ang="T11">
                  <a:pos x="T6" y="T7"/>
                </a:cxn>
              </a:cxnLst>
              <a:rect l="T12" t="T13" r="T14" b="T15"/>
              <a:pathLst>
                <a:path w="1767" h="819">
                  <a:moveTo>
                    <a:pt x="1767" y="0"/>
                  </a:moveTo>
                  <a:lnTo>
                    <a:pt x="0" y="48"/>
                  </a:lnTo>
                  <a:lnTo>
                    <a:pt x="770" y="819"/>
                  </a:lnTo>
                  <a:lnTo>
                    <a:pt x="176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0" name="Freeform 74"/>
            <p:cNvSpPr>
              <a:spLocks/>
            </p:cNvSpPr>
            <p:nvPr/>
          </p:nvSpPr>
          <p:spPr bwMode="auto">
            <a:xfrm>
              <a:off x="3503" y="1721"/>
              <a:ext cx="322" cy="72"/>
            </a:xfrm>
            <a:custGeom>
              <a:avLst/>
              <a:gdLst>
                <a:gd name="T0" fmla="*/ 36 w 2903"/>
                <a:gd name="T1" fmla="*/ 0 h 656"/>
                <a:gd name="T2" fmla="*/ 0 w 2903"/>
                <a:gd name="T3" fmla="*/ 8 h 656"/>
                <a:gd name="T4" fmla="*/ 22 w 2903"/>
                <a:gd name="T5" fmla="*/ 7 h 656"/>
                <a:gd name="T6" fmla="*/ 36 w 2903"/>
                <a:gd name="T7" fmla="*/ 0 h 656"/>
                <a:gd name="T8" fmla="*/ 0 60000 65536"/>
                <a:gd name="T9" fmla="*/ 0 60000 65536"/>
                <a:gd name="T10" fmla="*/ 0 60000 65536"/>
                <a:gd name="T11" fmla="*/ 0 60000 65536"/>
                <a:gd name="T12" fmla="*/ 0 w 2903"/>
                <a:gd name="T13" fmla="*/ 0 h 656"/>
                <a:gd name="T14" fmla="*/ 2903 w 2903"/>
                <a:gd name="T15" fmla="*/ 656 h 656"/>
              </a:gdLst>
              <a:ahLst/>
              <a:cxnLst>
                <a:cxn ang="T8">
                  <a:pos x="T0" y="T1"/>
                </a:cxn>
                <a:cxn ang="T9">
                  <a:pos x="T2" y="T3"/>
                </a:cxn>
                <a:cxn ang="T10">
                  <a:pos x="T4" y="T5"/>
                </a:cxn>
                <a:cxn ang="T11">
                  <a:pos x="T6" y="T7"/>
                </a:cxn>
              </a:cxnLst>
              <a:rect l="T12" t="T13" r="T14" b="T15"/>
              <a:pathLst>
                <a:path w="2903" h="656">
                  <a:moveTo>
                    <a:pt x="2903" y="0"/>
                  </a:moveTo>
                  <a:lnTo>
                    <a:pt x="0" y="656"/>
                  </a:lnTo>
                  <a:lnTo>
                    <a:pt x="1767" y="608"/>
                  </a:lnTo>
                  <a:lnTo>
                    <a:pt x="290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1" name="Freeform 75"/>
            <p:cNvSpPr>
              <a:spLocks/>
            </p:cNvSpPr>
            <p:nvPr/>
          </p:nvSpPr>
          <p:spPr bwMode="auto">
            <a:xfrm>
              <a:off x="3499" y="1716"/>
              <a:ext cx="322" cy="71"/>
            </a:xfrm>
            <a:custGeom>
              <a:avLst/>
              <a:gdLst>
                <a:gd name="T0" fmla="*/ 36 w 2903"/>
                <a:gd name="T1" fmla="*/ 0 h 656"/>
                <a:gd name="T2" fmla="*/ 0 w 2903"/>
                <a:gd name="T3" fmla="*/ 8 h 656"/>
                <a:gd name="T4" fmla="*/ 22 w 2903"/>
                <a:gd name="T5" fmla="*/ 7 h 656"/>
                <a:gd name="T6" fmla="*/ 36 w 2903"/>
                <a:gd name="T7" fmla="*/ 0 h 656"/>
                <a:gd name="T8" fmla="*/ 0 60000 65536"/>
                <a:gd name="T9" fmla="*/ 0 60000 65536"/>
                <a:gd name="T10" fmla="*/ 0 60000 65536"/>
                <a:gd name="T11" fmla="*/ 0 60000 65536"/>
                <a:gd name="T12" fmla="*/ 0 w 2903"/>
                <a:gd name="T13" fmla="*/ 0 h 656"/>
                <a:gd name="T14" fmla="*/ 2903 w 2903"/>
                <a:gd name="T15" fmla="*/ 656 h 656"/>
              </a:gdLst>
              <a:ahLst/>
              <a:cxnLst>
                <a:cxn ang="T8">
                  <a:pos x="T0" y="T1"/>
                </a:cxn>
                <a:cxn ang="T9">
                  <a:pos x="T2" y="T3"/>
                </a:cxn>
                <a:cxn ang="T10">
                  <a:pos x="T4" y="T5"/>
                </a:cxn>
                <a:cxn ang="T11">
                  <a:pos x="T6" y="T7"/>
                </a:cxn>
              </a:cxnLst>
              <a:rect l="T12" t="T13" r="T14" b="T15"/>
              <a:pathLst>
                <a:path w="2903" h="656">
                  <a:moveTo>
                    <a:pt x="2903" y="0"/>
                  </a:moveTo>
                  <a:lnTo>
                    <a:pt x="0" y="656"/>
                  </a:lnTo>
                  <a:lnTo>
                    <a:pt x="1767" y="608"/>
                  </a:lnTo>
                  <a:lnTo>
                    <a:pt x="290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2" name="Freeform 76"/>
            <p:cNvSpPr>
              <a:spLocks/>
            </p:cNvSpPr>
            <p:nvPr/>
          </p:nvSpPr>
          <p:spPr bwMode="auto">
            <a:xfrm>
              <a:off x="3503" y="1688"/>
              <a:ext cx="322" cy="105"/>
            </a:xfrm>
            <a:custGeom>
              <a:avLst/>
              <a:gdLst>
                <a:gd name="T0" fmla="*/ 14 w 2903"/>
                <a:gd name="T1" fmla="*/ 0 h 956"/>
                <a:gd name="T2" fmla="*/ 0 w 2903"/>
                <a:gd name="T3" fmla="*/ 12 h 956"/>
                <a:gd name="T4" fmla="*/ 36 w 2903"/>
                <a:gd name="T5" fmla="*/ 4 h 956"/>
                <a:gd name="T6" fmla="*/ 14 w 2903"/>
                <a:gd name="T7" fmla="*/ 0 h 956"/>
                <a:gd name="T8" fmla="*/ 0 60000 65536"/>
                <a:gd name="T9" fmla="*/ 0 60000 65536"/>
                <a:gd name="T10" fmla="*/ 0 60000 65536"/>
                <a:gd name="T11" fmla="*/ 0 60000 65536"/>
                <a:gd name="T12" fmla="*/ 0 w 2903"/>
                <a:gd name="T13" fmla="*/ 0 h 956"/>
                <a:gd name="T14" fmla="*/ 2903 w 2903"/>
                <a:gd name="T15" fmla="*/ 956 h 956"/>
              </a:gdLst>
              <a:ahLst/>
              <a:cxnLst>
                <a:cxn ang="T8">
                  <a:pos x="T0" y="T1"/>
                </a:cxn>
                <a:cxn ang="T9">
                  <a:pos x="T2" y="T3"/>
                </a:cxn>
                <a:cxn ang="T10">
                  <a:pos x="T4" y="T5"/>
                </a:cxn>
                <a:cxn ang="T11">
                  <a:pos x="T6" y="T7"/>
                </a:cxn>
              </a:cxnLst>
              <a:rect l="T12" t="T13" r="T14" b="T15"/>
              <a:pathLst>
                <a:path w="2903" h="956">
                  <a:moveTo>
                    <a:pt x="1162" y="0"/>
                  </a:moveTo>
                  <a:lnTo>
                    <a:pt x="0" y="956"/>
                  </a:lnTo>
                  <a:lnTo>
                    <a:pt x="2903" y="300"/>
                  </a:lnTo>
                  <a:lnTo>
                    <a:pt x="116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3" name="Freeform 77"/>
            <p:cNvSpPr>
              <a:spLocks/>
            </p:cNvSpPr>
            <p:nvPr/>
          </p:nvSpPr>
          <p:spPr bwMode="auto">
            <a:xfrm>
              <a:off x="3503" y="1688"/>
              <a:ext cx="322" cy="105"/>
            </a:xfrm>
            <a:custGeom>
              <a:avLst/>
              <a:gdLst>
                <a:gd name="T0" fmla="*/ 14 w 2903"/>
                <a:gd name="T1" fmla="*/ 0 h 956"/>
                <a:gd name="T2" fmla="*/ 0 w 2903"/>
                <a:gd name="T3" fmla="*/ 12 h 956"/>
                <a:gd name="T4" fmla="*/ 36 w 2903"/>
                <a:gd name="T5" fmla="*/ 4 h 956"/>
                <a:gd name="T6" fmla="*/ 14 w 2903"/>
                <a:gd name="T7" fmla="*/ 0 h 956"/>
                <a:gd name="T8" fmla="*/ 0 60000 65536"/>
                <a:gd name="T9" fmla="*/ 0 60000 65536"/>
                <a:gd name="T10" fmla="*/ 0 60000 65536"/>
                <a:gd name="T11" fmla="*/ 0 60000 65536"/>
                <a:gd name="T12" fmla="*/ 0 w 2903"/>
                <a:gd name="T13" fmla="*/ 0 h 956"/>
                <a:gd name="T14" fmla="*/ 2903 w 2903"/>
                <a:gd name="T15" fmla="*/ 956 h 956"/>
              </a:gdLst>
              <a:ahLst/>
              <a:cxnLst>
                <a:cxn ang="T8">
                  <a:pos x="T0" y="T1"/>
                </a:cxn>
                <a:cxn ang="T9">
                  <a:pos x="T2" y="T3"/>
                </a:cxn>
                <a:cxn ang="T10">
                  <a:pos x="T4" y="T5"/>
                </a:cxn>
                <a:cxn ang="T11">
                  <a:pos x="T6" y="T7"/>
                </a:cxn>
              </a:cxnLst>
              <a:rect l="T12" t="T13" r="T14" b="T15"/>
              <a:pathLst>
                <a:path w="2903" h="956">
                  <a:moveTo>
                    <a:pt x="1162" y="0"/>
                  </a:moveTo>
                  <a:lnTo>
                    <a:pt x="0" y="956"/>
                  </a:lnTo>
                  <a:lnTo>
                    <a:pt x="2903" y="300"/>
                  </a:lnTo>
                  <a:lnTo>
                    <a:pt x="116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4" name="Freeform 78"/>
            <p:cNvSpPr>
              <a:spLocks/>
            </p:cNvSpPr>
            <p:nvPr/>
          </p:nvSpPr>
          <p:spPr bwMode="auto">
            <a:xfrm>
              <a:off x="3632" y="1610"/>
              <a:ext cx="193" cy="111"/>
            </a:xfrm>
            <a:custGeom>
              <a:avLst/>
              <a:gdLst>
                <a:gd name="T0" fmla="*/ 16 w 1741"/>
                <a:gd name="T1" fmla="*/ 0 h 1009"/>
                <a:gd name="T2" fmla="*/ 0 w 1741"/>
                <a:gd name="T3" fmla="*/ 9 h 1009"/>
                <a:gd name="T4" fmla="*/ 21 w 1741"/>
                <a:gd name="T5" fmla="*/ 12 h 1009"/>
                <a:gd name="T6" fmla="*/ 16 w 1741"/>
                <a:gd name="T7" fmla="*/ 0 h 1009"/>
                <a:gd name="T8" fmla="*/ 0 60000 65536"/>
                <a:gd name="T9" fmla="*/ 0 60000 65536"/>
                <a:gd name="T10" fmla="*/ 0 60000 65536"/>
                <a:gd name="T11" fmla="*/ 0 60000 65536"/>
                <a:gd name="T12" fmla="*/ 0 w 1741"/>
                <a:gd name="T13" fmla="*/ 0 h 1009"/>
                <a:gd name="T14" fmla="*/ 1741 w 1741"/>
                <a:gd name="T15" fmla="*/ 1009 h 1009"/>
              </a:gdLst>
              <a:ahLst/>
              <a:cxnLst>
                <a:cxn ang="T8">
                  <a:pos x="T0" y="T1"/>
                </a:cxn>
                <a:cxn ang="T9">
                  <a:pos x="T2" y="T3"/>
                </a:cxn>
                <a:cxn ang="T10">
                  <a:pos x="T4" y="T5"/>
                </a:cxn>
                <a:cxn ang="T11">
                  <a:pos x="T6" y="T7"/>
                </a:cxn>
              </a:cxnLst>
              <a:rect l="T12" t="T13" r="T14" b="T15"/>
              <a:pathLst>
                <a:path w="1741" h="1009">
                  <a:moveTo>
                    <a:pt x="1325" y="0"/>
                  </a:moveTo>
                  <a:lnTo>
                    <a:pt x="0" y="709"/>
                  </a:lnTo>
                  <a:lnTo>
                    <a:pt x="1741" y="1009"/>
                  </a:lnTo>
                  <a:lnTo>
                    <a:pt x="132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5" name="Freeform 79"/>
            <p:cNvSpPr>
              <a:spLocks/>
            </p:cNvSpPr>
            <p:nvPr/>
          </p:nvSpPr>
          <p:spPr bwMode="auto">
            <a:xfrm>
              <a:off x="3632" y="1610"/>
              <a:ext cx="193" cy="111"/>
            </a:xfrm>
            <a:custGeom>
              <a:avLst/>
              <a:gdLst>
                <a:gd name="T0" fmla="*/ 16 w 1741"/>
                <a:gd name="T1" fmla="*/ 0 h 1009"/>
                <a:gd name="T2" fmla="*/ 0 w 1741"/>
                <a:gd name="T3" fmla="*/ 9 h 1009"/>
                <a:gd name="T4" fmla="*/ 21 w 1741"/>
                <a:gd name="T5" fmla="*/ 12 h 1009"/>
                <a:gd name="T6" fmla="*/ 16 w 1741"/>
                <a:gd name="T7" fmla="*/ 0 h 1009"/>
                <a:gd name="T8" fmla="*/ 0 60000 65536"/>
                <a:gd name="T9" fmla="*/ 0 60000 65536"/>
                <a:gd name="T10" fmla="*/ 0 60000 65536"/>
                <a:gd name="T11" fmla="*/ 0 60000 65536"/>
                <a:gd name="T12" fmla="*/ 0 w 1741"/>
                <a:gd name="T13" fmla="*/ 0 h 1009"/>
                <a:gd name="T14" fmla="*/ 1741 w 1741"/>
                <a:gd name="T15" fmla="*/ 1009 h 1009"/>
              </a:gdLst>
              <a:ahLst/>
              <a:cxnLst>
                <a:cxn ang="T8">
                  <a:pos x="T0" y="T1"/>
                </a:cxn>
                <a:cxn ang="T9">
                  <a:pos x="T2" y="T3"/>
                </a:cxn>
                <a:cxn ang="T10">
                  <a:pos x="T4" y="T5"/>
                </a:cxn>
                <a:cxn ang="T11">
                  <a:pos x="T6" y="T7"/>
                </a:cxn>
              </a:cxnLst>
              <a:rect l="T12" t="T13" r="T14" b="T15"/>
              <a:pathLst>
                <a:path w="1741" h="1009">
                  <a:moveTo>
                    <a:pt x="1325" y="0"/>
                  </a:moveTo>
                  <a:lnTo>
                    <a:pt x="0" y="709"/>
                  </a:lnTo>
                  <a:lnTo>
                    <a:pt x="1741" y="1009"/>
                  </a:lnTo>
                  <a:lnTo>
                    <a:pt x="132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6" name="Freeform 80"/>
            <p:cNvSpPr>
              <a:spLocks/>
            </p:cNvSpPr>
            <p:nvPr/>
          </p:nvSpPr>
          <p:spPr bwMode="auto">
            <a:xfrm>
              <a:off x="4102" y="1610"/>
              <a:ext cx="324" cy="70"/>
            </a:xfrm>
            <a:custGeom>
              <a:avLst/>
              <a:gdLst>
                <a:gd name="T0" fmla="*/ 36 w 2933"/>
                <a:gd name="T1" fmla="*/ 0 h 634"/>
                <a:gd name="T2" fmla="*/ 0 w 2933"/>
                <a:gd name="T3" fmla="*/ 6 h 634"/>
                <a:gd name="T4" fmla="*/ 16 w 2933"/>
                <a:gd name="T5" fmla="*/ 8 h 634"/>
                <a:gd name="T6" fmla="*/ 36 w 2933"/>
                <a:gd name="T7" fmla="*/ 0 h 634"/>
                <a:gd name="T8" fmla="*/ 0 60000 65536"/>
                <a:gd name="T9" fmla="*/ 0 60000 65536"/>
                <a:gd name="T10" fmla="*/ 0 60000 65536"/>
                <a:gd name="T11" fmla="*/ 0 60000 65536"/>
                <a:gd name="T12" fmla="*/ 0 w 2933"/>
                <a:gd name="T13" fmla="*/ 0 h 634"/>
                <a:gd name="T14" fmla="*/ 2933 w 2933"/>
                <a:gd name="T15" fmla="*/ 634 h 634"/>
              </a:gdLst>
              <a:ahLst/>
              <a:cxnLst>
                <a:cxn ang="T8">
                  <a:pos x="T0" y="T1"/>
                </a:cxn>
                <a:cxn ang="T9">
                  <a:pos x="T2" y="T3"/>
                </a:cxn>
                <a:cxn ang="T10">
                  <a:pos x="T4" y="T5"/>
                </a:cxn>
                <a:cxn ang="T11">
                  <a:pos x="T6" y="T7"/>
                </a:cxn>
              </a:cxnLst>
              <a:rect l="T12" t="T13" r="T14" b="T15"/>
              <a:pathLst>
                <a:path w="2933" h="634">
                  <a:moveTo>
                    <a:pt x="2933" y="0"/>
                  </a:moveTo>
                  <a:lnTo>
                    <a:pt x="0" y="507"/>
                  </a:lnTo>
                  <a:lnTo>
                    <a:pt x="1283" y="634"/>
                  </a:lnTo>
                  <a:lnTo>
                    <a:pt x="293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7" name="Freeform 81"/>
            <p:cNvSpPr>
              <a:spLocks/>
            </p:cNvSpPr>
            <p:nvPr/>
          </p:nvSpPr>
          <p:spPr bwMode="auto">
            <a:xfrm>
              <a:off x="4102" y="1610"/>
              <a:ext cx="324" cy="70"/>
            </a:xfrm>
            <a:custGeom>
              <a:avLst/>
              <a:gdLst>
                <a:gd name="T0" fmla="*/ 36 w 2933"/>
                <a:gd name="T1" fmla="*/ 0 h 634"/>
                <a:gd name="T2" fmla="*/ 0 w 2933"/>
                <a:gd name="T3" fmla="*/ 6 h 634"/>
                <a:gd name="T4" fmla="*/ 16 w 2933"/>
                <a:gd name="T5" fmla="*/ 8 h 634"/>
                <a:gd name="T6" fmla="*/ 36 w 2933"/>
                <a:gd name="T7" fmla="*/ 0 h 634"/>
                <a:gd name="T8" fmla="*/ 0 60000 65536"/>
                <a:gd name="T9" fmla="*/ 0 60000 65536"/>
                <a:gd name="T10" fmla="*/ 0 60000 65536"/>
                <a:gd name="T11" fmla="*/ 0 60000 65536"/>
                <a:gd name="T12" fmla="*/ 0 w 2933"/>
                <a:gd name="T13" fmla="*/ 0 h 634"/>
                <a:gd name="T14" fmla="*/ 2933 w 2933"/>
                <a:gd name="T15" fmla="*/ 634 h 634"/>
              </a:gdLst>
              <a:ahLst/>
              <a:cxnLst>
                <a:cxn ang="T8">
                  <a:pos x="T0" y="T1"/>
                </a:cxn>
                <a:cxn ang="T9">
                  <a:pos x="T2" y="T3"/>
                </a:cxn>
                <a:cxn ang="T10">
                  <a:pos x="T4" y="T5"/>
                </a:cxn>
                <a:cxn ang="T11">
                  <a:pos x="T6" y="T7"/>
                </a:cxn>
              </a:cxnLst>
              <a:rect l="T12" t="T13" r="T14" b="T15"/>
              <a:pathLst>
                <a:path w="2933" h="634">
                  <a:moveTo>
                    <a:pt x="2933" y="0"/>
                  </a:moveTo>
                  <a:lnTo>
                    <a:pt x="0" y="507"/>
                  </a:lnTo>
                  <a:lnTo>
                    <a:pt x="1283" y="634"/>
                  </a:lnTo>
                  <a:lnTo>
                    <a:pt x="2933"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8" name="Freeform 82"/>
            <p:cNvSpPr>
              <a:spLocks/>
            </p:cNvSpPr>
            <p:nvPr/>
          </p:nvSpPr>
          <p:spPr bwMode="auto">
            <a:xfrm>
              <a:off x="4244" y="1610"/>
              <a:ext cx="182" cy="111"/>
            </a:xfrm>
            <a:custGeom>
              <a:avLst/>
              <a:gdLst>
                <a:gd name="T0" fmla="*/ 20 w 1650"/>
                <a:gd name="T1" fmla="*/ 0 h 1009"/>
                <a:gd name="T2" fmla="*/ 0 w 1650"/>
                <a:gd name="T3" fmla="*/ 8 h 1009"/>
                <a:gd name="T4" fmla="*/ 15 w 1650"/>
                <a:gd name="T5" fmla="*/ 12 h 1009"/>
                <a:gd name="T6" fmla="*/ 20 w 1650"/>
                <a:gd name="T7" fmla="*/ 0 h 1009"/>
                <a:gd name="T8" fmla="*/ 0 60000 65536"/>
                <a:gd name="T9" fmla="*/ 0 60000 65536"/>
                <a:gd name="T10" fmla="*/ 0 60000 65536"/>
                <a:gd name="T11" fmla="*/ 0 60000 65536"/>
                <a:gd name="T12" fmla="*/ 0 w 1650"/>
                <a:gd name="T13" fmla="*/ 0 h 1009"/>
                <a:gd name="T14" fmla="*/ 1650 w 1650"/>
                <a:gd name="T15" fmla="*/ 1009 h 1009"/>
              </a:gdLst>
              <a:ahLst/>
              <a:cxnLst>
                <a:cxn ang="T8">
                  <a:pos x="T0" y="T1"/>
                </a:cxn>
                <a:cxn ang="T9">
                  <a:pos x="T2" y="T3"/>
                </a:cxn>
                <a:cxn ang="T10">
                  <a:pos x="T4" y="T5"/>
                </a:cxn>
                <a:cxn ang="T11">
                  <a:pos x="T6" y="T7"/>
                </a:cxn>
              </a:cxnLst>
              <a:rect l="T12" t="T13" r="T14" b="T15"/>
              <a:pathLst>
                <a:path w="1650" h="1009">
                  <a:moveTo>
                    <a:pt x="1650" y="0"/>
                  </a:moveTo>
                  <a:lnTo>
                    <a:pt x="0" y="634"/>
                  </a:lnTo>
                  <a:lnTo>
                    <a:pt x="1232" y="1009"/>
                  </a:lnTo>
                  <a:lnTo>
                    <a:pt x="165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89" name="Freeform 83"/>
            <p:cNvSpPr>
              <a:spLocks/>
            </p:cNvSpPr>
            <p:nvPr/>
          </p:nvSpPr>
          <p:spPr bwMode="auto">
            <a:xfrm>
              <a:off x="4236" y="1614"/>
              <a:ext cx="182" cy="111"/>
            </a:xfrm>
            <a:custGeom>
              <a:avLst/>
              <a:gdLst>
                <a:gd name="T0" fmla="*/ 20 w 1650"/>
                <a:gd name="T1" fmla="*/ 0 h 1009"/>
                <a:gd name="T2" fmla="*/ 0 w 1650"/>
                <a:gd name="T3" fmla="*/ 8 h 1009"/>
                <a:gd name="T4" fmla="*/ 15 w 1650"/>
                <a:gd name="T5" fmla="*/ 12 h 1009"/>
                <a:gd name="T6" fmla="*/ 20 w 1650"/>
                <a:gd name="T7" fmla="*/ 0 h 1009"/>
                <a:gd name="T8" fmla="*/ 0 60000 65536"/>
                <a:gd name="T9" fmla="*/ 0 60000 65536"/>
                <a:gd name="T10" fmla="*/ 0 60000 65536"/>
                <a:gd name="T11" fmla="*/ 0 60000 65536"/>
                <a:gd name="T12" fmla="*/ 0 w 1650"/>
                <a:gd name="T13" fmla="*/ 0 h 1009"/>
                <a:gd name="T14" fmla="*/ 1650 w 1650"/>
                <a:gd name="T15" fmla="*/ 1009 h 1009"/>
              </a:gdLst>
              <a:ahLst/>
              <a:cxnLst>
                <a:cxn ang="T8">
                  <a:pos x="T0" y="T1"/>
                </a:cxn>
                <a:cxn ang="T9">
                  <a:pos x="T2" y="T3"/>
                </a:cxn>
                <a:cxn ang="T10">
                  <a:pos x="T4" y="T5"/>
                </a:cxn>
                <a:cxn ang="T11">
                  <a:pos x="T6" y="T7"/>
                </a:cxn>
              </a:cxnLst>
              <a:rect l="T12" t="T13" r="T14" b="T15"/>
              <a:pathLst>
                <a:path w="1650" h="1009">
                  <a:moveTo>
                    <a:pt x="1650" y="0"/>
                  </a:moveTo>
                  <a:lnTo>
                    <a:pt x="0" y="634"/>
                  </a:lnTo>
                  <a:lnTo>
                    <a:pt x="1232" y="1009"/>
                  </a:lnTo>
                  <a:lnTo>
                    <a:pt x="165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0" name="Freeform 84"/>
            <p:cNvSpPr>
              <a:spLocks/>
            </p:cNvSpPr>
            <p:nvPr/>
          </p:nvSpPr>
          <p:spPr bwMode="auto">
            <a:xfrm>
              <a:off x="4102" y="1562"/>
              <a:ext cx="324" cy="103"/>
            </a:xfrm>
            <a:custGeom>
              <a:avLst/>
              <a:gdLst>
                <a:gd name="T0" fmla="*/ 18 w 2933"/>
                <a:gd name="T1" fmla="*/ 0 h 945"/>
                <a:gd name="T2" fmla="*/ 0 w 2933"/>
                <a:gd name="T3" fmla="*/ 11 h 945"/>
                <a:gd name="T4" fmla="*/ 36 w 2933"/>
                <a:gd name="T5" fmla="*/ 5 h 945"/>
                <a:gd name="T6" fmla="*/ 18 w 2933"/>
                <a:gd name="T7" fmla="*/ 0 h 945"/>
                <a:gd name="T8" fmla="*/ 0 60000 65536"/>
                <a:gd name="T9" fmla="*/ 0 60000 65536"/>
                <a:gd name="T10" fmla="*/ 0 60000 65536"/>
                <a:gd name="T11" fmla="*/ 0 60000 65536"/>
                <a:gd name="T12" fmla="*/ 0 w 2933"/>
                <a:gd name="T13" fmla="*/ 0 h 945"/>
                <a:gd name="T14" fmla="*/ 2933 w 2933"/>
                <a:gd name="T15" fmla="*/ 945 h 945"/>
              </a:gdLst>
              <a:ahLst/>
              <a:cxnLst>
                <a:cxn ang="T8">
                  <a:pos x="T0" y="T1"/>
                </a:cxn>
                <a:cxn ang="T9">
                  <a:pos x="T2" y="T3"/>
                </a:cxn>
                <a:cxn ang="T10">
                  <a:pos x="T4" y="T5"/>
                </a:cxn>
                <a:cxn ang="T11">
                  <a:pos x="T6" y="T7"/>
                </a:cxn>
              </a:cxnLst>
              <a:rect l="T12" t="T13" r="T14" b="T15"/>
              <a:pathLst>
                <a:path w="2933" h="945">
                  <a:moveTo>
                    <a:pt x="1495" y="0"/>
                  </a:moveTo>
                  <a:lnTo>
                    <a:pt x="0" y="945"/>
                  </a:lnTo>
                  <a:lnTo>
                    <a:pt x="2933" y="438"/>
                  </a:lnTo>
                  <a:lnTo>
                    <a:pt x="149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1" name="Freeform 85"/>
            <p:cNvSpPr>
              <a:spLocks/>
            </p:cNvSpPr>
            <p:nvPr/>
          </p:nvSpPr>
          <p:spPr bwMode="auto">
            <a:xfrm>
              <a:off x="4106" y="1562"/>
              <a:ext cx="325" cy="103"/>
            </a:xfrm>
            <a:custGeom>
              <a:avLst/>
              <a:gdLst>
                <a:gd name="T0" fmla="*/ 18 w 2933"/>
                <a:gd name="T1" fmla="*/ 0 h 945"/>
                <a:gd name="T2" fmla="*/ 0 w 2933"/>
                <a:gd name="T3" fmla="*/ 11 h 945"/>
                <a:gd name="T4" fmla="*/ 36 w 2933"/>
                <a:gd name="T5" fmla="*/ 5 h 945"/>
                <a:gd name="T6" fmla="*/ 18 w 2933"/>
                <a:gd name="T7" fmla="*/ 0 h 945"/>
                <a:gd name="T8" fmla="*/ 0 60000 65536"/>
                <a:gd name="T9" fmla="*/ 0 60000 65536"/>
                <a:gd name="T10" fmla="*/ 0 60000 65536"/>
                <a:gd name="T11" fmla="*/ 0 60000 65536"/>
                <a:gd name="T12" fmla="*/ 0 w 2933"/>
                <a:gd name="T13" fmla="*/ 0 h 945"/>
                <a:gd name="T14" fmla="*/ 2933 w 2933"/>
                <a:gd name="T15" fmla="*/ 945 h 945"/>
              </a:gdLst>
              <a:ahLst/>
              <a:cxnLst>
                <a:cxn ang="T8">
                  <a:pos x="T0" y="T1"/>
                </a:cxn>
                <a:cxn ang="T9">
                  <a:pos x="T2" y="T3"/>
                </a:cxn>
                <a:cxn ang="T10">
                  <a:pos x="T4" y="T5"/>
                </a:cxn>
                <a:cxn ang="T11">
                  <a:pos x="T6" y="T7"/>
                </a:cxn>
              </a:cxnLst>
              <a:rect l="T12" t="T13" r="T14" b="T15"/>
              <a:pathLst>
                <a:path w="2933" h="945">
                  <a:moveTo>
                    <a:pt x="1495" y="0"/>
                  </a:moveTo>
                  <a:lnTo>
                    <a:pt x="0" y="945"/>
                  </a:lnTo>
                  <a:lnTo>
                    <a:pt x="2933" y="438"/>
                  </a:lnTo>
                  <a:lnTo>
                    <a:pt x="149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2" name="Freeform 86"/>
            <p:cNvSpPr>
              <a:spLocks/>
            </p:cNvSpPr>
            <p:nvPr/>
          </p:nvSpPr>
          <p:spPr bwMode="auto">
            <a:xfrm>
              <a:off x="4102" y="1545"/>
              <a:ext cx="164" cy="120"/>
            </a:xfrm>
            <a:custGeom>
              <a:avLst/>
              <a:gdLst>
                <a:gd name="T0" fmla="*/ 0 w 1495"/>
                <a:gd name="T1" fmla="*/ 0 h 1092"/>
                <a:gd name="T2" fmla="*/ 0 w 1495"/>
                <a:gd name="T3" fmla="*/ 13 h 1092"/>
                <a:gd name="T4" fmla="*/ 18 w 1495"/>
                <a:gd name="T5" fmla="*/ 2 h 1092"/>
                <a:gd name="T6" fmla="*/ 0 w 1495"/>
                <a:gd name="T7" fmla="*/ 0 h 1092"/>
                <a:gd name="T8" fmla="*/ 0 60000 65536"/>
                <a:gd name="T9" fmla="*/ 0 60000 65536"/>
                <a:gd name="T10" fmla="*/ 0 60000 65536"/>
                <a:gd name="T11" fmla="*/ 0 60000 65536"/>
                <a:gd name="T12" fmla="*/ 0 w 1495"/>
                <a:gd name="T13" fmla="*/ 0 h 1092"/>
                <a:gd name="T14" fmla="*/ 1495 w 1495"/>
                <a:gd name="T15" fmla="*/ 1092 h 1092"/>
              </a:gdLst>
              <a:ahLst/>
              <a:cxnLst>
                <a:cxn ang="T8">
                  <a:pos x="T0" y="T1"/>
                </a:cxn>
                <a:cxn ang="T9">
                  <a:pos x="T2" y="T3"/>
                </a:cxn>
                <a:cxn ang="T10">
                  <a:pos x="T4" y="T5"/>
                </a:cxn>
                <a:cxn ang="T11">
                  <a:pos x="T6" y="T7"/>
                </a:cxn>
              </a:cxnLst>
              <a:rect l="T12" t="T13" r="T14" b="T15"/>
              <a:pathLst>
                <a:path w="1495" h="1092">
                  <a:moveTo>
                    <a:pt x="0" y="0"/>
                  </a:moveTo>
                  <a:lnTo>
                    <a:pt x="0" y="1092"/>
                  </a:lnTo>
                  <a:lnTo>
                    <a:pt x="1495" y="147"/>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3" name="Freeform 87"/>
            <p:cNvSpPr>
              <a:spLocks/>
            </p:cNvSpPr>
            <p:nvPr/>
          </p:nvSpPr>
          <p:spPr bwMode="auto">
            <a:xfrm>
              <a:off x="4102" y="1545"/>
              <a:ext cx="164" cy="120"/>
            </a:xfrm>
            <a:custGeom>
              <a:avLst/>
              <a:gdLst>
                <a:gd name="T0" fmla="*/ 0 w 1495"/>
                <a:gd name="T1" fmla="*/ 0 h 1092"/>
                <a:gd name="T2" fmla="*/ 0 w 1495"/>
                <a:gd name="T3" fmla="*/ 13 h 1092"/>
                <a:gd name="T4" fmla="*/ 18 w 1495"/>
                <a:gd name="T5" fmla="*/ 2 h 1092"/>
                <a:gd name="T6" fmla="*/ 0 w 1495"/>
                <a:gd name="T7" fmla="*/ 0 h 1092"/>
                <a:gd name="T8" fmla="*/ 0 60000 65536"/>
                <a:gd name="T9" fmla="*/ 0 60000 65536"/>
                <a:gd name="T10" fmla="*/ 0 60000 65536"/>
                <a:gd name="T11" fmla="*/ 0 60000 65536"/>
                <a:gd name="T12" fmla="*/ 0 w 1495"/>
                <a:gd name="T13" fmla="*/ 0 h 1092"/>
                <a:gd name="T14" fmla="*/ 1495 w 1495"/>
                <a:gd name="T15" fmla="*/ 1092 h 1092"/>
              </a:gdLst>
              <a:ahLst/>
              <a:cxnLst>
                <a:cxn ang="T8">
                  <a:pos x="T0" y="T1"/>
                </a:cxn>
                <a:cxn ang="T9">
                  <a:pos x="T2" y="T3"/>
                </a:cxn>
                <a:cxn ang="T10">
                  <a:pos x="T4" y="T5"/>
                </a:cxn>
                <a:cxn ang="T11">
                  <a:pos x="T6" y="T7"/>
                </a:cxn>
              </a:cxnLst>
              <a:rect l="T12" t="T13" r="T14" b="T15"/>
              <a:pathLst>
                <a:path w="1495" h="1092">
                  <a:moveTo>
                    <a:pt x="0" y="0"/>
                  </a:moveTo>
                  <a:lnTo>
                    <a:pt x="0" y="1092"/>
                  </a:lnTo>
                  <a:lnTo>
                    <a:pt x="1495" y="147"/>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4" name="Freeform 88"/>
            <p:cNvSpPr>
              <a:spLocks/>
            </p:cNvSpPr>
            <p:nvPr/>
          </p:nvSpPr>
          <p:spPr bwMode="auto">
            <a:xfrm>
              <a:off x="4102" y="1721"/>
              <a:ext cx="278" cy="76"/>
            </a:xfrm>
            <a:custGeom>
              <a:avLst/>
              <a:gdLst>
                <a:gd name="T0" fmla="*/ 31 w 2515"/>
                <a:gd name="T1" fmla="*/ 0 h 696"/>
                <a:gd name="T2" fmla="*/ 0 w 2515"/>
                <a:gd name="T3" fmla="*/ 7 h 696"/>
                <a:gd name="T4" fmla="*/ 13 w 2515"/>
                <a:gd name="T5" fmla="*/ 8 h 696"/>
                <a:gd name="T6" fmla="*/ 31 w 2515"/>
                <a:gd name="T7" fmla="*/ 0 h 696"/>
                <a:gd name="T8" fmla="*/ 0 60000 65536"/>
                <a:gd name="T9" fmla="*/ 0 60000 65536"/>
                <a:gd name="T10" fmla="*/ 0 60000 65536"/>
                <a:gd name="T11" fmla="*/ 0 60000 65536"/>
                <a:gd name="T12" fmla="*/ 0 w 2515"/>
                <a:gd name="T13" fmla="*/ 0 h 696"/>
                <a:gd name="T14" fmla="*/ 2515 w 2515"/>
                <a:gd name="T15" fmla="*/ 696 h 696"/>
              </a:gdLst>
              <a:ahLst/>
              <a:cxnLst>
                <a:cxn ang="T8">
                  <a:pos x="T0" y="T1"/>
                </a:cxn>
                <a:cxn ang="T9">
                  <a:pos x="T2" y="T3"/>
                </a:cxn>
                <a:cxn ang="T10">
                  <a:pos x="T4" y="T5"/>
                </a:cxn>
                <a:cxn ang="T11">
                  <a:pos x="T6" y="T7"/>
                </a:cxn>
              </a:cxnLst>
              <a:rect l="T12" t="T13" r="T14" b="T15"/>
              <a:pathLst>
                <a:path w="2515" h="696">
                  <a:moveTo>
                    <a:pt x="2515" y="0"/>
                  </a:moveTo>
                  <a:lnTo>
                    <a:pt x="0" y="590"/>
                  </a:lnTo>
                  <a:lnTo>
                    <a:pt x="1070" y="696"/>
                  </a:lnTo>
                  <a:lnTo>
                    <a:pt x="251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5" name="Freeform 89"/>
            <p:cNvSpPr>
              <a:spLocks/>
            </p:cNvSpPr>
            <p:nvPr/>
          </p:nvSpPr>
          <p:spPr bwMode="auto">
            <a:xfrm>
              <a:off x="4102" y="1721"/>
              <a:ext cx="278" cy="76"/>
            </a:xfrm>
            <a:custGeom>
              <a:avLst/>
              <a:gdLst>
                <a:gd name="T0" fmla="*/ 31 w 2515"/>
                <a:gd name="T1" fmla="*/ 0 h 696"/>
                <a:gd name="T2" fmla="*/ 0 w 2515"/>
                <a:gd name="T3" fmla="*/ 7 h 696"/>
                <a:gd name="T4" fmla="*/ 13 w 2515"/>
                <a:gd name="T5" fmla="*/ 8 h 696"/>
                <a:gd name="T6" fmla="*/ 31 w 2515"/>
                <a:gd name="T7" fmla="*/ 0 h 696"/>
                <a:gd name="T8" fmla="*/ 0 60000 65536"/>
                <a:gd name="T9" fmla="*/ 0 60000 65536"/>
                <a:gd name="T10" fmla="*/ 0 60000 65536"/>
                <a:gd name="T11" fmla="*/ 0 60000 65536"/>
                <a:gd name="T12" fmla="*/ 0 w 2515"/>
                <a:gd name="T13" fmla="*/ 0 h 696"/>
                <a:gd name="T14" fmla="*/ 2515 w 2515"/>
                <a:gd name="T15" fmla="*/ 696 h 696"/>
              </a:gdLst>
              <a:ahLst/>
              <a:cxnLst>
                <a:cxn ang="T8">
                  <a:pos x="T0" y="T1"/>
                </a:cxn>
                <a:cxn ang="T9">
                  <a:pos x="T2" y="T3"/>
                </a:cxn>
                <a:cxn ang="T10">
                  <a:pos x="T4" y="T5"/>
                </a:cxn>
                <a:cxn ang="T11">
                  <a:pos x="T6" y="T7"/>
                </a:cxn>
              </a:cxnLst>
              <a:rect l="T12" t="T13" r="T14" b="T15"/>
              <a:pathLst>
                <a:path w="2515" h="696">
                  <a:moveTo>
                    <a:pt x="2515" y="0"/>
                  </a:moveTo>
                  <a:lnTo>
                    <a:pt x="0" y="590"/>
                  </a:lnTo>
                  <a:lnTo>
                    <a:pt x="1070" y="696"/>
                  </a:lnTo>
                  <a:lnTo>
                    <a:pt x="2515"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6" name="Freeform 90"/>
            <p:cNvSpPr>
              <a:spLocks/>
            </p:cNvSpPr>
            <p:nvPr/>
          </p:nvSpPr>
          <p:spPr bwMode="auto">
            <a:xfrm>
              <a:off x="4220" y="1721"/>
              <a:ext cx="160" cy="111"/>
            </a:xfrm>
            <a:custGeom>
              <a:avLst/>
              <a:gdLst>
                <a:gd name="T0" fmla="*/ 18 w 1445"/>
                <a:gd name="T1" fmla="*/ 0 h 1008"/>
                <a:gd name="T2" fmla="*/ 0 w 1445"/>
                <a:gd name="T3" fmla="*/ 8 h 1008"/>
                <a:gd name="T4" fmla="*/ 13 w 1445"/>
                <a:gd name="T5" fmla="*/ 12 h 1008"/>
                <a:gd name="T6" fmla="*/ 18 w 1445"/>
                <a:gd name="T7" fmla="*/ 0 h 1008"/>
                <a:gd name="T8" fmla="*/ 0 60000 65536"/>
                <a:gd name="T9" fmla="*/ 0 60000 65536"/>
                <a:gd name="T10" fmla="*/ 0 60000 65536"/>
                <a:gd name="T11" fmla="*/ 0 60000 65536"/>
                <a:gd name="T12" fmla="*/ 0 w 1445"/>
                <a:gd name="T13" fmla="*/ 0 h 1008"/>
                <a:gd name="T14" fmla="*/ 1445 w 1445"/>
                <a:gd name="T15" fmla="*/ 1008 h 1008"/>
              </a:gdLst>
              <a:ahLst/>
              <a:cxnLst>
                <a:cxn ang="T8">
                  <a:pos x="T0" y="T1"/>
                </a:cxn>
                <a:cxn ang="T9">
                  <a:pos x="T2" y="T3"/>
                </a:cxn>
                <a:cxn ang="T10">
                  <a:pos x="T4" y="T5"/>
                </a:cxn>
                <a:cxn ang="T11">
                  <a:pos x="T6" y="T7"/>
                </a:cxn>
              </a:cxnLst>
              <a:rect l="T12" t="T13" r="T14" b="T15"/>
              <a:pathLst>
                <a:path w="1445" h="1008">
                  <a:moveTo>
                    <a:pt x="1445" y="0"/>
                  </a:moveTo>
                  <a:lnTo>
                    <a:pt x="0" y="696"/>
                  </a:lnTo>
                  <a:lnTo>
                    <a:pt x="1029" y="1008"/>
                  </a:lnTo>
                  <a:lnTo>
                    <a:pt x="144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7" name="Freeform 91"/>
            <p:cNvSpPr>
              <a:spLocks/>
            </p:cNvSpPr>
            <p:nvPr/>
          </p:nvSpPr>
          <p:spPr bwMode="auto">
            <a:xfrm>
              <a:off x="4220" y="1721"/>
              <a:ext cx="160" cy="111"/>
            </a:xfrm>
            <a:custGeom>
              <a:avLst/>
              <a:gdLst>
                <a:gd name="T0" fmla="*/ 18 w 1445"/>
                <a:gd name="T1" fmla="*/ 0 h 1008"/>
                <a:gd name="T2" fmla="*/ 0 w 1445"/>
                <a:gd name="T3" fmla="*/ 8 h 1008"/>
                <a:gd name="T4" fmla="*/ 13 w 1445"/>
                <a:gd name="T5" fmla="*/ 12 h 1008"/>
                <a:gd name="T6" fmla="*/ 18 w 1445"/>
                <a:gd name="T7" fmla="*/ 0 h 1008"/>
                <a:gd name="T8" fmla="*/ 0 60000 65536"/>
                <a:gd name="T9" fmla="*/ 0 60000 65536"/>
                <a:gd name="T10" fmla="*/ 0 60000 65536"/>
                <a:gd name="T11" fmla="*/ 0 60000 65536"/>
                <a:gd name="T12" fmla="*/ 0 w 1445"/>
                <a:gd name="T13" fmla="*/ 0 h 1008"/>
                <a:gd name="T14" fmla="*/ 1445 w 1445"/>
                <a:gd name="T15" fmla="*/ 1008 h 1008"/>
              </a:gdLst>
              <a:ahLst/>
              <a:cxnLst>
                <a:cxn ang="T8">
                  <a:pos x="T0" y="T1"/>
                </a:cxn>
                <a:cxn ang="T9">
                  <a:pos x="T2" y="T3"/>
                </a:cxn>
                <a:cxn ang="T10">
                  <a:pos x="T4" y="T5"/>
                </a:cxn>
                <a:cxn ang="T11">
                  <a:pos x="T6" y="T7"/>
                </a:cxn>
              </a:cxnLst>
              <a:rect l="T12" t="T13" r="T14" b="T15"/>
              <a:pathLst>
                <a:path w="1445" h="1008">
                  <a:moveTo>
                    <a:pt x="1445" y="0"/>
                  </a:moveTo>
                  <a:lnTo>
                    <a:pt x="0" y="696"/>
                  </a:lnTo>
                  <a:lnTo>
                    <a:pt x="1029" y="1008"/>
                  </a:lnTo>
                  <a:lnTo>
                    <a:pt x="144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8" name="Freeform 92"/>
            <p:cNvSpPr>
              <a:spLocks/>
            </p:cNvSpPr>
            <p:nvPr/>
          </p:nvSpPr>
          <p:spPr bwMode="auto">
            <a:xfrm>
              <a:off x="4102" y="1680"/>
              <a:ext cx="278" cy="106"/>
            </a:xfrm>
            <a:custGeom>
              <a:avLst/>
              <a:gdLst>
                <a:gd name="T0" fmla="*/ 16 w 2515"/>
                <a:gd name="T1" fmla="*/ 0 h 965"/>
                <a:gd name="T2" fmla="*/ 0 w 2515"/>
                <a:gd name="T3" fmla="*/ 12 h 965"/>
                <a:gd name="T4" fmla="*/ 31 w 2515"/>
                <a:gd name="T5" fmla="*/ 5 h 965"/>
                <a:gd name="T6" fmla="*/ 16 w 2515"/>
                <a:gd name="T7" fmla="*/ 0 h 965"/>
                <a:gd name="T8" fmla="*/ 0 60000 65536"/>
                <a:gd name="T9" fmla="*/ 0 60000 65536"/>
                <a:gd name="T10" fmla="*/ 0 60000 65536"/>
                <a:gd name="T11" fmla="*/ 0 60000 65536"/>
                <a:gd name="T12" fmla="*/ 0 w 2515"/>
                <a:gd name="T13" fmla="*/ 0 h 965"/>
                <a:gd name="T14" fmla="*/ 2515 w 2515"/>
                <a:gd name="T15" fmla="*/ 965 h 965"/>
              </a:gdLst>
              <a:ahLst/>
              <a:cxnLst>
                <a:cxn ang="T8">
                  <a:pos x="T0" y="T1"/>
                </a:cxn>
                <a:cxn ang="T9">
                  <a:pos x="T2" y="T3"/>
                </a:cxn>
                <a:cxn ang="T10">
                  <a:pos x="T4" y="T5"/>
                </a:cxn>
                <a:cxn ang="T11">
                  <a:pos x="T6" y="T7"/>
                </a:cxn>
              </a:cxnLst>
              <a:rect l="T12" t="T13" r="T14" b="T15"/>
              <a:pathLst>
                <a:path w="2515" h="965">
                  <a:moveTo>
                    <a:pt x="1283" y="0"/>
                  </a:moveTo>
                  <a:lnTo>
                    <a:pt x="0" y="965"/>
                  </a:lnTo>
                  <a:lnTo>
                    <a:pt x="2515" y="375"/>
                  </a:lnTo>
                  <a:lnTo>
                    <a:pt x="128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099" name="Freeform 93"/>
            <p:cNvSpPr>
              <a:spLocks/>
            </p:cNvSpPr>
            <p:nvPr/>
          </p:nvSpPr>
          <p:spPr bwMode="auto">
            <a:xfrm>
              <a:off x="4102" y="1680"/>
              <a:ext cx="278" cy="106"/>
            </a:xfrm>
            <a:custGeom>
              <a:avLst/>
              <a:gdLst>
                <a:gd name="T0" fmla="*/ 16 w 2515"/>
                <a:gd name="T1" fmla="*/ 0 h 965"/>
                <a:gd name="T2" fmla="*/ 0 w 2515"/>
                <a:gd name="T3" fmla="*/ 12 h 965"/>
                <a:gd name="T4" fmla="*/ 31 w 2515"/>
                <a:gd name="T5" fmla="*/ 5 h 965"/>
                <a:gd name="T6" fmla="*/ 16 w 2515"/>
                <a:gd name="T7" fmla="*/ 0 h 965"/>
                <a:gd name="T8" fmla="*/ 0 60000 65536"/>
                <a:gd name="T9" fmla="*/ 0 60000 65536"/>
                <a:gd name="T10" fmla="*/ 0 60000 65536"/>
                <a:gd name="T11" fmla="*/ 0 60000 65536"/>
                <a:gd name="T12" fmla="*/ 0 w 2515"/>
                <a:gd name="T13" fmla="*/ 0 h 965"/>
                <a:gd name="T14" fmla="*/ 2515 w 2515"/>
                <a:gd name="T15" fmla="*/ 965 h 965"/>
              </a:gdLst>
              <a:ahLst/>
              <a:cxnLst>
                <a:cxn ang="T8">
                  <a:pos x="T0" y="T1"/>
                </a:cxn>
                <a:cxn ang="T9">
                  <a:pos x="T2" y="T3"/>
                </a:cxn>
                <a:cxn ang="T10">
                  <a:pos x="T4" y="T5"/>
                </a:cxn>
                <a:cxn ang="T11">
                  <a:pos x="T6" y="T7"/>
                </a:cxn>
              </a:cxnLst>
              <a:rect l="T12" t="T13" r="T14" b="T15"/>
              <a:pathLst>
                <a:path w="2515" h="965">
                  <a:moveTo>
                    <a:pt x="1283" y="0"/>
                  </a:moveTo>
                  <a:lnTo>
                    <a:pt x="0" y="965"/>
                  </a:lnTo>
                  <a:lnTo>
                    <a:pt x="2515" y="375"/>
                  </a:lnTo>
                  <a:lnTo>
                    <a:pt x="128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0" name="Freeform 94"/>
            <p:cNvSpPr>
              <a:spLocks/>
            </p:cNvSpPr>
            <p:nvPr/>
          </p:nvSpPr>
          <p:spPr bwMode="auto">
            <a:xfrm>
              <a:off x="4102" y="1665"/>
              <a:ext cx="142" cy="121"/>
            </a:xfrm>
            <a:custGeom>
              <a:avLst/>
              <a:gdLst>
                <a:gd name="T0" fmla="*/ 0 w 1283"/>
                <a:gd name="T1" fmla="*/ 0 h 1092"/>
                <a:gd name="T2" fmla="*/ 0 w 1283"/>
                <a:gd name="T3" fmla="*/ 13 h 1092"/>
                <a:gd name="T4" fmla="*/ 16 w 1283"/>
                <a:gd name="T5" fmla="*/ 2 h 1092"/>
                <a:gd name="T6" fmla="*/ 0 w 1283"/>
                <a:gd name="T7" fmla="*/ 0 h 1092"/>
                <a:gd name="T8" fmla="*/ 0 60000 65536"/>
                <a:gd name="T9" fmla="*/ 0 60000 65536"/>
                <a:gd name="T10" fmla="*/ 0 60000 65536"/>
                <a:gd name="T11" fmla="*/ 0 60000 65536"/>
                <a:gd name="T12" fmla="*/ 0 w 1283"/>
                <a:gd name="T13" fmla="*/ 0 h 1092"/>
                <a:gd name="T14" fmla="*/ 1283 w 1283"/>
                <a:gd name="T15" fmla="*/ 1092 h 1092"/>
              </a:gdLst>
              <a:ahLst/>
              <a:cxnLst>
                <a:cxn ang="T8">
                  <a:pos x="T0" y="T1"/>
                </a:cxn>
                <a:cxn ang="T9">
                  <a:pos x="T2" y="T3"/>
                </a:cxn>
                <a:cxn ang="T10">
                  <a:pos x="T4" y="T5"/>
                </a:cxn>
                <a:cxn ang="T11">
                  <a:pos x="T6" y="T7"/>
                </a:cxn>
              </a:cxnLst>
              <a:rect l="T12" t="T13" r="T14" b="T15"/>
              <a:pathLst>
                <a:path w="1283" h="1092">
                  <a:moveTo>
                    <a:pt x="0" y="0"/>
                  </a:moveTo>
                  <a:lnTo>
                    <a:pt x="0" y="1092"/>
                  </a:lnTo>
                  <a:lnTo>
                    <a:pt x="1283" y="127"/>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1" name="Freeform 95"/>
            <p:cNvSpPr>
              <a:spLocks/>
            </p:cNvSpPr>
            <p:nvPr/>
          </p:nvSpPr>
          <p:spPr bwMode="auto">
            <a:xfrm>
              <a:off x="4102" y="1665"/>
              <a:ext cx="142" cy="121"/>
            </a:xfrm>
            <a:custGeom>
              <a:avLst/>
              <a:gdLst>
                <a:gd name="T0" fmla="*/ 0 w 1283"/>
                <a:gd name="T1" fmla="*/ 0 h 1092"/>
                <a:gd name="T2" fmla="*/ 0 w 1283"/>
                <a:gd name="T3" fmla="*/ 13 h 1092"/>
                <a:gd name="T4" fmla="*/ 16 w 1283"/>
                <a:gd name="T5" fmla="*/ 2 h 1092"/>
                <a:gd name="T6" fmla="*/ 0 w 1283"/>
                <a:gd name="T7" fmla="*/ 0 h 1092"/>
                <a:gd name="T8" fmla="*/ 0 60000 65536"/>
                <a:gd name="T9" fmla="*/ 0 60000 65536"/>
                <a:gd name="T10" fmla="*/ 0 60000 65536"/>
                <a:gd name="T11" fmla="*/ 0 60000 65536"/>
                <a:gd name="T12" fmla="*/ 0 w 1283"/>
                <a:gd name="T13" fmla="*/ 0 h 1092"/>
                <a:gd name="T14" fmla="*/ 1283 w 1283"/>
                <a:gd name="T15" fmla="*/ 1092 h 1092"/>
              </a:gdLst>
              <a:ahLst/>
              <a:cxnLst>
                <a:cxn ang="T8">
                  <a:pos x="T0" y="T1"/>
                </a:cxn>
                <a:cxn ang="T9">
                  <a:pos x="T2" y="T3"/>
                </a:cxn>
                <a:cxn ang="T10">
                  <a:pos x="T4" y="T5"/>
                </a:cxn>
                <a:cxn ang="T11">
                  <a:pos x="T6" y="T7"/>
                </a:cxn>
              </a:cxnLst>
              <a:rect l="T12" t="T13" r="T14" b="T15"/>
              <a:pathLst>
                <a:path w="1283" h="1092">
                  <a:moveTo>
                    <a:pt x="0" y="0"/>
                  </a:moveTo>
                  <a:lnTo>
                    <a:pt x="0" y="1092"/>
                  </a:lnTo>
                  <a:lnTo>
                    <a:pt x="1283" y="127"/>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2" name="Freeform 96"/>
            <p:cNvSpPr>
              <a:spLocks/>
            </p:cNvSpPr>
            <p:nvPr/>
          </p:nvSpPr>
          <p:spPr bwMode="auto">
            <a:xfrm>
              <a:off x="4661" y="2533"/>
              <a:ext cx="153" cy="136"/>
            </a:xfrm>
            <a:custGeom>
              <a:avLst/>
              <a:gdLst>
                <a:gd name="T0" fmla="*/ 17 w 1382"/>
                <a:gd name="T1" fmla="*/ 0 h 1235"/>
                <a:gd name="T2" fmla="*/ 0 w 1382"/>
                <a:gd name="T3" fmla="*/ 10 h 1235"/>
                <a:gd name="T4" fmla="*/ 12 w 1382"/>
                <a:gd name="T5" fmla="*/ 15 h 1235"/>
                <a:gd name="T6" fmla="*/ 17 w 1382"/>
                <a:gd name="T7" fmla="*/ 0 h 1235"/>
                <a:gd name="T8" fmla="*/ 0 60000 65536"/>
                <a:gd name="T9" fmla="*/ 0 60000 65536"/>
                <a:gd name="T10" fmla="*/ 0 60000 65536"/>
                <a:gd name="T11" fmla="*/ 0 60000 65536"/>
                <a:gd name="T12" fmla="*/ 0 w 1382"/>
                <a:gd name="T13" fmla="*/ 0 h 1235"/>
                <a:gd name="T14" fmla="*/ 1382 w 1382"/>
                <a:gd name="T15" fmla="*/ 1235 h 1235"/>
              </a:gdLst>
              <a:ahLst/>
              <a:cxnLst>
                <a:cxn ang="T8">
                  <a:pos x="T0" y="T1"/>
                </a:cxn>
                <a:cxn ang="T9">
                  <a:pos x="T2" y="T3"/>
                </a:cxn>
                <a:cxn ang="T10">
                  <a:pos x="T4" y="T5"/>
                </a:cxn>
                <a:cxn ang="T11">
                  <a:pos x="T6" y="T7"/>
                </a:cxn>
              </a:cxnLst>
              <a:rect l="T12" t="T13" r="T14" b="T15"/>
              <a:pathLst>
                <a:path w="1382" h="1235">
                  <a:moveTo>
                    <a:pt x="1382" y="0"/>
                  </a:moveTo>
                  <a:lnTo>
                    <a:pt x="0" y="818"/>
                  </a:lnTo>
                  <a:lnTo>
                    <a:pt x="1008" y="1235"/>
                  </a:lnTo>
                  <a:lnTo>
                    <a:pt x="138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3" name="Freeform 97"/>
            <p:cNvSpPr>
              <a:spLocks/>
            </p:cNvSpPr>
            <p:nvPr/>
          </p:nvSpPr>
          <p:spPr bwMode="auto">
            <a:xfrm>
              <a:off x="4661" y="2533"/>
              <a:ext cx="153" cy="136"/>
            </a:xfrm>
            <a:custGeom>
              <a:avLst/>
              <a:gdLst>
                <a:gd name="T0" fmla="*/ 17 w 1382"/>
                <a:gd name="T1" fmla="*/ 0 h 1235"/>
                <a:gd name="T2" fmla="*/ 0 w 1382"/>
                <a:gd name="T3" fmla="*/ 10 h 1235"/>
                <a:gd name="T4" fmla="*/ 12 w 1382"/>
                <a:gd name="T5" fmla="*/ 15 h 1235"/>
                <a:gd name="T6" fmla="*/ 17 w 1382"/>
                <a:gd name="T7" fmla="*/ 0 h 1235"/>
                <a:gd name="T8" fmla="*/ 0 60000 65536"/>
                <a:gd name="T9" fmla="*/ 0 60000 65536"/>
                <a:gd name="T10" fmla="*/ 0 60000 65536"/>
                <a:gd name="T11" fmla="*/ 0 60000 65536"/>
                <a:gd name="T12" fmla="*/ 0 w 1382"/>
                <a:gd name="T13" fmla="*/ 0 h 1235"/>
                <a:gd name="T14" fmla="*/ 1382 w 1382"/>
                <a:gd name="T15" fmla="*/ 1235 h 1235"/>
              </a:gdLst>
              <a:ahLst/>
              <a:cxnLst>
                <a:cxn ang="T8">
                  <a:pos x="T0" y="T1"/>
                </a:cxn>
                <a:cxn ang="T9">
                  <a:pos x="T2" y="T3"/>
                </a:cxn>
                <a:cxn ang="T10">
                  <a:pos x="T4" y="T5"/>
                </a:cxn>
                <a:cxn ang="T11">
                  <a:pos x="T6" y="T7"/>
                </a:cxn>
              </a:cxnLst>
              <a:rect l="T12" t="T13" r="T14" b="T15"/>
              <a:pathLst>
                <a:path w="1382" h="1235">
                  <a:moveTo>
                    <a:pt x="1382" y="0"/>
                  </a:moveTo>
                  <a:lnTo>
                    <a:pt x="0" y="818"/>
                  </a:lnTo>
                  <a:lnTo>
                    <a:pt x="1008" y="1235"/>
                  </a:lnTo>
                  <a:lnTo>
                    <a:pt x="138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4" name="Freeform 98"/>
            <p:cNvSpPr>
              <a:spLocks/>
            </p:cNvSpPr>
            <p:nvPr/>
          </p:nvSpPr>
          <p:spPr bwMode="auto">
            <a:xfrm>
              <a:off x="4661" y="2509"/>
              <a:ext cx="153" cy="114"/>
            </a:xfrm>
            <a:custGeom>
              <a:avLst/>
              <a:gdLst>
                <a:gd name="T0" fmla="*/ 4 w 1382"/>
                <a:gd name="T1" fmla="*/ 0 h 1032"/>
                <a:gd name="T2" fmla="*/ 0 w 1382"/>
                <a:gd name="T3" fmla="*/ 13 h 1032"/>
                <a:gd name="T4" fmla="*/ 17 w 1382"/>
                <a:gd name="T5" fmla="*/ 3 h 1032"/>
                <a:gd name="T6" fmla="*/ 4 w 1382"/>
                <a:gd name="T7" fmla="*/ 0 h 1032"/>
                <a:gd name="T8" fmla="*/ 0 60000 65536"/>
                <a:gd name="T9" fmla="*/ 0 60000 65536"/>
                <a:gd name="T10" fmla="*/ 0 60000 65536"/>
                <a:gd name="T11" fmla="*/ 0 60000 65536"/>
                <a:gd name="T12" fmla="*/ 0 w 1382"/>
                <a:gd name="T13" fmla="*/ 0 h 1032"/>
                <a:gd name="T14" fmla="*/ 1382 w 1382"/>
                <a:gd name="T15" fmla="*/ 1032 h 1032"/>
              </a:gdLst>
              <a:ahLst/>
              <a:cxnLst>
                <a:cxn ang="T8">
                  <a:pos x="T0" y="T1"/>
                </a:cxn>
                <a:cxn ang="T9">
                  <a:pos x="T2" y="T3"/>
                </a:cxn>
                <a:cxn ang="T10">
                  <a:pos x="T4" y="T5"/>
                </a:cxn>
                <a:cxn ang="T11">
                  <a:pos x="T6" y="T7"/>
                </a:cxn>
              </a:cxnLst>
              <a:rect l="T12" t="T13" r="T14" b="T15"/>
              <a:pathLst>
                <a:path w="1382" h="1032">
                  <a:moveTo>
                    <a:pt x="313" y="0"/>
                  </a:moveTo>
                  <a:lnTo>
                    <a:pt x="0" y="1032"/>
                  </a:lnTo>
                  <a:lnTo>
                    <a:pt x="1382" y="214"/>
                  </a:lnTo>
                  <a:lnTo>
                    <a:pt x="31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5" name="Freeform 99"/>
            <p:cNvSpPr>
              <a:spLocks/>
            </p:cNvSpPr>
            <p:nvPr/>
          </p:nvSpPr>
          <p:spPr bwMode="auto">
            <a:xfrm>
              <a:off x="4665" y="2513"/>
              <a:ext cx="153" cy="115"/>
            </a:xfrm>
            <a:custGeom>
              <a:avLst/>
              <a:gdLst>
                <a:gd name="T0" fmla="*/ 4 w 1382"/>
                <a:gd name="T1" fmla="*/ 0 h 1032"/>
                <a:gd name="T2" fmla="*/ 0 w 1382"/>
                <a:gd name="T3" fmla="*/ 13 h 1032"/>
                <a:gd name="T4" fmla="*/ 17 w 1382"/>
                <a:gd name="T5" fmla="*/ 3 h 1032"/>
                <a:gd name="T6" fmla="*/ 4 w 1382"/>
                <a:gd name="T7" fmla="*/ 0 h 1032"/>
                <a:gd name="T8" fmla="*/ 0 60000 65536"/>
                <a:gd name="T9" fmla="*/ 0 60000 65536"/>
                <a:gd name="T10" fmla="*/ 0 60000 65536"/>
                <a:gd name="T11" fmla="*/ 0 60000 65536"/>
                <a:gd name="T12" fmla="*/ 0 w 1382"/>
                <a:gd name="T13" fmla="*/ 0 h 1032"/>
                <a:gd name="T14" fmla="*/ 1382 w 1382"/>
                <a:gd name="T15" fmla="*/ 1032 h 1032"/>
              </a:gdLst>
              <a:ahLst/>
              <a:cxnLst>
                <a:cxn ang="T8">
                  <a:pos x="T0" y="T1"/>
                </a:cxn>
                <a:cxn ang="T9">
                  <a:pos x="T2" y="T3"/>
                </a:cxn>
                <a:cxn ang="T10">
                  <a:pos x="T4" y="T5"/>
                </a:cxn>
                <a:cxn ang="T11">
                  <a:pos x="T6" y="T7"/>
                </a:cxn>
              </a:cxnLst>
              <a:rect l="T12" t="T13" r="T14" b="T15"/>
              <a:pathLst>
                <a:path w="1382" h="1032">
                  <a:moveTo>
                    <a:pt x="313" y="0"/>
                  </a:moveTo>
                  <a:lnTo>
                    <a:pt x="0" y="1032"/>
                  </a:lnTo>
                  <a:lnTo>
                    <a:pt x="1382" y="214"/>
                  </a:lnTo>
                  <a:lnTo>
                    <a:pt x="31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6" name="Freeform 100"/>
            <p:cNvSpPr>
              <a:spLocks/>
            </p:cNvSpPr>
            <p:nvPr/>
          </p:nvSpPr>
          <p:spPr bwMode="auto">
            <a:xfrm>
              <a:off x="4696" y="2391"/>
              <a:ext cx="132" cy="142"/>
            </a:xfrm>
            <a:custGeom>
              <a:avLst/>
              <a:gdLst>
                <a:gd name="T0" fmla="*/ 15 w 1195"/>
                <a:gd name="T1" fmla="*/ 0 h 1286"/>
                <a:gd name="T2" fmla="*/ 0 w 1195"/>
                <a:gd name="T3" fmla="*/ 13 h 1286"/>
                <a:gd name="T4" fmla="*/ 13 w 1195"/>
                <a:gd name="T5" fmla="*/ 16 h 1286"/>
                <a:gd name="T6" fmla="*/ 15 w 1195"/>
                <a:gd name="T7" fmla="*/ 0 h 1286"/>
                <a:gd name="T8" fmla="*/ 0 60000 65536"/>
                <a:gd name="T9" fmla="*/ 0 60000 65536"/>
                <a:gd name="T10" fmla="*/ 0 60000 65536"/>
                <a:gd name="T11" fmla="*/ 0 60000 65536"/>
                <a:gd name="T12" fmla="*/ 0 w 1195"/>
                <a:gd name="T13" fmla="*/ 0 h 1286"/>
                <a:gd name="T14" fmla="*/ 1195 w 1195"/>
                <a:gd name="T15" fmla="*/ 1286 h 1286"/>
              </a:gdLst>
              <a:ahLst/>
              <a:cxnLst>
                <a:cxn ang="T8">
                  <a:pos x="T0" y="T1"/>
                </a:cxn>
                <a:cxn ang="T9">
                  <a:pos x="T2" y="T3"/>
                </a:cxn>
                <a:cxn ang="T10">
                  <a:pos x="T4" y="T5"/>
                </a:cxn>
                <a:cxn ang="T11">
                  <a:pos x="T6" y="T7"/>
                </a:cxn>
              </a:cxnLst>
              <a:rect l="T12" t="T13" r="T14" b="T15"/>
              <a:pathLst>
                <a:path w="1195" h="1286">
                  <a:moveTo>
                    <a:pt x="1195" y="0"/>
                  </a:moveTo>
                  <a:lnTo>
                    <a:pt x="0" y="1072"/>
                  </a:lnTo>
                  <a:lnTo>
                    <a:pt x="1069" y="1286"/>
                  </a:lnTo>
                  <a:lnTo>
                    <a:pt x="119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7" name="Freeform 101"/>
            <p:cNvSpPr>
              <a:spLocks/>
            </p:cNvSpPr>
            <p:nvPr/>
          </p:nvSpPr>
          <p:spPr bwMode="auto">
            <a:xfrm>
              <a:off x="4696" y="2391"/>
              <a:ext cx="132" cy="142"/>
            </a:xfrm>
            <a:custGeom>
              <a:avLst/>
              <a:gdLst>
                <a:gd name="T0" fmla="*/ 15 w 1195"/>
                <a:gd name="T1" fmla="*/ 0 h 1286"/>
                <a:gd name="T2" fmla="*/ 0 w 1195"/>
                <a:gd name="T3" fmla="*/ 13 h 1286"/>
                <a:gd name="T4" fmla="*/ 13 w 1195"/>
                <a:gd name="T5" fmla="*/ 16 h 1286"/>
                <a:gd name="T6" fmla="*/ 15 w 1195"/>
                <a:gd name="T7" fmla="*/ 0 h 1286"/>
                <a:gd name="T8" fmla="*/ 0 60000 65536"/>
                <a:gd name="T9" fmla="*/ 0 60000 65536"/>
                <a:gd name="T10" fmla="*/ 0 60000 65536"/>
                <a:gd name="T11" fmla="*/ 0 60000 65536"/>
                <a:gd name="T12" fmla="*/ 0 w 1195"/>
                <a:gd name="T13" fmla="*/ 0 h 1286"/>
                <a:gd name="T14" fmla="*/ 1195 w 1195"/>
                <a:gd name="T15" fmla="*/ 1286 h 1286"/>
              </a:gdLst>
              <a:ahLst/>
              <a:cxnLst>
                <a:cxn ang="T8">
                  <a:pos x="T0" y="T1"/>
                </a:cxn>
                <a:cxn ang="T9">
                  <a:pos x="T2" y="T3"/>
                </a:cxn>
                <a:cxn ang="T10">
                  <a:pos x="T4" y="T5"/>
                </a:cxn>
                <a:cxn ang="T11">
                  <a:pos x="T6" y="T7"/>
                </a:cxn>
              </a:cxnLst>
              <a:rect l="T12" t="T13" r="T14" b="T15"/>
              <a:pathLst>
                <a:path w="1195" h="1286">
                  <a:moveTo>
                    <a:pt x="1195" y="0"/>
                  </a:moveTo>
                  <a:lnTo>
                    <a:pt x="0" y="1072"/>
                  </a:lnTo>
                  <a:lnTo>
                    <a:pt x="1069" y="1286"/>
                  </a:lnTo>
                  <a:lnTo>
                    <a:pt x="119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8" name="Freeform 102"/>
            <p:cNvSpPr>
              <a:spLocks/>
            </p:cNvSpPr>
            <p:nvPr/>
          </p:nvSpPr>
          <p:spPr bwMode="auto">
            <a:xfrm>
              <a:off x="4696" y="2391"/>
              <a:ext cx="132" cy="118"/>
            </a:xfrm>
            <a:custGeom>
              <a:avLst/>
              <a:gdLst>
                <a:gd name="T0" fmla="*/ 1 w 1195"/>
                <a:gd name="T1" fmla="*/ 0 h 1072"/>
                <a:gd name="T2" fmla="*/ 0 w 1195"/>
                <a:gd name="T3" fmla="*/ 13 h 1072"/>
                <a:gd name="T4" fmla="*/ 15 w 1195"/>
                <a:gd name="T5" fmla="*/ 0 h 1072"/>
                <a:gd name="T6" fmla="*/ 1 w 1195"/>
                <a:gd name="T7" fmla="*/ 0 h 1072"/>
                <a:gd name="T8" fmla="*/ 0 60000 65536"/>
                <a:gd name="T9" fmla="*/ 0 60000 65536"/>
                <a:gd name="T10" fmla="*/ 0 60000 65536"/>
                <a:gd name="T11" fmla="*/ 0 60000 65536"/>
                <a:gd name="T12" fmla="*/ 0 w 1195"/>
                <a:gd name="T13" fmla="*/ 0 h 1072"/>
                <a:gd name="T14" fmla="*/ 1195 w 1195"/>
                <a:gd name="T15" fmla="*/ 1072 h 1072"/>
              </a:gdLst>
              <a:ahLst/>
              <a:cxnLst>
                <a:cxn ang="T8">
                  <a:pos x="T0" y="T1"/>
                </a:cxn>
                <a:cxn ang="T9">
                  <a:pos x="T2" y="T3"/>
                </a:cxn>
                <a:cxn ang="T10">
                  <a:pos x="T4" y="T5"/>
                </a:cxn>
                <a:cxn ang="T11">
                  <a:pos x="T6" y="T7"/>
                </a:cxn>
              </a:cxnLst>
              <a:rect l="T12" t="T13" r="T14" b="T15"/>
              <a:pathLst>
                <a:path w="1195" h="1072">
                  <a:moveTo>
                    <a:pt x="105" y="0"/>
                  </a:moveTo>
                  <a:lnTo>
                    <a:pt x="0" y="1072"/>
                  </a:lnTo>
                  <a:lnTo>
                    <a:pt x="1195" y="0"/>
                  </a:lnTo>
                  <a:lnTo>
                    <a:pt x="10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09" name="Freeform 103"/>
            <p:cNvSpPr>
              <a:spLocks/>
            </p:cNvSpPr>
            <p:nvPr/>
          </p:nvSpPr>
          <p:spPr bwMode="auto">
            <a:xfrm>
              <a:off x="4696" y="2391"/>
              <a:ext cx="132" cy="118"/>
            </a:xfrm>
            <a:custGeom>
              <a:avLst/>
              <a:gdLst>
                <a:gd name="T0" fmla="*/ 1 w 1195"/>
                <a:gd name="T1" fmla="*/ 0 h 1072"/>
                <a:gd name="T2" fmla="*/ 0 w 1195"/>
                <a:gd name="T3" fmla="*/ 13 h 1072"/>
                <a:gd name="T4" fmla="*/ 15 w 1195"/>
                <a:gd name="T5" fmla="*/ 0 h 1072"/>
                <a:gd name="T6" fmla="*/ 1 w 1195"/>
                <a:gd name="T7" fmla="*/ 0 h 1072"/>
                <a:gd name="T8" fmla="*/ 0 60000 65536"/>
                <a:gd name="T9" fmla="*/ 0 60000 65536"/>
                <a:gd name="T10" fmla="*/ 0 60000 65536"/>
                <a:gd name="T11" fmla="*/ 0 60000 65536"/>
                <a:gd name="T12" fmla="*/ 0 w 1195"/>
                <a:gd name="T13" fmla="*/ 0 h 1072"/>
                <a:gd name="T14" fmla="*/ 1195 w 1195"/>
                <a:gd name="T15" fmla="*/ 1072 h 1072"/>
              </a:gdLst>
              <a:ahLst/>
              <a:cxnLst>
                <a:cxn ang="T8">
                  <a:pos x="T0" y="T1"/>
                </a:cxn>
                <a:cxn ang="T9">
                  <a:pos x="T2" y="T3"/>
                </a:cxn>
                <a:cxn ang="T10">
                  <a:pos x="T4" y="T5"/>
                </a:cxn>
                <a:cxn ang="T11">
                  <a:pos x="T6" y="T7"/>
                </a:cxn>
              </a:cxnLst>
              <a:rect l="T12" t="T13" r="T14" b="T15"/>
              <a:pathLst>
                <a:path w="1195" h="1072">
                  <a:moveTo>
                    <a:pt x="105" y="0"/>
                  </a:moveTo>
                  <a:lnTo>
                    <a:pt x="0" y="1072"/>
                  </a:lnTo>
                  <a:lnTo>
                    <a:pt x="1195" y="0"/>
                  </a:lnTo>
                  <a:lnTo>
                    <a:pt x="10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0" name="Freeform 104"/>
            <p:cNvSpPr>
              <a:spLocks/>
            </p:cNvSpPr>
            <p:nvPr/>
          </p:nvSpPr>
          <p:spPr bwMode="auto">
            <a:xfrm>
              <a:off x="4438" y="1878"/>
              <a:ext cx="178" cy="86"/>
            </a:xfrm>
            <a:custGeom>
              <a:avLst/>
              <a:gdLst>
                <a:gd name="T0" fmla="*/ 20 w 1603"/>
                <a:gd name="T1" fmla="*/ 0 h 773"/>
                <a:gd name="T2" fmla="*/ 0 w 1603"/>
                <a:gd name="T3" fmla="*/ 1 h 773"/>
                <a:gd name="T4" fmla="*/ 10 w 1603"/>
                <a:gd name="T5" fmla="*/ 10 h 773"/>
                <a:gd name="T6" fmla="*/ 20 w 1603"/>
                <a:gd name="T7" fmla="*/ 0 h 773"/>
                <a:gd name="T8" fmla="*/ 0 60000 65536"/>
                <a:gd name="T9" fmla="*/ 0 60000 65536"/>
                <a:gd name="T10" fmla="*/ 0 60000 65536"/>
                <a:gd name="T11" fmla="*/ 0 60000 65536"/>
                <a:gd name="T12" fmla="*/ 0 w 1603"/>
                <a:gd name="T13" fmla="*/ 0 h 773"/>
                <a:gd name="T14" fmla="*/ 1603 w 1603"/>
                <a:gd name="T15" fmla="*/ 773 h 773"/>
              </a:gdLst>
              <a:ahLst/>
              <a:cxnLst>
                <a:cxn ang="T8">
                  <a:pos x="T0" y="T1"/>
                </a:cxn>
                <a:cxn ang="T9">
                  <a:pos x="T2" y="T3"/>
                </a:cxn>
                <a:cxn ang="T10">
                  <a:pos x="T4" y="T5"/>
                </a:cxn>
                <a:cxn ang="T11">
                  <a:pos x="T6" y="T7"/>
                </a:cxn>
              </a:cxnLst>
              <a:rect l="T12" t="T13" r="T14" b="T15"/>
              <a:pathLst>
                <a:path w="1603" h="773">
                  <a:moveTo>
                    <a:pt x="1603" y="0"/>
                  </a:moveTo>
                  <a:lnTo>
                    <a:pt x="0" y="89"/>
                  </a:lnTo>
                  <a:lnTo>
                    <a:pt x="832" y="773"/>
                  </a:lnTo>
                  <a:lnTo>
                    <a:pt x="160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1" name="Freeform 105"/>
            <p:cNvSpPr>
              <a:spLocks/>
            </p:cNvSpPr>
            <p:nvPr/>
          </p:nvSpPr>
          <p:spPr bwMode="auto">
            <a:xfrm>
              <a:off x="4438" y="1878"/>
              <a:ext cx="178" cy="86"/>
            </a:xfrm>
            <a:custGeom>
              <a:avLst/>
              <a:gdLst>
                <a:gd name="T0" fmla="*/ 20 w 1603"/>
                <a:gd name="T1" fmla="*/ 0 h 773"/>
                <a:gd name="T2" fmla="*/ 0 w 1603"/>
                <a:gd name="T3" fmla="*/ 1 h 773"/>
                <a:gd name="T4" fmla="*/ 10 w 1603"/>
                <a:gd name="T5" fmla="*/ 10 h 773"/>
                <a:gd name="T6" fmla="*/ 20 w 1603"/>
                <a:gd name="T7" fmla="*/ 0 h 773"/>
                <a:gd name="T8" fmla="*/ 0 60000 65536"/>
                <a:gd name="T9" fmla="*/ 0 60000 65536"/>
                <a:gd name="T10" fmla="*/ 0 60000 65536"/>
                <a:gd name="T11" fmla="*/ 0 60000 65536"/>
                <a:gd name="T12" fmla="*/ 0 w 1603"/>
                <a:gd name="T13" fmla="*/ 0 h 773"/>
                <a:gd name="T14" fmla="*/ 1603 w 1603"/>
                <a:gd name="T15" fmla="*/ 773 h 773"/>
              </a:gdLst>
              <a:ahLst/>
              <a:cxnLst>
                <a:cxn ang="T8">
                  <a:pos x="T0" y="T1"/>
                </a:cxn>
                <a:cxn ang="T9">
                  <a:pos x="T2" y="T3"/>
                </a:cxn>
                <a:cxn ang="T10">
                  <a:pos x="T4" y="T5"/>
                </a:cxn>
                <a:cxn ang="T11">
                  <a:pos x="T6" y="T7"/>
                </a:cxn>
              </a:cxnLst>
              <a:rect l="T12" t="T13" r="T14" b="T15"/>
              <a:pathLst>
                <a:path w="1603" h="773">
                  <a:moveTo>
                    <a:pt x="1603" y="0"/>
                  </a:moveTo>
                  <a:lnTo>
                    <a:pt x="0" y="89"/>
                  </a:lnTo>
                  <a:lnTo>
                    <a:pt x="832" y="773"/>
                  </a:lnTo>
                  <a:lnTo>
                    <a:pt x="160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2" name="Freeform 106"/>
            <p:cNvSpPr>
              <a:spLocks/>
            </p:cNvSpPr>
            <p:nvPr/>
          </p:nvSpPr>
          <p:spPr bwMode="auto">
            <a:xfrm>
              <a:off x="4334" y="1832"/>
              <a:ext cx="282" cy="56"/>
            </a:xfrm>
            <a:custGeom>
              <a:avLst/>
              <a:gdLst>
                <a:gd name="T0" fmla="*/ 0 w 2550"/>
                <a:gd name="T1" fmla="*/ 0 h 508"/>
                <a:gd name="T2" fmla="*/ 12 w 2550"/>
                <a:gd name="T3" fmla="*/ 6 h 508"/>
                <a:gd name="T4" fmla="*/ 31 w 2550"/>
                <a:gd name="T5" fmla="*/ 5 h 508"/>
                <a:gd name="T6" fmla="*/ 0 w 2550"/>
                <a:gd name="T7" fmla="*/ 0 h 508"/>
                <a:gd name="T8" fmla="*/ 0 60000 65536"/>
                <a:gd name="T9" fmla="*/ 0 60000 65536"/>
                <a:gd name="T10" fmla="*/ 0 60000 65536"/>
                <a:gd name="T11" fmla="*/ 0 60000 65536"/>
                <a:gd name="T12" fmla="*/ 0 w 2550"/>
                <a:gd name="T13" fmla="*/ 0 h 508"/>
                <a:gd name="T14" fmla="*/ 2550 w 2550"/>
                <a:gd name="T15" fmla="*/ 508 h 508"/>
              </a:gdLst>
              <a:ahLst/>
              <a:cxnLst>
                <a:cxn ang="T8">
                  <a:pos x="T0" y="T1"/>
                </a:cxn>
                <a:cxn ang="T9">
                  <a:pos x="T2" y="T3"/>
                </a:cxn>
                <a:cxn ang="T10">
                  <a:pos x="T4" y="T5"/>
                </a:cxn>
                <a:cxn ang="T11">
                  <a:pos x="T6" y="T7"/>
                </a:cxn>
              </a:cxnLst>
              <a:rect l="T12" t="T13" r="T14" b="T15"/>
              <a:pathLst>
                <a:path w="2550" h="508">
                  <a:moveTo>
                    <a:pt x="0" y="0"/>
                  </a:moveTo>
                  <a:lnTo>
                    <a:pt x="947" y="508"/>
                  </a:lnTo>
                  <a:lnTo>
                    <a:pt x="2550" y="419"/>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3" name="Freeform 107"/>
            <p:cNvSpPr>
              <a:spLocks/>
            </p:cNvSpPr>
            <p:nvPr/>
          </p:nvSpPr>
          <p:spPr bwMode="auto">
            <a:xfrm>
              <a:off x="4334" y="1832"/>
              <a:ext cx="282" cy="56"/>
            </a:xfrm>
            <a:custGeom>
              <a:avLst/>
              <a:gdLst>
                <a:gd name="T0" fmla="*/ 0 w 2550"/>
                <a:gd name="T1" fmla="*/ 0 h 508"/>
                <a:gd name="T2" fmla="*/ 12 w 2550"/>
                <a:gd name="T3" fmla="*/ 6 h 508"/>
                <a:gd name="T4" fmla="*/ 31 w 2550"/>
                <a:gd name="T5" fmla="*/ 5 h 508"/>
                <a:gd name="T6" fmla="*/ 0 w 2550"/>
                <a:gd name="T7" fmla="*/ 0 h 508"/>
                <a:gd name="T8" fmla="*/ 0 60000 65536"/>
                <a:gd name="T9" fmla="*/ 0 60000 65536"/>
                <a:gd name="T10" fmla="*/ 0 60000 65536"/>
                <a:gd name="T11" fmla="*/ 0 60000 65536"/>
                <a:gd name="T12" fmla="*/ 0 w 2550"/>
                <a:gd name="T13" fmla="*/ 0 h 508"/>
                <a:gd name="T14" fmla="*/ 2550 w 2550"/>
                <a:gd name="T15" fmla="*/ 508 h 508"/>
              </a:gdLst>
              <a:ahLst/>
              <a:cxnLst>
                <a:cxn ang="T8">
                  <a:pos x="T0" y="T1"/>
                </a:cxn>
                <a:cxn ang="T9">
                  <a:pos x="T2" y="T3"/>
                </a:cxn>
                <a:cxn ang="T10">
                  <a:pos x="T4" y="T5"/>
                </a:cxn>
                <a:cxn ang="T11">
                  <a:pos x="T6" y="T7"/>
                </a:cxn>
              </a:cxnLst>
              <a:rect l="T12" t="T13" r="T14" b="T15"/>
              <a:pathLst>
                <a:path w="2550" h="508">
                  <a:moveTo>
                    <a:pt x="0" y="0"/>
                  </a:moveTo>
                  <a:lnTo>
                    <a:pt x="947" y="508"/>
                  </a:lnTo>
                  <a:lnTo>
                    <a:pt x="2550" y="419"/>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4" name="Freeform 108"/>
            <p:cNvSpPr>
              <a:spLocks/>
            </p:cNvSpPr>
            <p:nvPr/>
          </p:nvSpPr>
          <p:spPr bwMode="auto">
            <a:xfrm>
              <a:off x="4334" y="1787"/>
              <a:ext cx="282" cy="91"/>
            </a:xfrm>
            <a:custGeom>
              <a:avLst/>
              <a:gdLst>
                <a:gd name="T0" fmla="*/ 19 w 2550"/>
                <a:gd name="T1" fmla="*/ 0 h 819"/>
                <a:gd name="T2" fmla="*/ 0 w 2550"/>
                <a:gd name="T3" fmla="*/ 5 h 819"/>
                <a:gd name="T4" fmla="*/ 31 w 2550"/>
                <a:gd name="T5" fmla="*/ 10 h 819"/>
                <a:gd name="T6" fmla="*/ 19 w 2550"/>
                <a:gd name="T7" fmla="*/ 0 h 819"/>
                <a:gd name="T8" fmla="*/ 0 60000 65536"/>
                <a:gd name="T9" fmla="*/ 0 60000 65536"/>
                <a:gd name="T10" fmla="*/ 0 60000 65536"/>
                <a:gd name="T11" fmla="*/ 0 60000 65536"/>
                <a:gd name="T12" fmla="*/ 0 w 2550"/>
                <a:gd name="T13" fmla="*/ 0 h 819"/>
                <a:gd name="T14" fmla="*/ 2550 w 2550"/>
                <a:gd name="T15" fmla="*/ 819 h 819"/>
              </a:gdLst>
              <a:ahLst/>
              <a:cxnLst>
                <a:cxn ang="T8">
                  <a:pos x="T0" y="T1"/>
                </a:cxn>
                <a:cxn ang="T9">
                  <a:pos x="T2" y="T3"/>
                </a:cxn>
                <a:cxn ang="T10">
                  <a:pos x="T4" y="T5"/>
                </a:cxn>
                <a:cxn ang="T11">
                  <a:pos x="T6" y="T7"/>
                </a:cxn>
              </a:cxnLst>
              <a:rect l="T12" t="T13" r="T14" b="T15"/>
              <a:pathLst>
                <a:path w="2550" h="819">
                  <a:moveTo>
                    <a:pt x="1554" y="0"/>
                  </a:moveTo>
                  <a:lnTo>
                    <a:pt x="0" y="400"/>
                  </a:lnTo>
                  <a:lnTo>
                    <a:pt x="2550" y="819"/>
                  </a:lnTo>
                  <a:lnTo>
                    <a:pt x="1554"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5" name="Freeform 109"/>
            <p:cNvSpPr>
              <a:spLocks/>
            </p:cNvSpPr>
            <p:nvPr/>
          </p:nvSpPr>
          <p:spPr bwMode="auto">
            <a:xfrm>
              <a:off x="4334" y="1787"/>
              <a:ext cx="282" cy="91"/>
            </a:xfrm>
            <a:custGeom>
              <a:avLst/>
              <a:gdLst>
                <a:gd name="T0" fmla="*/ 19 w 2550"/>
                <a:gd name="T1" fmla="*/ 0 h 819"/>
                <a:gd name="T2" fmla="*/ 0 w 2550"/>
                <a:gd name="T3" fmla="*/ 5 h 819"/>
                <a:gd name="T4" fmla="*/ 31 w 2550"/>
                <a:gd name="T5" fmla="*/ 10 h 819"/>
                <a:gd name="T6" fmla="*/ 19 w 2550"/>
                <a:gd name="T7" fmla="*/ 0 h 819"/>
                <a:gd name="T8" fmla="*/ 0 60000 65536"/>
                <a:gd name="T9" fmla="*/ 0 60000 65536"/>
                <a:gd name="T10" fmla="*/ 0 60000 65536"/>
                <a:gd name="T11" fmla="*/ 0 60000 65536"/>
                <a:gd name="T12" fmla="*/ 0 w 2550"/>
                <a:gd name="T13" fmla="*/ 0 h 819"/>
                <a:gd name="T14" fmla="*/ 2550 w 2550"/>
                <a:gd name="T15" fmla="*/ 819 h 819"/>
              </a:gdLst>
              <a:ahLst/>
              <a:cxnLst>
                <a:cxn ang="T8">
                  <a:pos x="T0" y="T1"/>
                </a:cxn>
                <a:cxn ang="T9">
                  <a:pos x="T2" y="T3"/>
                </a:cxn>
                <a:cxn ang="T10">
                  <a:pos x="T4" y="T5"/>
                </a:cxn>
                <a:cxn ang="T11">
                  <a:pos x="T6" y="T7"/>
                </a:cxn>
              </a:cxnLst>
              <a:rect l="T12" t="T13" r="T14" b="T15"/>
              <a:pathLst>
                <a:path w="2550" h="819">
                  <a:moveTo>
                    <a:pt x="1554" y="0"/>
                  </a:moveTo>
                  <a:lnTo>
                    <a:pt x="0" y="400"/>
                  </a:lnTo>
                  <a:lnTo>
                    <a:pt x="2550" y="819"/>
                  </a:lnTo>
                  <a:lnTo>
                    <a:pt x="1554"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6" name="Freeform 110"/>
            <p:cNvSpPr>
              <a:spLocks/>
            </p:cNvSpPr>
            <p:nvPr/>
          </p:nvSpPr>
          <p:spPr bwMode="auto">
            <a:xfrm>
              <a:off x="4334" y="1721"/>
              <a:ext cx="171" cy="111"/>
            </a:xfrm>
            <a:custGeom>
              <a:avLst/>
              <a:gdLst>
                <a:gd name="T0" fmla="*/ 5 w 1554"/>
                <a:gd name="T1" fmla="*/ 0 h 1008"/>
                <a:gd name="T2" fmla="*/ 0 w 1554"/>
                <a:gd name="T3" fmla="*/ 12 h 1008"/>
                <a:gd name="T4" fmla="*/ 19 w 1554"/>
                <a:gd name="T5" fmla="*/ 7 h 1008"/>
                <a:gd name="T6" fmla="*/ 5 w 1554"/>
                <a:gd name="T7" fmla="*/ 0 h 1008"/>
                <a:gd name="T8" fmla="*/ 0 60000 65536"/>
                <a:gd name="T9" fmla="*/ 0 60000 65536"/>
                <a:gd name="T10" fmla="*/ 0 60000 65536"/>
                <a:gd name="T11" fmla="*/ 0 60000 65536"/>
                <a:gd name="T12" fmla="*/ 0 w 1554"/>
                <a:gd name="T13" fmla="*/ 0 h 1008"/>
                <a:gd name="T14" fmla="*/ 1554 w 1554"/>
                <a:gd name="T15" fmla="*/ 1008 h 1008"/>
              </a:gdLst>
              <a:ahLst/>
              <a:cxnLst>
                <a:cxn ang="T8">
                  <a:pos x="T0" y="T1"/>
                </a:cxn>
                <a:cxn ang="T9">
                  <a:pos x="T2" y="T3"/>
                </a:cxn>
                <a:cxn ang="T10">
                  <a:pos x="T4" y="T5"/>
                </a:cxn>
                <a:cxn ang="T11">
                  <a:pos x="T6" y="T7"/>
                </a:cxn>
              </a:cxnLst>
              <a:rect l="T12" t="T13" r="T14" b="T15"/>
              <a:pathLst>
                <a:path w="1554" h="1008">
                  <a:moveTo>
                    <a:pt x="416" y="0"/>
                  </a:moveTo>
                  <a:lnTo>
                    <a:pt x="0" y="1008"/>
                  </a:lnTo>
                  <a:lnTo>
                    <a:pt x="1554" y="608"/>
                  </a:lnTo>
                  <a:lnTo>
                    <a:pt x="41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7" name="Freeform 111"/>
            <p:cNvSpPr>
              <a:spLocks/>
            </p:cNvSpPr>
            <p:nvPr/>
          </p:nvSpPr>
          <p:spPr bwMode="auto">
            <a:xfrm>
              <a:off x="4334" y="1721"/>
              <a:ext cx="171" cy="111"/>
            </a:xfrm>
            <a:custGeom>
              <a:avLst/>
              <a:gdLst>
                <a:gd name="T0" fmla="*/ 5 w 1554"/>
                <a:gd name="T1" fmla="*/ 0 h 1008"/>
                <a:gd name="T2" fmla="*/ 0 w 1554"/>
                <a:gd name="T3" fmla="*/ 12 h 1008"/>
                <a:gd name="T4" fmla="*/ 19 w 1554"/>
                <a:gd name="T5" fmla="*/ 7 h 1008"/>
                <a:gd name="T6" fmla="*/ 5 w 1554"/>
                <a:gd name="T7" fmla="*/ 0 h 1008"/>
                <a:gd name="T8" fmla="*/ 0 60000 65536"/>
                <a:gd name="T9" fmla="*/ 0 60000 65536"/>
                <a:gd name="T10" fmla="*/ 0 60000 65536"/>
                <a:gd name="T11" fmla="*/ 0 60000 65536"/>
                <a:gd name="T12" fmla="*/ 0 w 1554"/>
                <a:gd name="T13" fmla="*/ 0 h 1008"/>
                <a:gd name="T14" fmla="*/ 1554 w 1554"/>
                <a:gd name="T15" fmla="*/ 1008 h 1008"/>
              </a:gdLst>
              <a:ahLst/>
              <a:cxnLst>
                <a:cxn ang="T8">
                  <a:pos x="T0" y="T1"/>
                </a:cxn>
                <a:cxn ang="T9">
                  <a:pos x="T2" y="T3"/>
                </a:cxn>
                <a:cxn ang="T10">
                  <a:pos x="T4" y="T5"/>
                </a:cxn>
                <a:cxn ang="T11">
                  <a:pos x="T6" y="T7"/>
                </a:cxn>
              </a:cxnLst>
              <a:rect l="T12" t="T13" r="T14" b="T15"/>
              <a:pathLst>
                <a:path w="1554" h="1008">
                  <a:moveTo>
                    <a:pt x="416" y="0"/>
                  </a:moveTo>
                  <a:lnTo>
                    <a:pt x="0" y="1008"/>
                  </a:lnTo>
                  <a:lnTo>
                    <a:pt x="1554" y="608"/>
                  </a:lnTo>
                  <a:lnTo>
                    <a:pt x="41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8" name="Freeform 112"/>
            <p:cNvSpPr>
              <a:spLocks/>
            </p:cNvSpPr>
            <p:nvPr/>
          </p:nvSpPr>
          <p:spPr bwMode="auto">
            <a:xfrm>
              <a:off x="3825" y="3061"/>
              <a:ext cx="277" cy="57"/>
            </a:xfrm>
            <a:custGeom>
              <a:avLst/>
              <a:gdLst>
                <a:gd name="T0" fmla="*/ 0 w 2516"/>
                <a:gd name="T1" fmla="*/ 0 h 502"/>
                <a:gd name="T2" fmla="*/ 15 w 2516"/>
                <a:gd name="T3" fmla="*/ 5 h 502"/>
                <a:gd name="T4" fmla="*/ 30 w 2516"/>
                <a:gd name="T5" fmla="*/ 6 h 502"/>
                <a:gd name="T6" fmla="*/ 0 w 2516"/>
                <a:gd name="T7" fmla="*/ 0 h 502"/>
                <a:gd name="T8" fmla="*/ 0 60000 65536"/>
                <a:gd name="T9" fmla="*/ 0 60000 65536"/>
                <a:gd name="T10" fmla="*/ 0 60000 65536"/>
                <a:gd name="T11" fmla="*/ 0 60000 65536"/>
                <a:gd name="T12" fmla="*/ 0 w 2516"/>
                <a:gd name="T13" fmla="*/ 0 h 502"/>
                <a:gd name="T14" fmla="*/ 2516 w 2516"/>
                <a:gd name="T15" fmla="*/ 502 h 502"/>
              </a:gdLst>
              <a:ahLst/>
              <a:cxnLst>
                <a:cxn ang="T8">
                  <a:pos x="T0" y="T1"/>
                </a:cxn>
                <a:cxn ang="T9">
                  <a:pos x="T2" y="T3"/>
                </a:cxn>
                <a:cxn ang="T10">
                  <a:pos x="T4" y="T5"/>
                </a:cxn>
                <a:cxn ang="T11">
                  <a:pos x="T6" y="T7"/>
                </a:cxn>
              </a:cxnLst>
              <a:rect l="T12" t="T13" r="T14" b="T15"/>
              <a:pathLst>
                <a:path w="2516" h="502">
                  <a:moveTo>
                    <a:pt x="0" y="0"/>
                  </a:moveTo>
                  <a:lnTo>
                    <a:pt x="1234" y="375"/>
                  </a:lnTo>
                  <a:lnTo>
                    <a:pt x="2516" y="502"/>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19" name="Freeform 113"/>
            <p:cNvSpPr>
              <a:spLocks/>
            </p:cNvSpPr>
            <p:nvPr/>
          </p:nvSpPr>
          <p:spPr bwMode="auto">
            <a:xfrm>
              <a:off x="3825" y="3061"/>
              <a:ext cx="277" cy="57"/>
            </a:xfrm>
            <a:custGeom>
              <a:avLst/>
              <a:gdLst>
                <a:gd name="T0" fmla="*/ 0 w 2516"/>
                <a:gd name="T1" fmla="*/ 0 h 502"/>
                <a:gd name="T2" fmla="*/ 15 w 2516"/>
                <a:gd name="T3" fmla="*/ 5 h 502"/>
                <a:gd name="T4" fmla="*/ 30 w 2516"/>
                <a:gd name="T5" fmla="*/ 6 h 502"/>
                <a:gd name="T6" fmla="*/ 0 w 2516"/>
                <a:gd name="T7" fmla="*/ 0 h 502"/>
                <a:gd name="T8" fmla="*/ 0 60000 65536"/>
                <a:gd name="T9" fmla="*/ 0 60000 65536"/>
                <a:gd name="T10" fmla="*/ 0 60000 65536"/>
                <a:gd name="T11" fmla="*/ 0 60000 65536"/>
                <a:gd name="T12" fmla="*/ 0 w 2516"/>
                <a:gd name="T13" fmla="*/ 0 h 502"/>
                <a:gd name="T14" fmla="*/ 2516 w 2516"/>
                <a:gd name="T15" fmla="*/ 502 h 502"/>
              </a:gdLst>
              <a:ahLst/>
              <a:cxnLst>
                <a:cxn ang="T8">
                  <a:pos x="T0" y="T1"/>
                </a:cxn>
                <a:cxn ang="T9">
                  <a:pos x="T2" y="T3"/>
                </a:cxn>
                <a:cxn ang="T10">
                  <a:pos x="T4" y="T5"/>
                </a:cxn>
                <a:cxn ang="T11">
                  <a:pos x="T6" y="T7"/>
                </a:cxn>
              </a:cxnLst>
              <a:rect l="T12" t="T13" r="T14" b="T15"/>
              <a:pathLst>
                <a:path w="2516" h="502">
                  <a:moveTo>
                    <a:pt x="0" y="0"/>
                  </a:moveTo>
                  <a:lnTo>
                    <a:pt x="1234" y="375"/>
                  </a:lnTo>
                  <a:lnTo>
                    <a:pt x="2516" y="502"/>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0" name="Freeform 114"/>
            <p:cNvSpPr>
              <a:spLocks/>
            </p:cNvSpPr>
            <p:nvPr/>
          </p:nvSpPr>
          <p:spPr bwMode="auto">
            <a:xfrm>
              <a:off x="3825" y="2997"/>
              <a:ext cx="277" cy="121"/>
            </a:xfrm>
            <a:custGeom>
              <a:avLst/>
              <a:gdLst>
                <a:gd name="T0" fmla="*/ 30 w 2516"/>
                <a:gd name="T1" fmla="*/ 0 h 1093"/>
                <a:gd name="T2" fmla="*/ 0 w 2516"/>
                <a:gd name="T3" fmla="*/ 7 h 1093"/>
                <a:gd name="T4" fmla="*/ 30 w 2516"/>
                <a:gd name="T5" fmla="*/ 13 h 1093"/>
                <a:gd name="T6" fmla="*/ 30 w 2516"/>
                <a:gd name="T7" fmla="*/ 0 h 1093"/>
                <a:gd name="T8" fmla="*/ 0 60000 65536"/>
                <a:gd name="T9" fmla="*/ 0 60000 65536"/>
                <a:gd name="T10" fmla="*/ 0 60000 65536"/>
                <a:gd name="T11" fmla="*/ 0 60000 65536"/>
                <a:gd name="T12" fmla="*/ 0 w 2516"/>
                <a:gd name="T13" fmla="*/ 0 h 1093"/>
                <a:gd name="T14" fmla="*/ 2516 w 2516"/>
                <a:gd name="T15" fmla="*/ 1093 h 1093"/>
              </a:gdLst>
              <a:ahLst/>
              <a:cxnLst>
                <a:cxn ang="T8">
                  <a:pos x="T0" y="T1"/>
                </a:cxn>
                <a:cxn ang="T9">
                  <a:pos x="T2" y="T3"/>
                </a:cxn>
                <a:cxn ang="T10">
                  <a:pos x="T4" y="T5"/>
                </a:cxn>
                <a:cxn ang="T11">
                  <a:pos x="T6" y="T7"/>
                </a:cxn>
              </a:cxnLst>
              <a:rect l="T12" t="T13" r="T14" b="T15"/>
              <a:pathLst>
                <a:path w="2516" h="1093">
                  <a:moveTo>
                    <a:pt x="2516" y="0"/>
                  </a:moveTo>
                  <a:lnTo>
                    <a:pt x="0" y="591"/>
                  </a:lnTo>
                  <a:lnTo>
                    <a:pt x="2516" y="1093"/>
                  </a:lnTo>
                  <a:lnTo>
                    <a:pt x="251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1" name="Freeform 115"/>
            <p:cNvSpPr>
              <a:spLocks/>
            </p:cNvSpPr>
            <p:nvPr/>
          </p:nvSpPr>
          <p:spPr bwMode="auto">
            <a:xfrm>
              <a:off x="3825" y="2997"/>
              <a:ext cx="277" cy="121"/>
            </a:xfrm>
            <a:custGeom>
              <a:avLst/>
              <a:gdLst>
                <a:gd name="T0" fmla="*/ 30 w 2516"/>
                <a:gd name="T1" fmla="*/ 0 h 1093"/>
                <a:gd name="T2" fmla="*/ 0 w 2516"/>
                <a:gd name="T3" fmla="*/ 7 h 1093"/>
                <a:gd name="T4" fmla="*/ 30 w 2516"/>
                <a:gd name="T5" fmla="*/ 13 h 1093"/>
                <a:gd name="T6" fmla="*/ 30 w 2516"/>
                <a:gd name="T7" fmla="*/ 0 h 1093"/>
                <a:gd name="T8" fmla="*/ 0 60000 65536"/>
                <a:gd name="T9" fmla="*/ 0 60000 65536"/>
                <a:gd name="T10" fmla="*/ 0 60000 65536"/>
                <a:gd name="T11" fmla="*/ 0 60000 65536"/>
                <a:gd name="T12" fmla="*/ 0 w 2516"/>
                <a:gd name="T13" fmla="*/ 0 h 1093"/>
                <a:gd name="T14" fmla="*/ 2516 w 2516"/>
                <a:gd name="T15" fmla="*/ 1093 h 1093"/>
              </a:gdLst>
              <a:ahLst/>
              <a:cxnLst>
                <a:cxn ang="T8">
                  <a:pos x="T0" y="T1"/>
                </a:cxn>
                <a:cxn ang="T9">
                  <a:pos x="T2" y="T3"/>
                </a:cxn>
                <a:cxn ang="T10">
                  <a:pos x="T4" y="T5"/>
                </a:cxn>
                <a:cxn ang="T11">
                  <a:pos x="T6" y="T7"/>
                </a:cxn>
              </a:cxnLst>
              <a:rect l="T12" t="T13" r="T14" b="T15"/>
              <a:pathLst>
                <a:path w="2516" h="1093">
                  <a:moveTo>
                    <a:pt x="2516" y="0"/>
                  </a:moveTo>
                  <a:lnTo>
                    <a:pt x="0" y="591"/>
                  </a:lnTo>
                  <a:lnTo>
                    <a:pt x="2516" y="1093"/>
                  </a:lnTo>
                  <a:lnTo>
                    <a:pt x="251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2" name="Freeform 116"/>
            <p:cNvSpPr>
              <a:spLocks/>
            </p:cNvSpPr>
            <p:nvPr/>
          </p:nvSpPr>
          <p:spPr bwMode="auto">
            <a:xfrm>
              <a:off x="3825" y="2986"/>
              <a:ext cx="277" cy="75"/>
            </a:xfrm>
            <a:custGeom>
              <a:avLst/>
              <a:gdLst>
                <a:gd name="T0" fmla="*/ 18 w 2516"/>
                <a:gd name="T1" fmla="*/ 0 h 696"/>
                <a:gd name="T2" fmla="*/ 0 w 2516"/>
                <a:gd name="T3" fmla="*/ 8 h 696"/>
                <a:gd name="T4" fmla="*/ 30 w 2516"/>
                <a:gd name="T5" fmla="*/ 1 h 696"/>
                <a:gd name="T6" fmla="*/ 18 w 2516"/>
                <a:gd name="T7" fmla="*/ 0 h 696"/>
                <a:gd name="T8" fmla="*/ 0 60000 65536"/>
                <a:gd name="T9" fmla="*/ 0 60000 65536"/>
                <a:gd name="T10" fmla="*/ 0 60000 65536"/>
                <a:gd name="T11" fmla="*/ 0 60000 65536"/>
                <a:gd name="T12" fmla="*/ 0 w 2516"/>
                <a:gd name="T13" fmla="*/ 0 h 696"/>
                <a:gd name="T14" fmla="*/ 2516 w 2516"/>
                <a:gd name="T15" fmla="*/ 696 h 696"/>
              </a:gdLst>
              <a:ahLst/>
              <a:cxnLst>
                <a:cxn ang="T8">
                  <a:pos x="T0" y="T1"/>
                </a:cxn>
                <a:cxn ang="T9">
                  <a:pos x="T2" y="T3"/>
                </a:cxn>
                <a:cxn ang="T10">
                  <a:pos x="T4" y="T5"/>
                </a:cxn>
                <a:cxn ang="T11">
                  <a:pos x="T6" y="T7"/>
                </a:cxn>
              </a:cxnLst>
              <a:rect l="T12" t="T13" r="T14" b="T15"/>
              <a:pathLst>
                <a:path w="2516" h="696">
                  <a:moveTo>
                    <a:pt x="1446" y="0"/>
                  </a:moveTo>
                  <a:lnTo>
                    <a:pt x="0" y="696"/>
                  </a:lnTo>
                  <a:lnTo>
                    <a:pt x="2516" y="105"/>
                  </a:lnTo>
                  <a:lnTo>
                    <a:pt x="144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3" name="Freeform 117"/>
            <p:cNvSpPr>
              <a:spLocks/>
            </p:cNvSpPr>
            <p:nvPr/>
          </p:nvSpPr>
          <p:spPr bwMode="auto">
            <a:xfrm>
              <a:off x="3825" y="2986"/>
              <a:ext cx="277" cy="75"/>
            </a:xfrm>
            <a:custGeom>
              <a:avLst/>
              <a:gdLst>
                <a:gd name="T0" fmla="*/ 18 w 2516"/>
                <a:gd name="T1" fmla="*/ 0 h 696"/>
                <a:gd name="T2" fmla="*/ 0 w 2516"/>
                <a:gd name="T3" fmla="*/ 8 h 696"/>
                <a:gd name="T4" fmla="*/ 30 w 2516"/>
                <a:gd name="T5" fmla="*/ 1 h 696"/>
                <a:gd name="T6" fmla="*/ 18 w 2516"/>
                <a:gd name="T7" fmla="*/ 0 h 696"/>
                <a:gd name="T8" fmla="*/ 0 60000 65536"/>
                <a:gd name="T9" fmla="*/ 0 60000 65536"/>
                <a:gd name="T10" fmla="*/ 0 60000 65536"/>
                <a:gd name="T11" fmla="*/ 0 60000 65536"/>
                <a:gd name="T12" fmla="*/ 0 w 2516"/>
                <a:gd name="T13" fmla="*/ 0 h 696"/>
                <a:gd name="T14" fmla="*/ 2516 w 2516"/>
                <a:gd name="T15" fmla="*/ 696 h 696"/>
              </a:gdLst>
              <a:ahLst/>
              <a:cxnLst>
                <a:cxn ang="T8">
                  <a:pos x="T0" y="T1"/>
                </a:cxn>
                <a:cxn ang="T9">
                  <a:pos x="T2" y="T3"/>
                </a:cxn>
                <a:cxn ang="T10">
                  <a:pos x="T4" y="T5"/>
                </a:cxn>
                <a:cxn ang="T11">
                  <a:pos x="T6" y="T7"/>
                </a:cxn>
              </a:cxnLst>
              <a:rect l="T12" t="T13" r="T14" b="T15"/>
              <a:pathLst>
                <a:path w="2516" h="696">
                  <a:moveTo>
                    <a:pt x="1446" y="0"/>
                  </a:moveTo>
                  <a:lnTo>
                    <a:pt x="0" y="696"/>
                  </a:lnTo>
                  <a:lnTo>
                    <a:pt x="2516" y="105"/>
                  </a:lnTo>
                  <a:lnTo>
                    <a:pt x="144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4" name="Freeform 118"/>
            <p:cNvSpPr>
              <a:spLocks/>
            </p:cNvSpPr>
            <p:nvPr/>
          </p:nvSpPr>
          <p:spPr bwMode="auto">
            <a:xfrm>
              <a:off x="3825" y="2950"/>
              <a:ext cx="159" cy="111"/>
            </a:xfrm>
            <a:custGeom>
              <a:avLst/>
              <a:gdLst>
                <a:gd name="T0" fmla="*/ 5 w 1446"/>
                <a:gd name="T1" fmla="*/ 0 h 1010"/>
                <a:gd name="T2" fmla="*/ 0 w 1446"/>
                <a:gd name="T3" fmla="*/ 12 h 1010"/>
                <a:gd name="T4" fmla="*/ 17 w 1446"/>
                <a:gd name="T5" fmla="*/ 4 h 1010"/>
                <a:gd name="T6" fmla="*/ 5 w 1446"/>
                <a:gd name="T7" fmla="*/ 0 h 1010"/>
                <a:gd name="T8" fmla="*/ 0 60000 65536"/>
                <a:gd name="T9" fmla="*/ 0 60000 65536"/>
                <a:gd name="T10" fmla="*/ 0 60000 65536"/>
                <a:gd name="T11" fmla="*/ 0 60000 65536"/>
                <a:gd name="T12" fmla="*/ 0 w 1446"/>
                <a:gd name="T13" fmla="*/ 0 h 1010"/>
                <a:gd name="T14" fmla="*/ 1446 w 1446"/>
                <a:gd name="T15" fmla="*/ 1010 h 1010"/>
              </a:gdLst>
              <a:ahLst/>
              <a:cxnLst>
                <a:cxn ang="T8">
                  <a:pos x="T0" y="T1"/>
                </a:cxn>
                <a:cxn ang="T9">
                  <a:pos x="T2" y="T3"/>
                </a:cxn>
                <a:cxn ang="T10">
                  <a:pos x="T4" y="T5"/>
                </a:cxn>
                <a:cxn ang="T11">
                  <a:pos x="T6" y="T7"/>
                </a:cxn>
              </a:cxnLst>
              <a:rect l="T12" t="T13" r="T14" b="T15"/>
              <a:pathLst>
                <a:path w="1446" h="1010">
                  <a:moveTo>
                    <a:pt x="417" y="0"/>
                  </a:moveTo>
                  <a:lnTo>
                    <a:pt x="0" y="1010"/>
                  </a:lnTo>
                  <a:lnTo>
                    <a:pt x="1446" y="314"/>
                  </a:lnTo>
                  <a:lnTo>
                    <a:pt x="41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5" name="Freeform 119"/>
            <p:cNvSpPr>
              <a:spLocks/>
            </p:cNvSpPr>
            <p:nvPr/>
          </p:nvSpPr>
          <p:spPr bwMode="auto">
            <a:xfrm>
              <a:off x="3825" y="2950"/>
              <a:ext cx="159" cy="111"/>
            </a:xfrm>
            <a:custGeom>
              <a:avLst/>
              <a:gdLst>
                <a:gd name="T0" fmla="*/ 64 w 115"/>
                <a:gd name="T1" fmla="*/ 0 h 81"/>
                <a:gd name="T2" fmla="*/ 0 w 115"/>
                <a:gd name="T3" fmla="*/ 152 h 81"/>
                <a:gd name="T4" fmla="*/ 220 w 115"/>
                <a:gd name="T5" fmla="*/ 47 h 81"/>
                <a:gd name="T6" fmla="*/ 64 w 115"/>
                <a:gd name="T7" fmla="*/ 0 h 81"/>
                <a:gd name="T8" fmla="*/ 64 w 115"/>
                <a:gd name="T9" fmla="*/ 0 h 81"/>
                <a:gd name="T10" fmla="*/ 0 60000 65536"/>
                <a:gd name="T11" fmla="*/ 0 60000 65536"/>
                <a:gd name="T12" fmla="*/ 0 60000 65536"/>
                <a:gd name="T13" fmla="*/ 0 60000 65536"/>
                <a:gd name="T14" fmla="*/ 0 60000 65536"/>
                <a:gd name="T15" fmla="*/ 0 w 115"/>
                <a:gd name="T16" fmla="*/ 0 h 81"/>
                <a:gd name="T17" fmla="*/ 115 w 115"/>
                <a:gd name="T18" fmla="*/ 81 h 81"/>
              </a:gdLst>
              <a:ahLst/>
              <a:cxnLst>
                <a:cxn ang="T10">
                  <a:pos x="T0" y="T1"/>
                </a:cxn>
                <a:cxn ang="T11">
                  <a:pos x="T2" y="T3"/>
                </a:cxn>
                <a:cxn ang="T12">
                  <a:pos x="T4" y="T5"/>
                </a:cxn>
                <a:cxn ang="T13">
                  <a:pos x="T6" y="T7"/>
                </a:cxn>
                <a:cxn ang="T14">
                  <a:pos x="T8" y="T9"/>
                </a:cxn>
              </a:cxnLst>
              <a:rect l="T15" t="T16" r="T17" b="T18"/>
              <a:pathLst>
                <a:path w="115" h="81">
                  <a:moveTo>
                    <a:pt x="33" y="0"/>
                  </a:moveTo>
                  <a:lnTo>
                    <a:pt x="0" y="81"/>
                  </a:lnTo>
                  <a:lnTo>
                    <a:pt x="115" y="25"/>
                  </a:lnTo>
                  <a:lnTo>
                    <a:pt x="33" y="0"/>
                  </a:lnTo>
                  <a:close/>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6" name="Freeform 120"/>
            <p:cNvSpPr>
              <a:spLocks/>
            </p:cNvSpPr>
            <p:nvPr/>
          </p:nvSpPr>
          <p:spPr bwMode="auto">
            <a:xfrm>
              <a:off x="4530" y="2794"/>
              <a:ext cx="175" cy="110"/>
            </a:xfrm>
            <a:custGeom>
              <a:avLst/>
              <a:gdLst>
                <a:gd name="T0" fmla="*/ 19 w 1588"/>
                <a:gd name="T1" fmla="*/ 0 h 999"/>
                <a:gd name="T2" fmla="*/ 0 w 1588"/>
                <a:gd name="T3" fmla="*/ 3 h 999"/>
                <a:gd name="T4" fmla="*/ 9 w 1588"/>
                <a:gd name="T5" fmla="*/ 12 h 999"/>
                <a:gd name="T6" fmla="*/ 19 w 1588"/>
                <a:gd name="T7" fmla="*/ 0 h 999"/>
                <a:gd name="T8" fmla="*/ 0 60000 65536"/>
                <a:gd name="T9" fmla="*/ 0 60000 65536"/>
                <a:gd name="T10" fmla="*/ 0 60000 65536"/>
                <a:gd name="T11" fmla="*/ 0 60000 65536"/>
                <a:gd name="T12" fmla="*/ 0 w 1588"/>
                <a:gd name="T13" fmla="*/ 0 h 999"/>
                <a:gd name="T14" fmla="*/ 1588 w 1588"/>
                <a:gd name="T15" fmla="*/ 999 h 999"/>
              </a:gdLst>
              <a:ahLst/>
              <a:cxnLst>
                <a:cxn ang="T8">
                  <a:pos x="T0" y="T1"/>
                </a:cxn>
                <a:cxn ang="T9">
                  <a:pos x="T2" y="T3"/>
                </a:cxn>
                <a:cxn ang="T10">
                  <a:pos x="T4" y="T5"/>
                </a:cxn>
                <a:cxn ang="T11">
                  <a:pos x="T6" y="T7"/>
                </a:cxn>
              </a:cxnLst>
              <a:rect l="T12" t="T13" r="T14" b="T15"/>
              <a:pathLst>
                <a:path w="1588" h="999">
                  <a:moveTo>
                    <a:pt x="1588" y="0"/>
                  </a:moveTo>
                  <a:lnTo>
                    <a:pt x="0" y="226"/>
                  </a:lnTo>
                  <a:lnTo>
                    <a:pt x="771" y="999"/>
                  </a:lnTo>
                  <a:lnTo>
                    <a:pt x="158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7" name="Freeform 121"/>
            <p:cNvSpPr>
              <a:spLocks/>
            </p:cNvSpPr>
            <p:nvPr/>
          </p:nvSpPr>
          <p:spPr bwMode="auto">
            <a:xfrm>
              <a:off x="4530" y="2794"/>
              <a:ext cx="175" cy="110"/>
            </a:xfrm>
            <a:custGeom>
              <a:avLst/>
              <a:gdLst>
                <a:gd name="T0" fmla="*/ 19 w 1588"/>
                <a:gd name="T1" fmla="*/ 0 h 999"/>
                <a:gd name="T2" fmla="*/ 0 w 1588"/>
                <a:gd name="T3" fmla="*/ 3 h 999"/>
                <a:gd name="T4" fmla="*/ 9 w 1588"/>
                <a:gd name="T5" fmla="*/ 12 h 999"/>
                <a:gd name="T6" fmla="*/ 19 w 1588"/>
                <a:gd name="T7" fmla="*/ 0 h 999"/>
                <a:gd name="T8" fmla="*/ 0 60000 65536"/>
                <a:gd name="T9" fmla="*/ 0 60000 65536"/>
                <a:gd name="T10" fmla="*/ 0 60000 65536"/>
                <a:gd name="T11" fmla="*/ 0 60000 65536"/>
                <a:gd name="T12" fmla="*/ 0 w 1588"/>
                <a:gd name="T13" fmla="*/ 0 h 999"/>
                <a:gd name="T14" fmla="*/ 1588 w 1588"/>
                <a:gd name="T15" fmla="*/ 999 h 999"/>
              </a:gdLst>
              <a:ahLst/>
              <a:cxnLst>
                <a:cxn ang="T8">
                  <a:pos x="T0" y="T1"/>
                </a:cxn>
                <a:cxn ang="T9">
                  <a:pos x="T2" y="T3"/>
                </a:cxn>
                <a:cxn ang="T10">
                  <a:pos x="T4" y="T5"/>
                </a:cxn>
                <a:cxn ang="T11">
                  <a:pos x="T6" y="T7"/>
                </a:cxn>
              </a:cxnLst>
              <a:rect l="T12" t="T13" r="T14" b="T15"/>
              <a:pathLst>
                <a:path w="1588" h="999">
                  <a:moveTo>
                    <a:pt x="1588" y="0"/>
                  </a:moveTo>
                  <a:lnTo>
                    <a:pt x="0" y="226"/>
                  </a:lnTo>
                  <a:lnTo>
                    <a:pt x="771" y="999"/>
                  </a:lnTo>
                  <a:lnTo>
                    <a:pt x="158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8" name="Freeform 122"/>
            <p:cNvSpPr>
              <a:spLocks/>
            </p:cNvSpPr>
            <p:nvPr/>
          </p:nvSpPr>
          <p:spPr bwMode="auto">
            <a:xfrm>
              <a:off x="4530" y="2728"/>
              <a:ext cx="175" cy="91"/>
            </a:xfrm>
            <a:custGeom>
              <a:avLst/>
              <a:gdLst>
                <a:gd name="T0" fmla="*/ 8 w 1588"/>
                <a:gd name="T1" fmla="*/ 0 h 832"/>
                <a:gd name="T2" fmla="*/ 0 w 1588"/>
                <a:gd name="T3" fmla="*/ 10 h 832"/>
                <a:gd name="T4" fmla="*/ 19 w 1588"/>
                <a:gd name="T5" fmla="*/ 7 h 832"/>
                <a:gd name="T6" fmla="*/ 8 w 1588"/>
                <a:gd name="T7" fmla="*/ 0 h 832"/>
                <a:gd name="T8" fmla="*/ 0 60000 65536"/>
                <a:gd name="T9" fmla="*/ 0 60000 65536"/>
                <a:gd name="T10" fmla="*/ 0 60000 65536"/>
                <a:gd name="T11" fmla="*/ 0 60000 65536"/>
                <a:gd name="T12" fmla="*/ 0 w 1588"/>
                <a:gd name="T13" fmla="*/ 0 h 832"/>
                <a:gd name="T14" fmla="*/ 1588 w 1588"/>
                <a:gd name="T15" fmla="*/ 832 h 832"/>
              </a:gdLst>
              <a:ahLst/>
              <a:cxnLst>
                <a:cxn ang="T8">
                  <a:pos x="T0" y="T1"/>
                </a:cxn>
                <a:cxn ang="T9">
                  <a:pos x="T2" y="T3"/>
                </a:cxn>
                <a:cxn ang="T10">
                  <a:pos x="T4" y="T5"/>
                </a:cxn>
                <a:cxn ang="T11">
                  <a:pos x="T6" y="T7"/>
                </a:cxn>
              </a:cxnLst>
              <a:rect l="T12" t="T13" r="T14" b="T15"/>
              <a:pathLst>
                <a:path w="1588" h="832">
                  <a:moveTo>
                    <a:pt x="682" y="0"/>
                  </a:moveTo>
                  <a:lnTo>
                    <a:pt x="0" y="832"/>
                  </a:lnTo>
                  <a:lnTo>
                    <a:pt x="1588" y="606"/>
                  </a:lnTo>
                  <a:lnTo>
                    <a:pt x="68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29" name="Freeform 123"/>
            <p:cNvSpPr>
              <a:spLocks/>
            </p:cNvSpPr>
            <p:nvPr/>
          </p:nvSpPr>
          <p:spPr bwMode="auto">
            <a:xfrm>
              <a:off x="4530" y="2728"/>
              <a:ext cx="175" cy="91"/>
            </a:xfrm>
            <a:custGeom>
              <a:avLst/>
              <a:gdLst>
                <a:gd name="T0" fmla="*/ 8 w 1588"/>
                <a:gd name="T1" fmla="*/ 0 h 832"/>
                <a:gd name="T2" fmla="*/ 0 w 1588"/>
                <a:gd name="T3" fmla="*/ 10 h 832"/>
                <a:gd name="T4" fmla="*/ 19 w 1588"/>
                <a:gd name="T5" fmla="*/ 7 h 832"/>
                <a:gd name="T6" fmla="*/ 8 w 1588"/>
                <a:gd name="T7" fmla="*/ 0 h 832"/>
                <a:gd name="T8" fmla="*/ 0 60000 65536"/>
                <a:gd name="T9" fmla="*/ 0 60000 65536"/>
                <a:gd name="T10" fmla="*/ 0 60000 65536"/>
                <a:gd name="T11" fmla="*/ 0 60000 65536"/>
                <a:gd name="T12" fmla="*/ 0 w 1588"/>
                <a:gd name="T13" fmla="*/ 0 h 832"/>
                <a:gd name="T14" fmla="*/ 1588 w 1588"/>
                <a:gd name="T15" fmla="*/ 832 h 832"/>
              </a:gdLst>
              <a:ahLst/>
              <a:cxnLst>
                <a:cxn ang="T8">
                  <a:pos x="T0" y="T1"/>
                </a:cxn>
                <a:cxn ang="T9">
                  <a:pos x="T2" y="T3"/>
                </a:cxn>
                <a:cxn ang="T10">
                  <a:pos x="T4" y="T5"/>
                </a:cxn>
                <a:cxn ang="T11">
                  <a:pos x="T6" y="T7"/>
                </a:cxn>
              </a:cxnLst>
              <a:rect l="T12" t="T13" r="T14" b="T15"/>
              <a:pathLst>
                <a:path w="1588" h="832">
                  <a:moveTo>
                    <a:pt x="682" y="0"/>
                  </a:moveTo>
                  <a:lnTo>
                    <a:pt x="0" y="832"/>
                  </a:lnTo>
                  <a:lnTo>
                    <a:pt x="1588" y="606"/>
                  </a:lnTo>
                  <a:lnTo>
                    <a:pt x="68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0" name="Freeform 124"/>
            <p:cNvSpPr>
              <a:spLocks/>
            </p:cNvSpPr>
            <p:nvPr/>
          </p:nvSpPr>
          <p:spPr bwMode="auto">
            <a:xfrm>
              <a:off x="4606" y="2669"/>
              <a:ext cx="167" cy="125"/>
            </a:xfrm>
            <a:custGeom>
              <a:avLst/>
              <a:gdLst>
                <a:gd name="T0" fmla="*/ 18 w 1514"/>
                <a:gd name="T1" fmla="*/ 0 h 1139"/>
                <a:gd name="T2" fmla="*/ 0 w 1514"/>
                <a:gd name="T3" fmla="*/ 6 h 1139"/>
                <a:gd name="T4" fmla="*/ 11 w 1514"/>
                <a:gd name="T5" fmla="*/ 14 h 1139"/>
                <a:gd name="T6" fmla="*/ 18 w 1514"/>
                <a:gd name="T7" fmla="*/ 0 h 1139"/>
                <a:gd name="T8" fmla="*/ 0 60000 65536"/>
                <a:gd name="T9" fmla="*/ 0 60000 65536"/>
                <a:gd name="T10" fmla="*/ 0 60000 65536"/>
                <a:gd name="T11" fmla="*/ 0 60000 65536"/>
                <a:gd name="T12" fmla="*/ 0 w 1514"/>
                <a:gd name="T13" fmla="*/ 0 h 1139"/>
                <a:gd name="T14" fmla="*/ 1514 w 1514"/>
                <a:gd name="T15" fmla="*/ 1139 h 1139"/>
              </a:gdLst>
              <a:ahLst/>
              <a:cxnLst>
                <a:cxn ang="T8">
                  <a:pos x="T0" y="T1"/>
                </a:cxn>
                <a:cxn ang="T9">
                  <a:pos x="T2" y="T3"/>
                </a:cxn>
                <a:cxn ang="T10">
                  <a:pos x="T4" y="T5"/>
                </a:cxn>
                <a:cxn ang="T11">
                  <a:pos x="T6" y="T7"/>
                </a:cxn>
              </a:cxnLst>
              <a:rect l="T12" t="T13" r="T14" b="T15"/>
              <a:pathLst>
                <a:path w="1514" h="1139">
                  <a:moveTo>
                    <a:pt x="1514" y="0"/>
                  </a:moveTo>
                  <a:lnTo>
                    <a:pt x="0" y="533"/>
                  </a:lnTo>
                  <a:lnTo>
                    <a:pt x="906" y="1139"/>
                  </a:lnTo>
                  <a:lnTo>
                    <a:pt x="1514"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1" name="Freeform 125"/>
            <p:cNvSpPr>
              <a:spLocks/>
            </p:cNvSpPr>
            <p:nvPr/>
          </p:nvSpPr>
          <p:spPr bwMode="auto">
            <a:xfrm>
              <a:off x="4606" y="2669"/>
              <a:ext cx="167" cy="125"/>
            </a:xfrm>
            <a:custGeom>
              <a:avLst/>
              <a:gdLst>
                <a:gd name="T0" fmla="*/ 18 w 1514"/>
                <a:gd name="T1" fmla="*/ 0 h 1139"/>
                <a:gd name="T2" fmla="*/ 0 w 1514"/>
                <a:gd name="T3" fmla="*/ 6 h 1139"/>
                <a:gd name="T4" fmla="*/ 11 w 1514"/>
                <a:gd name="T5" fmla="*/ 14 h 1139"/>
                <a:gd name="T6" fmla="*/ 18 w 1514"/>
                <a:gd name="T7" fmla="*/ 0 h 1139"/>
                <a:gd name="T8" fmla="*/ 0 60000 65536"/>
                <a:gd name="T9" fmla="*/ 0 60000 65536"/>
                <a:gd name="T10" fmla="*/ 0 60000 65536"/>
                <a:gd name="T11" fmla="*/ 0 60000 65536"/>
                <a:gd name="T12" fmla="*/ 0 w 1514"/>
                <a:gd name="T13" fmla="*/ 0 h 1139"/>
                <a:gd name="T14" fmla="*/ 1514 w 1514"/>
                <a:gd name="T15" fmla="*/ 1139 h 1139"/>
              </a:gdLst>
              <a:ahLst/>
              <a:cxnLst>
                <a:cxn ang="T8">
                  <a:pos x="T0" y="T1"/>
                </a:cxn>
                <a:cxn ang="T9">
                  <a:pos x="T2" y="T3"/>
                </a:cxn>
                <a:cxn ang="T10">
                  <a:pos x="T4" y="T5"/>
                </a:cxn>
                <a:cxn ang="T11">
                  <a:pos x="T6" y="T7"/>
                </a:cxn>
              </a:cxnLst>
              <a:rect l="T12" t="T13" r="T14" b="T15"/>
              <a:pathLst>
                <a:path w="1514" h="1139">
                  <a:moveTo>
                    <a:pt x="1514" y="0"/>
                  </a:moveTo>
                  <a:lnTo>
                    <a:pt x="0" y="533"/>
                  </a:lnTo>
                  <a:lnTo>
                    <a:pt x="906" y="1139"/>
                  </a:lnTo>
                  <a:lnTo>
                    <a:pt x="1514"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2" name="Freeform 126"/>
            <p:cNvSpPr>
              <a:spLocks/>
            </p:cNvSpPr>
            <p:nvPr/>
          </p:nvSpPr>
          <p:spPr bwMode="auto">
            <a:xfrm>
              <a:off x="4606" y="2623"/>
              <a:ext cx="167" cy="105"/>
            </a:xfrm>
            <a:custGeom>
              <a:avLst/>
              <a:gdLst>
                <a:gd name="T0" fmla="*/ 6 w 1514"/>
                <a:gd name="T1" fmla="*/ 0 h 950"/>
                <a:gd name="T2" fmla="*/ 0 w 1514"/>
                <a:gd name="T3" fmla="*/ 12 h 950"/>
                <a:gd name="T4" fmla="*/ 18 w 1514"/>
                <a:gd name="T5" fmla="*/ 5 h 950"/>
                <a:gd name="T6" fmla="*/ 6 w 1514"/>
                <a:gd name="T7" fmla="*/ 0 h 950"/>
                <a:gd name="T8" fmla="*/ 0 60000 65536"/>
                <a:gd name="T9" fmla="*/ 0 60000 65536"/>
                <a:gd name="T10" fmla="*/ 0 60000 65536"/>
                <a:gd name="T11" fmla="*/ 0 60000 65536"/>
                <a:gd name="T12" fmla="*/ 0 w 1514"/>
                <a:gd name="T13" fmla="*/ 0 h 950"/>
                <a:gd name="T14" fmla="*/ 1514 w 1514"/>
                <a:gd name="T15" fmla="*/ 950 h 950"/>
              </a:gdLst>
              <a:ahLst/>
              <a:cxnLst>
                <a:cxn ang="T8">
                  <a:pos x="T0" y="T1"/>
                </a:cxn>
                <a:cxn ang="T9">
                  <a:pos x="T2" y="T3"/>
                </a:cxn>
                <a:cxn ang="T10">
                  <a:pos x="T4" y="T5"/>
                </a:cxn>
                <a:cxn ang="T11">
                  <a:pos x="T6" y="T7"/>
                </a:cxn>
              </a:cxnLst>
              <a:rect l="T12" t="T13" r="T14" b="T15"/>
              <a:pathLst>
                <a:path w="1514" h="950">
                  <a:moveTo>
                    <a:pt x="506" y="0"/>
                  </a:moveTo>
                  <a:lnTo>
                    <a:pt x="0" y="950"/>
                  </a:lnTo>
                  <a:lnTo>
                    <a:pt x="1514" y="417"/>
                  </a:lnTo>
                  <a:lnTo>
                    <a:pt x="50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3" name="Freeform 127"/>
            <p:cNvSpPr>
              <a:spLocks/>
            </p:cNvSpPr>
            <p:nvPr/>
          </p:nvSpPr>
          <p:spPr bwMode="auto">
            <a:xfrm>
              <a:off x="4606" y="2623"/>
              <a:ext cx="167" cy="105"/>
            </a:xfrm>
            <a:custGeom>
              <a:avLst/>
              <a:gdLst>
                <a:gd name="T0" fmla="*/ 6 w 1514"/>
                <a:gd name="T1" fmla="*/ 0 h 950"/>
                <a:gd name="T2" fmla="*/ 0 w 1514"/>
                <a:gd name="T3" fmla="*/ 12 h 950"/>
                <a:gd name="T4" fmla="*/ 18 w 1514"/>
                <a:gd name="T5" fmla="*/ 5 h 950"/>
                <a:gd name="T6" fmla="*/ 6 w 1514"/>
                <a:gd name="T7" fmla="*/ 0 h 950"/>
                <a:gd name="T8" fmla="*/ 0 60000 65536"/>
                <a:gd name="T9" fmla="*/ 0 60000 65536"/>
                <a:gd name="T10" fmla="*/ 0 60000 65536"/>
                <a:gd name="T11" fmla="*/ 0 60000 65536"/>
                <a:gd name="T12" fmla="*/ 0 w 1514"/>
                <a:gd name="T13" fmla="*/ 0 h 950"/>
                <a:gd name="T14" fmla="*/ 1514 w 1514"/>
                <a:gd name="T15" fmla="*/ 950 h 950"/>
              </a:gdLst>
              <a:ahLst/>
              <a:cxnLst>
                <a:cxn ang="T8">
                  <a:pos x="T0" y="T1"/>
                </a:cxn>
                <a:cxn ang="T9">
                  <a:pos x="T2" y="T3"/>
                </a:cxn>
                <a:cxn ang="T10">
                  <a:pos x="T4" y="T5"/>
                </a:cxn>
                <a:cxn ang="T11">
                  <a:pos x="T6" y="T7"/>
                </a:cxn>
              </a:cxnLst>
              <a:rect l="T12" t="T13" r="T14" b="T15"/>
              <a:pathLst>
                <a:path w="1514" h="950">
                  <a:moveTo>
                    <a:pt x="506" y="0"/>
                  </a:moveTo>
                  <a:lnTo>
                    <a:pt x="0" y="950"/>
                  </a:lnTo>
                  <a:lnTo>
                    <a:pt x="1514" y="417"/>
                  </a:lnTo>
                  <a:lnTo>
                    <a:pt x="5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4" name="Freeform 128"/>
            <p:cNvSpPr>
              <a:spLocks/>
            </p:cNvSpPr>
            <p:nvPr/>
          </p:nvSpPr>
          <p:spPr bwMode="auto">
            <a:xfrm>
              <a:off x="3699" y="2950"/>
              <a:ext cx="171" cy="111"/>
            </a:xfrm>
            <a:custGeom>
              <a:avLst/>
              <a:gdLst>
                <a:gd name="T0" fmla="*/ 19 w 1553"/>
                <a:gd name="T1" fmla="*/ 0 h 1010"/>
                <a:gd name="T2" fmla="*/ 0 w 1553"/>
                <a:gd name="T3" fmla="*/ 5 h 1010"/>
                <a:gd name="T4" fmla="*/ 14 w 1553"/>
                <a:gd name="T5" fmla="*/ 12 h 1010"/>
                <a:gd name="T6" fmla="*/ 19 w 1553"/>
                <a:gd name="T7" fmla="*/ 0 h 1010"/>
                <a:gd name="T8" fmla="*/ 0 60000 65536"/>
                <a:gd name="T9" fmla="*/ 0 60000 65536"/>
                <a:gd name="T10" fmla="*/ 0 60000 65536"/>
                <a:gd name="T11" fmla="*/ 0 60000 65536"/>
                <a:gd name="T12" fmla="*/ 0 w 1553"/>
                <a:gd name="T13" fmla="*/ 0 h 1010"/>
                <a:gd name="T14" fmla="*/ 1553 w 1553"/>
                <a:gd name="T15" fmla="*/ 1010 h 1010"/>
              </a:gdLst>
              <a:ahLst/>
              <a:cxnLst>
                <a:cxn ang="T8">
                  <a:pos x="T0" y="T1"/>
                </a:cxn>
                <a:cxn ang="T9">
                  <a:pos x="T2" y="T3"/>
                </a:cxn>
                <a:cxn ang="T10">
                  <a:pos x="T4" y="T5"/>
                </a:cxn>
                <a:cxn ang="T11">
                  <a:pos x="T6" y="T7"/>
                </a:cxn>
              </a:cxnLst>
              <a:rect l="T12" t="T13" r="T14" b="T15"/>
              <a:pathLst>
                <a:path w="1553" h="1010">
                  <a:moveTo>
                    <a:pt x="1553" y="0"/>
                  </a:moveTo>
                  <a:lnTo>
                    <a:pt x="0" y="402"/>
                  </a:lnTo>
                  <a:lnTo>
                    <a:pt x="1136" y="1010"/>
                  </a:lnTo>
                  <a:lnTo>
                    <a:pt x="155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5" name="Freeform 129"/>
            <p:cNvSpPr>
              <a:spLocks/>
            </p:cNvSpPr>
            <p:nvPr/>
          </p:nvSpPr>
          <p:spPr bwMode="auto">
            <a:xfrm>
              <a:off x="3699" y="2950"/>
              <a:ext cx="171" cy="111"/>
            </a:xfrm>
            <a:custGeom>
              <a:avLst/>
              <a:gdLst>
                <a:gd name="T0" fmla="*/ 19 w 1553"/>
                <a:gd name="T1" fmla="*/ 0 h 1010"/>
                <a:gd name="T2" fmla="*/ 0 w 1553"/>
                <a:gd name="T3" fmla="*/ 5 h 1010"/>
                <a:gd name="T4" fmla="*/ 14 w 1553"/>
                <a:gd name="T5" fmla="*/ 12 h 1010"/>
                <a:gd name="T6" fmla="*/ 19 w 1553"/>
                <a:gd name="T7" fmla="*/ 0 h 1010"/>
                <a:gd name="T8" fmla="*/ 0 60000 65536"/>
                <a:gd name="T9" fmla="*/ 0 60000 65536"/>
                <a:gd name="T10" fmla="*/ 0 60000 65536"/>
                <a:gd name="T11" fmla="*/ 0 60000 65536"/>
                <a:gd name="T12" fmla="*/ 0 w 1553"/>
                <a:gd name="T13" fmla="*/ 0 h 1010"/>
                <a:gd name="T14" fmla="*/ 1553 w 1553"/>
                <a:gd name="T15" fmla="*/ 1010 h 1010"/>
              </a:gdLst>
              <a:ahLst/>
              <a:cxnLst>
                <a:cxn ang="T8">
                  <a:pos x="T0" y="T1"/>
                </a:cxn>
                <a:cxn ang="T9">
                  <a:pos x="T2" y="T3"/>
                </a:cxn>
                <a:cxn ang="T10">
                  <a:pos x="T4" y="T5"/>
                </a:cxn>
                <a:cxn ang="T11">
                  <a:pos x="T6" y="T7"/>
                </a:cxn>
              </a:cxnLst>
              <a:rect l="T12" t="T13" r="T14" b="T15"/>
              <a:pathLst>
                <a:path w="1553" h="1010">
                  <a:moveTo>
                    <a:pt x="1553" y="0"/>
                  </a:moveTo>
                  <a:lnTo>
                    <a:pt x="0" y="402"/>
                  </a:lnTo>
                  <a:lnTo>
                    <a:pt x="1136" y="1010"/>
                  </a:lnTo>
                  <a:lnTo>
                    <a:pt x="155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6" name="Freeform 130"/>
            <p:cNvSpPr>
              <a:spLocks/>
            </p:cNvSpPr>
            <p:nvPr/>
          </p:nvSpPr>
          <p:spPr bwMode="auto">
            <a:xfrm>
              <a:off x="3589" y="2904"/>
              <a:ext cx="281" cy="91"/>
            </a:xfrm>
            <a:custGeom>
              <a:avLst/>
              <a:gdLst>
                <a:gd name="T0" fmla="*/ 0 w 2550"/>
                <a:gd name="T1" fmla="*/ 0 h 820"/>
                <a:gd name="T2" fmla="*/ 12 w 2550"/>
                <a:gd name="T3" fmla="*/ 10 h 820"/>
                <a:gd name="T4" fmla="*/ 31 w 2550"/>
                <a:gd name="T5" fmla="*/ 5 h 820"/>
                <a:gd name="T6" fmla="*/ 0 w 2550"/>
                <a:gd name="T7" fmla="*/ 0 h 820"/>
                <a:gd name="T8" fmla="*/ 0 60000 65536"/>
                <a:gd name="T9" fmla="*/ 0 60000 65536"/>
                <a:gd name="T10" fmla="*/ 0 60000 65536"/>
                <a:gd name="T11" fmla="*/ 0 60000 65536"/>
                <a:gd name="T12" fmla="*/ 0 w 2550"/>
                <a:gd name="T13" fmla="*/ 0 h 820"/>
                <a:gd name="T14" fmla="*/ 2550 w 2550"/>
                <a:gd name="T15" fmla="*/ 820 h 820"/>
              </a:gdLst>
              <a:ahLst/>
              <a:cxnLst>
                <a:cxn ang="T8">
                  <a:pos x="T0" y="T1"/>
                </a:cxn>
                <a:cxn ang="T9">
                  <a:pos x="T2" y="T3"/>
                </a:cxn>
                <a:cxn ang="T10">
                  <a:pos x="T4" y="T5"/>
                </a:cxn>
                <a:cxn ang="T11">
                  <a:pos x="T6" y="T7"/>
                </a:cxn>
              </a:cxnLst>
              <a:rect l="T12" t="T13" r="T14" b="T15"/>
              <a:pathLst>
                <a:path w="2550" h="820">
                  <a:moveTo>
                    <a:pt x="0" y="0"/>
                  </a:moveTo>
                  <a:lnTo>
                    <a:pt x="997" y="820"/>
                  </a:lnTo>
                  <a:lnTo>
                    <a:pt x="2550" y="418"/>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7" name="Freeform 131"/>
            <p:cNvSpPr>
              <a:spLocks/>
            </p:cNvSpPr>
            <p:nvPr/>
          </p:nvSpPr>
          <p:spPr bwMode="auto">
            <a:xfrm>
              <a:off x="3589" y="2904"/>
              <a:ext cx="281" cy="91"/>
            </a:xfrm>
            <a:custGeom>
              <a:avLst/>
              <a:gdLst>
                <a:gd name="T0" fmla="*/ 0 w 2550"/>
                <a:gd name="T1" fmla="*/ 0 h 820"/>
                <a:gd name="T2" fmla="*/ 12 w 2550"/>
                <a:gd name="T3" fmla="*/ 10 h 820"/>
                <a:gd name="T4" fmla="*/ 31 w 2550"/>
                <a:gd name="T5" fmla="*/ 5 h 820"/>
                <a:gd name="T6" fmla="*/ 0 w 2550"/>
                <a:gd name="T7" fmla="*/ 0 h 820"/>
                <a:gd name="T8" fmla="*/ 0 60000 65536"/>
                <a:gd name="T9" fmla="*/ 0 60000 65536"/>
                <a:gd name="T10" fmla="*/ 0 60000 65536"/>
                <a:gd name="T11" fmla="*/ 0 60000 65536"/>
                <a:gd name="T12" fmla="*/ 0 w 2550"/>
                <a:gd name="T13" fmla="*/ 0 h 820"/>
                <a:gd name="T14" fmla="*/ 2550 w 2550"/>
                <a:gd name="T15" fmla="*/ 820 h 820"/>
              </a:gdLst>
              <a:ahLst/>
              <a:cxnLst>
                <a:cxn ang="T8">
                  <a:pos x="T0" y="T1"/>
                </a:cxn>
                <a:cxn ang="T9">
                  <a:pos x="T2" y="T3"/>
                </a:cxn>
                <a:cxn ang="T10">
                  <a:pos x="T4" y="T5"/>
                </a:cxn>
                <a:cxn ang="T11">
                  <a:pos x="T6" y="T7"/>
                </a:cxn>
              </a:cxnLst>
              <a:rect l="T12" t="T13" r="T14" b="T15"/>
              <a:pathLst>
                <a:path w="2550" h="820">
                  <a:moveTo>
                    <a:pt x="0" y="0"/>
                  </a:moveTo>
                  <a:lnTo>
                    <a:pt x="997" y="820"/>
                  </a:lnTo>
                  <a:lnTo>
                    <a:pt x="2550" y="418"/>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8" name="Freeform 132"/>
            <p:cNvSpPr>
              <a:spLocks/>
            </p:cNvSpPr>
            <p:nvPr/>
          </p:nvSpPr>
          <p:spPr bwMode="auto">
            <a:xfrm>
              <a:off x="3589" y="2895"/>
              <a:ext cx="281" cy="55"/>
            </a:xfrm>
            <a:custGeom>
              <a:avLst/>
              <a:gdLst>
                <a:gd name="T0" fmla="*/ 20 w 2550"/>
                <a:gd name="T1" fmla="*/ 0 h 507"/>
                <a:gd name="T2" fmla="*/ 0 w 2550"/>
                <a:gd name="T3" fmla="*/ 1 h 507"/>
                <a:gd name="T4" fmla="*/ 31 w 2550"/>
                <a:gd name="T5" fmla="*/ 6 h 507"/>
                <a:gd name="T6" fmla="*/ 20 w 2550"/>
                <a:gd name="T7" fmla="*/ 0 h 507"/>
                <a:gd name="T8" fmla="*/ 0 60000 65536"/>
                <a:gd name="T9" fmla="*/ 0 60000 65536"/>
                <a:gd name="T10" fmla="*/ 0 60000 65536"/>
                <a:gd name="T11" fmla="*/ 0 60000 65536"/>
                <a:gd name="T12" fmla="*/ 0 w 2550"/>
                <a:gd name="T13" fmla="*/ 0 h 507"/>
                <a:gd name="T14" fmla="*/ 2550 w 2550"/>
                <a:gd name="T15" fmla="*/ 507 h 507"/>
              </a:gdLst>
              <a:ahLst/>
              <a:cxnLst>
                <a:cxn ang="T8">
                  <a:pos x="T0" y="T1"/>
                </a:cxn>
                <a:cxn ang="T9">
                  <a:pos x="T2" y="T3"/>
                </a:cxn>
                <a:cxn ang="T10">
                  <a:pos x="T4" y="T5"/>
                </a:cxn>
                <a:cxn ang="T11">
                  <a:pos x="T6" y="T7"/>
                </a:cxn>
              </a:cxnLst>
              <a:rect l="T12" t="T13" r="T14" b="T15"/>
              <a:pathLst>
                <a:path w="2550" h="507">
                  <a:moveTo>
                    <a:pt x="1602" y="0"/>
                  </a:moveTo>
                  <a:lnTo>
                    <a:pt x="0" y="89"/>
                  </a:lnTo>
                  <a:lnTo>
                    <a:pt x="2550" y="507"/>
                  </a:lnTo>
                  <a:lnTo>
                    <a:pt x="160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39" name="Freeform 133"/>
            <p:cNvSpPr>
              <a:spLocks/>
            </p:cNvSpPr>
            <p:nvPr/>
          </p:nvSpPr>
          <p:spPr bwMode="auto">
            <a:xfrm>
              <a:off x="3589" y="2895"/>
              <a:ext cx="281" cy="55"/>
            </a:xfrm>
            <a:custGeom>
              <a:avLst/>
              <a:gdLst>
                <a:gd name="T0" fmla="*/ 20 w 2550"/>
                <a:gd name="T1" fmla="*/ 0 h 507"/>
                <a:gd name="T2" fmla="*/ 0 w 2550"/>
                <a:gd name="T3" fmla="*/ 1 h 507"/>
                <a:gd name="T4" fmla="*/ 31 w 2550"/>
                <a:gd name="T5" fmla="*/ 6 h 507"/>
                <a:gd name="T6" fmla="*/ 20 w 2550"/>
                <a:gd name="T7" fmla="*/ 0 h 507"/>
                <a:gd name="T8" fmla="*/ 0 60000 65536"/>
                <a:gd name="T9" fmla="*/ 0 60000 65536"/>
                <a:gd name="T10" fmla="*/ 0 60000 65536"/>
                <a:gd name="T11" fmla="*/ 0 60000 65536"/>
                <a:gd name="T12" fmla="*/ 0 w 2550"/>
                <a:gd name="T13" fmla="*/ 0 h 507"/>
                <a:gd name="T14" fmla="*/ 2550 w 2550"/>
                <a:gd name="T15" fmla="*/ 507 h 507"/>
              </a:gdLst>
              <a:ahLst/>
              <a:cxnLst>
                <a:cxn ang="T8">
                  <a:pos x="T0" y="T1"/>
                </a:cxn>
                <a:cxn ang="T9">
                  <a:pos x="T2" y="T3"/>
                </a:cxn>
                <a:cxn ang="T10">
                  <a:pos x="T4" y="T5"/>
                </a:cxn>
                <a:cxn ang="T11">
                  <a:pos x="T6" y="T7"/>
                </a:cxn>
              </a:cxnLst>
              <a:rect l="T12" t="T13" r="T14" b="T15"/>
              <a:pathLst>
                <a:path w="2550" h="507">
                  <a:moveTo>
                    <a:pt x="1602" y="0"/>
                  </a:moveTo>
                  <a:lnTo>
                    <a:pt x="0" y="89"/>
                  </a:lnTo>
                  <a:lnTo>
                    <a:pt x="2550" y="507"/>
                  </a:lnTo>
                  <a:lnTo>
                    <a:pt x="160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0" name="Freeform 134"/>
            <p:cNvSpPr>
              <a:spLocks/>
            </p:cNvSpPr>
            <p:nvPr/>
          </p:nvSpPr>
          <p:spPr bwMode="auto">
            <a:xfrm>
              <a:off x="3589" y="2819"/>
              <a:ext cx="177" cy="85"/>
            </a:xfrm>
            <a:custGeom>
              <a:avLst/>
              <a:gdLst>
                <a:gd name="T0" fmla="*/ 9 w 1602"/>
                <a:gd name="T1" fmla="*/ 0 h 773"/>
                <a:gd name="T2" fmla="*/ 0 w 1602"/>
                <a:gd name="T3" fmla="*/ 9 h 773"/>
                <a:gd name="T4" fmla="*/ 20 w 1602"/>
                <a:gd name="T5" fmla="*/ 8 h 773"/>
                <a:gd name="T6" fmla="*/ 9 w 1602"/>
                <a:gd name="T7" fmla="*/ 0 h 773"/>
                <a:gd name="T8" fmla="*/ 0 60000 65536"/>
                <a:gd name="T9" fmla="*/ 0 60000 65536"/>
                <a:gd name="T10" fmla="*/ 0 60000 65536"/>
                <a:gd name="T11" fmla="*/ 0 60000 65536"/>
                <a:gd name="T12" fmla="*/ 0 w 1602"/>
                <a:gd name="T13" fmla="*/ 0 h 773"/>
                <a:gd name="T14" fmla="*/ 1602 w 1602"/>
                <a:gd name="T15" fmla="*/ 773 h 773"/>
              </a:gdLst>
              <a:ahLst/>
              <a:cxnLst>
                <a:cxn ang="T8">
                  <a:pos x="T0" y="T1"/>
                </a:cxn>
                <a:cxn ang="T9">
                  <a:pos x="T2" y="T3"/>
                </a:cxn>
                <a:cxn ang="T10">
                  <a:pos x="T4" y="T5"/>
                </a:cxn>
                <a:cxn ang="T11">
                  <a:pos x="T6" y="T7"/>
                </a:cxn>
              </a:cxnLst>
              <a:rect l="T12" t="T13" r="T14" b="T15"/>
              <a:pathLst>
                <a:path w="1602" h="773">
                  <a:moveTo>
                    <a:pt x="772" y="0"/>
                  </a:moveTo>
                  <a:lnTo>
                    <a:pt x="0" y="773"/>
                  </a:lnTo>
                  <a:lnTo>
                    <a:pt x="1602" y="684"/>
                  </a:lnTo>
                  <a:lnTo>
                    <a:pt x="77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1" name="Freeform 135"/>
            <p:cNvSpPr>
              <a:spLocks/>
            </p:cNvSpPr>
            <p:nvPr/>
          </p:nvSpPr>
          <p:spPr bwMode="auto">
            <a:xfrm>
              <a:off x="3589" y="2819"/>
              <a:ext cx="177" cy="85"/>
            </a:xfrm>
            <a:custGeom>
              <a:avLst/>
              <a:gdLst>
                <a:gd name="T0" fmla="*/ 9 w 1602"/>
                <a:gd name="T1" fmla="*/ 0 h 773"/>
                <a:gd name="T2" fmla="*/ 0 w 1602"/>
                <a:gd name="T3" fmla="*/ 9 h 773"/>
                <a:gd name="T4" fmla="*/ 20 w 1602"/>
                <a:gd name="T5" fmla="*/ 8 h 773"/>
                <a:gd name="T6" fmla="*/ 9 w 1602"/>
                <a:gd name="T7" fmla="*/ 0 h 773"/>
                <a:gd name="T8" fmla="*/ 0 60000 65536"/>
                <a:gd name="T9" fmla="*/ 0 60000 65536"/>
                <a:gd name="T10" fmla="*/ 0 60000 65536"/>
                <a:gd name="T11" fmla="*/ 0 60000 65536"/>
                <a:gd name="T12" fmla="*/ 0 w 1602"/>
                <a:gd name="T13" fmla="*/ 0 h 773"/>
                <a:gd name="T14" fmla="*/ 1602 w 1602"/>
                <a:gd name="T15" fmla="*/ 773 h 773"/>
              </a:gdLst>
              <a:ahLst/>
              <a:cxnLst>
                <a:cxn ang="T8">
                  <a:pos x="T0" y="T1"/>
                </a:cxn>
                <a:cxn ang="T9">
                  <a:pos x="T2" y="T3"/>
                </a:cxn>
                <a:cxn ang="T10">
                  <a:pos x="T4" y="T5"/>
                </a:cxn>
                <a:cxn ang="T11">
                  <a:pos x="T6" y="T7"/>
                </a:cxn>
              </a:cxnLst>
              <a:rect l="T12" t="T13" r="T14" b="T15"/>
              <a:pathLst>
                <a:path w="1602" h="773">
                  <a:moveTo>
                    <a:pt x="772" y="0"/>
                  </a:moveTo>
                  <a:lnTo>
                    <a:pt x="0" y="773"/>
                  </a:lnTo>
                  <a:lnTo>
                    <a:pt x="1602" y="684"/>
                  </a:lnTo>
                  <a:lnTo>
                    <a:pt x="77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2" name="Freeform 136"/>
            <p:cNvSpPr>
              <a:spLocks/>
            </p:cNvSpPr>
            <p:nvPr/>
          </p:nvSpPr>
          <p:spPr bwMode="auto">
            <a:xfrm>
              <a:off x="3376" y="2272"/>
              <a:ext cx="132" cy="119"/>
            </a:xfrm>
            <a:custGeom>
              <a:avLst/>
              <a:gdLst>
                <a:gd name="T0" fmla="*/ 15 w 1195"/>
                <a:gd name="T1" fmla="*/ 0 h 1073"/>
                <a:gd name="T2" fmla="*/ 0 w 1195"/>
                <a:gd name="T3" fmla="*/ 13 h 1073"/>
                <a:gd name="T4" fmla="*/ 13 w 1195"/>
                <a:gd name="T5" fmla="*/ 13 h 1073"/>
                <a:gd name="T6" fmla="*/ 15 w 1195"/>
                <a:gd name="T7" fmla="*/ 0 h 1073"/>
                <a:gd name="T8" fmla="*/ 0 60000 65536"/>
                <a:gd name="T9" fmla="*/ 0 60000 65536"/>
                <a:gd name="T10" fmla="*/ 0 60000 65536"/>
                <a:gd name="T11" fmla="*/ 0 60000 65536"/>
                <a:gd name="T12" fmla="*/ 0 w 1195"/>
                <a:gd name="T13" fmla="*/ 0 h 1073"/>
                <a:gd name="T14" fmla="*/ 1195 w 1195"/>
                <a:gd name="T15" fmla="*/ 1073 h 1073"/>
              </a:gdLst>
              <a:ahLst/>
              <a:cxnLst>
                <a:cxn ang="T8">
                  <a:pos x="T0" y="T1"/>
                </a:cxn>
                <a:cxn ang="T9">
                  <a:pos x="T2" y="T3"/>
                </a:cxn>
                <a:cxn ang="T10">
                  <a:pos x="T4" y="T5"/>
                </a:cxn>
                <a:cxn ang="T11">
                  <a:pos x="T6" y="T7"/>
                </a:cxn>
              </a:cxnLst>
              <a:rect l="T12" t="T13" r="T14" b="T15"/>
              <a:pathLst>
                <a:path w="1195" h="1073">
                  <a:moveTo>
                    <a:pt x="1195" y="0"/>
                  </a:moveTo>
                  <a:lnTo>
                    <a:pt x="0" y="1073"/>
                  </a:lnTo>
                  <a:lnTo>
                    <a:pt x="1090" y="1073"/>
                  </a:lnTo>
                  <a:lnTo>
                    <a:pt x="119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3" name="Freeform 137"/>
            <p:cNvSpPr>
              <a:spLocks/>
            </p:cNvSpPr>
            <p:nvPr/>
          </p:nvSpPr>
          <p:spPr bwMode="auto">
            <a:xfrm>
              <a:off x="3376" y="2272"/>
              <a:ext cx="132" cy="119"/>
            </a:xfrm>
            <a:custGeom>
              <a:avLst/>
              <a:gdLst>
                <a:gd name="T0" fmla="*/ 15 w 1195"/>
                <a:gd name="T1" fmla="*/ 0 h 1073"/>
                <a:gd name="T2" fmla="*/ 0 w 1195"/>
                <a:gd name="T3" fmla="*/ 13 h 1073"/>
                <a:gd name="T4" fmla="*/ 13 w 1195"/>
                <a:gd name="T5" fmla="*/ 13 h 1073"/>
                <a:gd name="T6" fmla="*/ 15 w 1195"/>
                <a:gd name="T7" fmla="*/ 0 h 1073"/>
                <a:gd name="T8" fmla="*/ 0 60000 65536"/>
                <a:gd name="T9" fmla="*/ 0 60000 65536"/>
                <a:gd name="T10" fmla="*/ 0 60000 65536"/>
                <a:gd name="T11" fmla="*/ 0 60000 65536"/>
                <a:gd name="T12" fmla="*/ 0 w 1195"/>
                <a:gd name="T13" fmla="*/ 0 h 1073"/>
                <a:gd name="T14" fmla="*/ 1195 w 1195"/>
                <a:gd name="T15" fmla="*/ 1073 h 1073"/>
              </a:gdLst>
              <a:ahLst/>
              <a:cxnLst>
                <a:cxn ang="T8">
                  <a:pos x="T0" y="T1"/>
                </a:cxn>
                <a:cxn ang="T9">
                  <a:pos x="T2" y="T3"/>
                </a:cxn>
                <a:cxn ang="T10">
                  <a:pos x="T4" y="T5"/>
                </a:cxn>
                <a:cxn ang="T11">
                  <a:pos x="T6" y="T7"/>
                </a:cxn>
              </a:cxnLst>
              <a:rect l="T12" t="T13" r="T14" b="T15"/>
              <a:pathLst>
                <a:path w="1195" h="1073">
                  <a:moveTo>
                    <a:pt x="1195" y="0"/>
                  </a:moveTo>
                  <a:lnTo>
                    <a:pt x="0" y="1073"/>
                  </a:lnTo>
                  <a:lnTo>
                    <a:pt x="1090" y="1073"/>
                  </a:lnTo>
                  <a:lnTo>
                    <a:pt x="119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4" name="Freeform 138"/>
            <p:cNvSpPr>
              <a:spLocks/>
            </p:cNvSpPr>
            <p:nvPr/>
          </p:nvSpPr>
          <p:spPr bwMode="auto">
            <a:xfrm>
              <a:off x="3376" y="2250"/>
              <a:ext cx="132" cy="141"/>
            </a:xfrm>
            <a:custGeom>
              <a:avLst/>
              <a:gdLst>
                <a:gd name="T0" fmla="*/ 2 w 1195"/>
                <a:gd name="T1" fmla="*/ 0 h 1285"/>
                <a:gd name="T2" fmla="*/ 0 w 1195"/>
                <a:gd name="T3" fmla="*/ 15 h 1285"/>
                <a:gd name="T4" fmla="*/ 15 w 1195"/>
                <a:gd name="T5" fmla="*/ 3 h 1285"/>
                <a:gd name="T6" fmla="*/ 2 w 1195"/>
                <a:gd name="T7" fmla="*/ 0 h 1285"/>
                <a:gd name="T8" fmla="*/ 0 60000 65536"/>
                <a:gd name="T9" fmla="*/ 0 60000 65536"/>
                <a:gd name="T10" fmla="*/ 0 60000 65536"/>
                <a:gd name="T11" fmla="*/ 0 60000 65536"/>
                <a:gd name="T12" fmla="*/ 0 w 1195"/>
                <a:gd name="T13" fmla="*/ 0 h 1285"/>
                <a:gd name="T14" fmla="*/ 1195 w 1195"/>
                <a:gd name="T15" fmla="*/ 1285 h 1285"/>
              </a:gdLst>
              <a:ahLst/>
              <a:cxnLst>
                <a:cxn ang="T8">
                  <a:pos x="T0" y="T1"/>
                </a:cxn>
                <a:cxn ang="T9">
                  <a:pos x="T2" y="T3"/>
                </a:cxn>
                <a:cxn ang="T10">
                  <a:pos x="T4" y="T5"/>
                </a:cxn>
                <a:cxn ang="T11">
                  <a:pos x="T6" y="T7"/>
                </a:cxn>
              </a:cxnLst>
              <a:rect l="T12" t="T13" r="T14" b="T15"/>
              <a:pathLst>
                <a:path w="1195" h="1285">
                  <a:moveTo>
                    <a:pt x="127" y="0"/>
                  </a:moveTo>
                  <a:lnTo>
                    <a:pt x="0" y="1285"/>
                  </a:lnTo>
                  <a:lnTo>
                    <a:pt x="1195" y="212"/>
                  </a:lnTo>
                  <a:lnTo>
                    <a:pt x="12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5" name="Freeform 139"/>
            <p:cNvSpPr>
              <a:spLocks/>
            </p:cNvSpPr>
            <p:nvPr/>
          </p:nvSpPr>
          <p:spPr bwMode="auto">
            <a:xfrm>
              <a:off x="3376" y="2250"/>
              <a:ext cx="132" cy="141"/>
            </a:xfrm>
            <a:custGeom>
              <a:avLst/>
              <a:gdLst>
                <a:gd name="T0" fmla="*/ 2 w 1195"/>
                <a:gd name="T1" fmla="*/ 0 h 1285"/>
                <a:gd name="T2" fmla="*/ 0 w 1195"/>
                <a:gd name="T3" fmla="*/ 15 h 1285"/>
                <a:gd name="T4" fmla="*/ 15 w 1195"/>
                <a:gd name="T5" fmla="*/ 3 h 1285"/>
                <a:gd name="T6" fmla="*/ 2 w 1195"/>
                <a:gd name="T7" fmla="*/ 0 h 1285"/>
                <a:gd name="T8" fmla="*/ 0 60000 65536"/>
                <a:gd name="T9" fmla="*/ 0 60000 65536"/>
                <a:gd name="T10" fmla="*/ 0 60000 65536"/>
                <a:gd name="T11" fmla="*/ 0 60000 65536"/>
                <a:gd name="T12" fmla="*/ 0 w 1195"/>
                <a:gd name="T13" fmla="*/ 0 h 1285"/>
                <a:gd name="T14" fmla="*/ 1195 w 1195"/>
                <a:gd name="T15" fmla="*/ 1285 h 1285"/>
              </a:gdLst>
              <a:ahLst/>
              <a:cxnLst>
                <a:cxn ang="T8">
                  <a:pos x="T0" y="T1"/>
                </a:cxn>
                <a:cxn ang="T9">
                  <a:pos x="T2" y="T3"/>
                </a:cxn>
                <a:cxn ang="T10">
                  <a:pos x="T4" y="T5"/>
                </a:cxn>
                <a:cxn ang="T11">
                  <a:pos x="T6" y="T7"/>
                </a:cxn>
              </a:cxnLst>
              <a:rect l="T12" t="T13" r="T14" b="T15"/>
              <a:pathLst>
                <a:path w="1195" h="1285">
                  <a:moveTo>
                    <a:pt x="127" y="0"/>
                  </a:moveTo>
                  <a:lnTo>
                    <a:pt x="0" y="1285"/>
                  </a:lnTo>
                  <a:lnTo>
                    <a:pt x="1195" y="212"/>
                  </a:lnTo>
                  <a:lnTo>
                    <a:pt x="12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6" name="Freeform 140"/>
            <p:cNvSpPr>
              <a:spLocks/>
            </p:cNvSpPr>
            <p:nvPr/>
          </p:nvSpPr>
          <p:spPr bwMode="auto">
            <a:xfrm>
              <a:off x="3390" y="2159"/>
              <a:ext cx="153" cy="113"/>
            </a:xfrm>
            <a:custGeom>
              <a:avLst/>
              <a:gdLst>
                <a:gd name="T0" fmla="*/ 17 w 1380"/>
                <a:gd name="T1" fmla="*/ 0 h 1030"/>
                <a:gd name="T2" fmla="*/ 0 w 1380"/>
                <a:gd name="T3" fmla="*/ 10 h 1030"/>
                <a:gd name="T4" fmla="*/ 13 w 1380"/>
                <a:gd name="T5" fmla="*/ 12 h 1030"/>
                <a:gd name="T6" fmla="*/ 17 w 1380"/>
                <a:gd name="T7" fmla="*/ 0 h 1030"/>
                <a:gd name="T8" fmla="*/ 0 60000 65536"/>
                <a:gd name="T9" fmla="*/ 0 60000 65536"/>
                <a:gd name="T10" fmla="*/ 0 60000 65536"/>
                <a:gd name="T11" fmla="*/ 0 60000 65536"/>
                <a:gd name="T12" fmla="*/ 0 w 1380"/>
                <a:gd name="T13" fmla="*/ 0 h 1030"/>
                <a:gd name="T14" fmla="*/ 1380 w 1380"/>
                <a:gd name="T15" fmla="*/ 1030 h 1030"/>
              </a:gdLst>
              <a:ahLst/>
              <a:cxnLst>
                <a:cxn ang="T8">
                  <a:pos x="T0" y="T1"/>
                </a:cxn>
                <a:cxn ang="T9">
                  <a:pos x="T2" y="T3"/>
                </a:cxn>
                <a:cxn ang="T10">
                  <a:pos x="T4" y="T5"/>
                </a:cxn>
                <a:cxn ang="T11">
                  <a:pos x="T6" y="T7"/>
                </a:cxn>
              </a:cxnLst>
              <a:rect l="T12" t="T13" r="T14" b="T15"/>
              <a:pathLst>
                <a:path w="1380" h="1030">
                  <a:moveTo>
                    <a:pt x="1380" y="0"/>
                  </a:moveTo>
                  <a:lnTo>
                    <a:pt x="0" y="818"/>
                  </a:lnTo>
                  <a:lnTo>
                    <a:pt x="1068" y="1030"/>
                  </a:lnTo>
                  <a:lnTo>
                    <a:pt x="138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7" name="Freeform 141"/>
            <p:cNvSpPr>
              <a:spLocks/>
            </p:cNvSpPr>
            <p:nvPr/>
          </p:nvSpPr>
          <p:spPr bwMode="auto">
            <a:xfrm>
              <a:off x="3390" y="2159"/>
              <a:ext cx="153" cy="113"/>
            </a:xfrm>
            <a:custGeom>
              <a:avLst/>
              <a:gdLst>
                <a:gd name="T0" fmla="*/ 17 w 1380"/>
                <a:gd name="T1" fmla="*/ 0 h 1030"/>
                <a:gd name="T2" fmla="*/ 0 w 1380"/>
                <a:gd name="T3" fmla="*/ 10 h 1030"/>
                <a:gd name="T4" fmla="*/ 13 w 1380"/>
                <a:gd name="T5" fmla="*/ 12 h 1030"/>
                <a:gd name="T6" fmla="*/ 17 w 1380"/>
                <a:gd name="T7" fmla="*/ 0 h 1030"/>
                <a:gd name="T8" fmla="*/ 0 60000 65536"/>
                <a:gd name="T9" fmla="*/ 0 60000 65536"/>
                <a:gd name="T10" fmla="*/ 0 60000 65536"/>
                <a:gd name="T11" fmla="*/ 0 60000 65536"/>
                <a:gd name="T12" fmla="*/ 0 w 1380"/>
                <a:gd name="T13" fmla="*/ 0 h 1030"/>
                <a:gd name="T14" fmla="*/ 1380 w 1380"/>
                <a:gd name="T15" fmla="*/ 1030 h 1030"/>
              </a:gdLst>
              <a:ahLst/>
              <a:cxnLst>
                <a:cxn ang="T8">
                  <a:pos x="T0" y="T1"/>
                </a:cxn>
                <a:cxn ang="T9">
                  <a:pos x="T2" y="T3"/>
                </a:cxn>
                <a:cxn ang="T10">
                  <a:pos x="T4" y="T5"/>
                </a:cxn>
                <a:cxn ang="T11">
                  <a:pos x="T6" y="T7"/>
                </a:cxn>
              </a:cxnLst>
              <a:rect l="T12" t="T13" r="T14" b="T15"/>
              <a:pathLst>
                <a:path w="1380" h="1030">
                  <a:moveTo>
                    <a:pt x="1380" y="0"/>
                  </a:moveTo>
                  <a:lnTo>
                    <a:pt x="0" y="818"/>
                  </a:lnTo>
                  <a:lnTo>
                    <a:pt x="1068" y="1030"/>
                  </a:lnTo>
                  <a:lnTo>
                    <a:pt x="138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8" name="Freeform 142"/>
            <p:cNvSpPr>
              <a:spLocks/>
            </p:cNvSpPr>
            <p:nvPr/>
          </p:nvSpPr>
          <p:spPr bwMode="auto">
            <a:xfrm>
              <a:off x="3390" y="2114"/>
              <a:ext cx="153" cy="136"/>
            </a:xfrm>
            <a:custGeom>
              <a:avLst/>
              <a:gdLst>
                <a:gd name="T0" fmla="*/ 5 w 1380"/>
                <a:gd name="T1" fmla="*/ 0 h 1236"/>
                <a:gd name="T2" fmla="*/ 0 w 1380"/>
                <a:gd name="T3" fmla="*/ 15 h 1236"/>
                <a:gd name="T4" fmla="*/ 17 w 1380"/>
                <a:gd name="T5" fmla="*/ 5 h 1236"/>
                <a:gd name="T6" fmla="*/ 5 w 1380"/>
                <a:gd name="T7" fmla="*/ 0 h 1236"/>
                <a:gd name="T8" fmla="*/ 0 60000 65536"/>
                <a:gd name="T9" fmla="*/ 0 60000 65536"/>
                <a:gd name="T10" fmla="*/ 0 60000 65536"/>
                <a:gd name="T11" fmla="*/ 0 60000 65536"/>
                <a:gd name="T12" fmla="*/ 0 w 1380"/>
                <a:gd name="T13" fmla="*/ 0 h 1236"/>
                <a:gd name="T14" fmla="*/ 1380 w 1380"/>
                <a:gd name="T15" fmla="*/ 1236 h 1236"/>
              </a:gdLst>
              <a:ahLst/>
              <a:cxnLst>
                <a:cxn ang="T8">
                  <a:pos x="T0" y="T1"/>
                </a:cxn>
                <a:cxn ang="T9">
                  <a:pos x="T2" y="T3"/>
                </a:cxn>
                <a:cxn ang="T10">
                  <a:pos x="T4" y="T5"/>
                </a:cxn>
                <a:cxn ang="T11">
                  <a:pos x="T6" y="T7"/>
                </a:cxn>
              </a:cxnLst>
              <a:rect l="T12" t="T13" r="T14" b="T15"/>
              <a:pathLst>
                <a:path w="1380" h="1236">
                  <a:moveTo>
                    <a:pt x="373" y="0"/>
                  </a:moveTo>
                  <a:lnTo>
                    <a:pt x="0" y="1236"/>
                  </a:lnTo>
                  <a:lnTo>
                    <a:pt x="1380" y="418"/>
                  </a:lnTo>
                  <a:lnTo>
                    <a:pt x="37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49" name="Freeform 143"/>
            <p:cNvSpPr>
              <a:spLocks/>
            </p:cNvSpPr>
            <p:nvPr/>
          </p:nvSpPr>
          <p:spPr bwMode="auto">
            <a:xfrm>
              <a:off x="3390" y="2114"/>
              <a:ext cx="153" cy="136"/>
            </a:xfrm>
            <a:custGeom>
              <a:avLst/>
              <a:gdLst>
                <a:gd name="T0" fmla="*/ 5 w 1380"/>
                <a:gd name="T1" fmla="*/ 0 h 1236"/>
                <a:gd name="T2" fmla="*/ 0 w 1380"/>
                <a:gd name="T3" fmla="*/ 15 h 1236"/>
                <a:gd name="T4" fmla="*/ 17 w 1380"/>
                <a:gd name="T5" fmla="*/ 5 h 1236"/>
                <a:gd name="T6" fmla="*/ 5 w 1380"/>
                <a:gd name="T7" fmla="*/ 0 h 1236"/>
                <a:gd name="T8" fmla="*/ 0 60000 65536"/>
                <a:gd name="T9" fmla="*/ 0 60000 65536"/>
                <a:gd name="T10" fmla="*/ 0 60000 65536"/>
                <a:gd name="T11" fmla="*/ 0 60000 65536"/>
                <a:gd name="T12" fmla="*/ 0 w 1380"/>
                <a:gd name="T13" fmla="*/ 0 h 1236"/>
                <a:gd name="T14" fmla="*/ 1380 w 1380"/>
                <a:gd name="T15" fmla="*/ 1236 h 1236"/>
              </a:gdLst>
              <a:ahLst/>
              <a:cxnLst>
                <a:cxn ang="T8">
                  <a:pos x="T0" y="T1"/>
                </a:cxn>
                <a:cxn ang="T9">
                  <a:pos x="T2" y="T3"/>
                </a:cxn>
                <a:cxn ang="T10">
                  <a:pos x="T4" y="T5"/>
                </a:cxn>
                <a:cxn ang="T11">
                  <a:pos x="T6" y="T7"/>
                </a:cxn>
              </a:cxnLst>
              <a:rect l="T12" t="T13" r="T14" b="T15"/>
              <a:pathLst>
                <a:path w="1380" h="1236">
                  <a:moveTo>
                    <a:pt x="373" y="0"/>
                  </a:moveTo>
                  <a:lnTo>
                    <a:pt x="0" y="1236"/>
                  </a:lnTo>
                  <a:lnTo>
                    <a:pt x="1380" y="418"/>
                  </a:lnTo>
                  <a:lnTo>
                    <a:pt x="37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0" name="Freeform 144"/>
            <p:cNvSpPr>
              <a:spLocks/>
            </p:cNvSpPr>
            <p:nvPr/>
          </p:nvSpPr>
          <p:spPr bwMode="auto">
            <a:xfrm>
              <a:off x="3432" y="2055"/>
              <a:ext cx="167" cy="104"/>
            </a:xfrm>
            <a:custGeom>
              <a:avLst/>
              <a:gdLst>
                <a:gd name="T0" fmla="*/ 18 w 1514"/>
                <a:gd name="T1" fmla="*/ 0 h 951"/>
                <a:gd name="T2" fmla="*/ 0 w 1514"/>
                <a:gd name="T3" fmla="*/ 6 h 951"/>
                <a:gd name="T4" fmla="*/ 12 w 1514"/>
                <a:gd name="T5" fmla="*/ 11 h 951"/>
                <a:gd name="T6" fmla="*/ 18 w 1514"/>
                <a:gd name="T7" fmla="*/ 0 h 951"/>
                <a:gd name="T8" fmla="*/ 0 60000 65536"/>
                <a:gd name="T9" fmla="*/ 0 60000 65536"/>
                <a:gd name="T10" fmla="*/ 0 60000 65536"/>
                <a:gd name="T11" fmla="*/ 0 60000 65536"/>
                <a:gd name="T12" fmla="*/ 0 w 1514"/>
                <a:gd name="T13" fmla="*/ 0 h 951"/>
                <a:gd name="T14" fmla="*/ 1514 w 1514"/>
                <a:gd name="T15" fmla="*/ 951 h 951"/>
              </a:gdLst>
              <a:ahLst/>
              <a:cxnLst>
                <a:cxn ang="T8">
                  <a:pos x="T0" y="T1"/>
                </a:cxn>
                <a:cxn ang="T9">
                  <a:pos x="T2" y="T3"/>
                </a:cxn>
                <a:cxn ang="T10">
                  <a:pos x="T4" y="T5"/>
                </a:cxn>
                <a:cxn ang="T11">
                  <a:pos x="T6" y="T7"/>
                </a:cxn>
              </a:cxnLst>
              <a:rect l="T12" t="T13" r="T14" b="T15"/>
              <a:pathLst>
                <a:path w="1514" h="951">
                  <a:moveTo>
                    <a:pt x="1514" y="0"/>
                  </a:moveTo>
                  <a:lnTo>
                    <a:pt x="0" y="533"/>
                  </a:lnTo>
                  <a:lnTo>
                    <a:pt x="1007" y="951"/>
                  </a:lnTo>
                  <a:lnTo>
                    <a:pt x="1514"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1" name="Freeform 145"/>
            <p:cNvSpPr>
              <a:spLocks/>
            </p:cNvSpPr>
            <p:nvPr/>
          </p:nvSpPr>
          <p:spPr bwMode="auto">
            <a:xfrm>
              <a:off x="3432" y="2055"/>
              <a:ext cx="167" cy="104"/>
            </a:xfrm>
            <a:custGeom>
              <a:avLst/>
              <a:gdLst>
                <a:gd name="T0" fmla="*/ 18 w 1514"/>
                <a:gd name="T1" fmla="*/ 0 h 951"/>
                <a:gd name="T2" fmla="*/ 0 w 1514"/>
                <a:gd name="T3" fmla="*/ 6 h 951"/>
                <a:gd name="T4" fmla="*/ 12 w 1514"/>
                <a:gd name="T5" fmla="*/ 11 h 951"/>
                <a:gd name="T6" fmla="*/ 18 w 1514"/>
                <a:gd name="T7" fmla="*/ 0 h 951"/>
                <a:gd name="T8" fmla="*/ 0 60000 65536"/>
                <a:gd name="T9" fmla="*/ 0 60000 65536"/>
                <a:gd name="T10" fmla="*/ 0 60000 65536"/>
                <a:gd name="T11" fmla="*/ 0 60000 65536"/>
                <a:gd name="T12" fmla="*/ 0 w 1514"/>
                <a:gd name="T13" fmla="*/ 0 h 951"/>
                <a:gd name="T14" fmla="*/ 1514 w 1514"/>
                <a:gd name="T15" fmla="*/ 951 h 951"/>
              </a:gdLst>
              <a:ahLst/>
              <a:cxnLst>
                <a:cxn ang="T8">
                  <a:pos x="T0" y="T1"/>
                </a:cxn>
                <a:cxn ang="T9">
                  <a:pos x="T2" y="T3"/>
                </a:cxn>
                <a:cxn ang="T10">
                  <a:pos x="T4" y="T5"/>
                </a:cxn>
                <a:cxn ang="T11">
                  <a:pos x="T6" y="T7"/>
                </a:cxn>
              </a:cxnLst>
              <a:rect l="T12" t="T13" r="T14" b="T15"/>
              <a:pathLst>
                <a:path w="1514" h="951">
                  <a:moveTo>
                    <a:pt x="1514" y="0"/>
                  </a:moveTo>
                  <a:lnTo>
                    <a:pt x="0" y="533"/>
                  </a:lnTo>
                  <a:lnTo>
                    <a:pt x="1007" y="951"/>
                  </a:lnTo>
                  <a:lnTo>
                    <a:pt x="1514"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2" name="Freeform 146"/>
            <p:cNvSpPr>
              <a:spLocks/>
            </p:cNvSpPr>
            <p:nvPr/>
          </p:nvSpPr>
          <p:spPr bwMode="auto">
            <a:xfrm>
              <a:off x="3432" y="1989"/>
              <a:ext cx="167" cy="125"/>
            </a:xfrm>
            <a:custGeom>
              <a:avLst/>
              <a:gdLst>
                <a:gd name="T0" fmla="*/ 7 w 1514"/>
                <a:gd name="T1" fmla="*/ 0 h 1139"/>
                <a:gd name="T2" fmla="*/ 0 w 1514"/>
                <a:gd name="T3" fmla="*/ 14 h 1139"/>
                <a:gd name="T4" fmla="*/ 18 w 1514"/>
                <a:gd name="T5" fmla="*/ 7 h 1139"/>
                <a:gd name="T6" fmla="*/ 7 w 1514"/>
                <a:gd name="T7" fmla="*/ 0 h 1139"/>
                <a:gd name="T8" fmla="*/ 0 60000 65536"/>
                <a:gd name="T9" fmla="*/ 0 60000 65536"/>
                <a:gd name="T10" fmla="*/ 0 60000 65536"/>
                <a:gd name="T11" fmla="*/ 0 60000 65536"/>
                <a:gd name="T12" fmla="*/ 0 w 1514"/>
                <a:gd name="T13" fmla="*/ 0 h 1139"/>
                <a:gd name="T14" fmla="*/ 1514 w 1514"/>
                <a:gd name="T15" fmla="*/ 1139 h 1139"/>
              </a:gdLst>
              <a:ahLst/>
              <a:cxnLst>
                <a:cxn ang="T8">
                  <a:pos x="T0" y="T1"/>
                </a:cxn>
                <a:cxn ang="T9">
                  <a:pos x="T2" y="T3"/>
                </a:cxn>
                <a:cxn ang="T10">
                  <a:pos x="T4" y="T5"/>
                </a:cxn>
                <a:cxn ang="T11">
                  <a:pos x="T6" y="T7"/>
                </a:cxn>
              </a:cxnLst>
              <a:rect l="T12" t="T13" r="T14" b="T15"/>
              <a:pathLst>
                <a:path w="1514" h="1139">
                  <a:moveTo>
                    <a:pt x="608" y="0"/>
                  </a:moveTo>
                  <a:lnTo>
                    <a:pt x="0" y="1139"/>
                  </a:lnTo>
                  <a:lnTo>
                    <a:pt x="1514" y="606"/>
                  </a:lnTo>
                  <a:lnTo>
                    <a:pt x="60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3" name="Freeform 147"/>
            <p:cNvSpPr>
              <a:spLocks/>
            </p:cNvSpPr>
            <p:nvPr/>
          </p:nvSpPr>
          <p:spPr bwMode="auto">
            <a:xfrm>
              <a:off x="3432" y="1989"/>
              <a:ext cx="167" cy="125"/>
            </a:xfrm>
            <a:custGeom>
              <a:avLst/>
              <a:gdLst>
                <a:gd name="T0" fmla="*/ 7 w 1514"/>
                <a:gd name="T1" fmla="*/ 0 h 1139"/>
                <a:gd name="T2" fmla="*/ 0 w 1514"/>
                <a:gd name="T3" fmla="*/ 14 h 1139"/>
                <a:gd name="T4" fmla="*/ 18 w 1514"/>
                <a:gd name="T5" fmla="*/ 7 h 1139"/>
                <a:gd name="T6" fmla="*/ 7 w 1514"/>
                <a:gd name="T7" fmla="*/ 0 h 1139"/>
                <a:gd name="T8" fmla="*/ 0 60000 65536"/>
                <a:gd name="T9" fmla="*/ 0 60000 65536"/>
                <a:gd name="T10" fmla="*/ 0 60000 65536"/>
                <a:gd name="T11" fmla="*/ 0 60000 65536"/>
                <a:gd name="T12" fmla="*/ 0 w 1514"/>
                <a:gd name="T13" fmla="*/ 0 h 1139"/>
                <a:gd name="T14" fmla="*/ 1514 w 1514"/>
                <a:gd name="T15" fmla="*/ 1139 h 1139"/>
              </a:gdLst>
              <a:ahLst/>
              <a:cxnLst>
                <a:cxn ang="T8">
                  <a:pos x="T0" y="T1"/>
                </a:cxn>
                <a:cxn ang="T9">
                  <a:pos x="T2" y="T3"/>
                </a:cxn>
                <a:cxn ang="T10">
                  <a:pos x="T4" y="T5"/>
                </a:cxn>
                <a:cxn ang="T11">
                  <a:pos x="T6" y="T7"/>
                </a:cxn>
              </a:cxnLst>
              <a:rect l="T12" t="T13" r="T14" b="T15"/>
              <a:pathLst>
                <a:path w="1514" h="1139">
                  <a:moveTo>
                    <a:pt x="608" y="0"/>
                  </a:moveTo>
                  <a:lnTo>
                    <a:pt x="0" y="1139"/>
                  </a:lnTo>
                  <a:lnTo>
                    <a:pt x="1514" y="606"/>
                  </a:lnTo>
                  <a:lnTo>
                    <a:pt x="60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4" name="Freeform 148"/>
            <p:cNvSpPr>
              <a:spLocks/>
            </p:cNvSpPr>
            <p:nvPr/>
          </p:nvSpPr>
          <p:spPr bwMode="auto">
            <a:xfrm>
              <a:off x="3499" y="1964"/>
              <a:ext cx="175" cy="91"/>
            </a:xfrm>
            <a:custGeom>
              <a:avLst/>
              <a:gdLst>
                <a:gd name="T0" fmla="*/ 19 w 1589"/>
                <a:gd name="T1" fmla="*/ 0 h 832"/>
                <a:gd name="T2" fmla="*/ 0 w 1589"/>
                <a:gd name="T3" fmla="*/ 3 h 832"/>
                <a:gd name="T4" fmla="*/ 11 w 1589"/>
                <a:gd name="T5" fmla="*/ 10 h 832"/>
                <a:gd name="T6" fmla="*/ 19 w 1589"/>
                <a:gd name="T7" fmla="*/ 0 h 832"/>
                <a:gd name="T8" fmla="*/ 0 60000 65536"/>
                <a:gd name="T9" fmla="*/ 0 60000 65536"/>
                <a:gd name="T10" fmla="*/ 0 60000 65536"/>
                <a:gd name="T11" fmla="*/ 0 60000 65536"/>
                <a:gd name="T12" fmla="*/ 0 w 1589"/>
                <a:gd name="T13" fmla="*/ 0 h 832"/>
                <a:gd name="T14" fmla="*/ 1589 w 1589"/>
                <a:gd name="T15" fmla="*/ 832 h 832"/>
              </a:gdLst>
              <a:ahLst/>
              <a:cxnLst>
                <a:cxn ang="T8">
                  <a:pos x="T0" y="T1"/>
                </a:cxn>
                <a:cxn ang="T9">
                  <a:pos x="T2" y="T3"/>
                </a:cxn>
                <a:cxn ang="T10">
                  <a:pos x="T4" y="T5"/>
                </a:cxn>
                <a:cxn ang="T11">
                  <a:pos x="T6" y="T7"/>
                </a:cxn>
              </a:cxnLst>
              <a:rect l="T12" t="T13" r="T14" b="T15"/>
              <a:pathLst>
                <a:path w="1589" h="832">
                  <a:moveTo>
                    <a:pt x="1589" y="0"/>
                  </a:moveTo>
                  <a:lnTo>
                    <a:pt x="0" y="226"/>
                  </a:lnTo>
                  <a:lnTo>
                    <a:pt x="906" y="832"/>
                  </a:lnTo>
                  <a:lnTo>
                    <a:pt x="1589"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5" name="Freeform 149"/>
            <p:cNvSpPr>
              <a:spLocks/>
            </p:cNvSpPr>
            <p:nvPr/>
          </p:nvSpPr>
          <p:spPr bwMode="auto">
            <a:xfrm>
              <a:off x="3499" y="1964"/>
              <a:ext cx="175" cy="91"/>
            </a:xfrm>
            <a:custGeom>
              <a:avLst/>
              <a:gdLst>
                <a:gd name="T0" fmla="*/ 19 w 1589"/>
                <a:gd name="T1" fmla="*/ 0 h 832"/>
                <a:gd name="T2" fmla="*/ 0 w 1589"/>
                <a:gd name="T3" fmla="*/ 3 h 832"/>
                <a:gd name="T4" fmla="*/ 11 w 1589"/>
                <a:gd name="T5" fmla="*/ 10 h 832"/>
                <a:gd name="T6" fmla="*/ 19 w 1589"/>
                <a:gd name="T7" fmla="*/ 0 h 832"/>
                <a:gd name="T8" fmla="*/ 0 60000 65536"/>
                <a:gd name="T9" fmla="*/ 0 60000 65536"/>
                <a:gd name="T10" fmla="*/ 0 60000 65536"/>
                <a:gd name="T11" fmla="*/ 0 60000 65536"/>
                <a:gd name="T12" fmla="*/ 0 w 1589"/>
                <a:gd name="T13" fmla="*/ 0 h 832"/>
                <a:gd name="T14" fmla="*/ 1589 w 1589"/>
                <a:gd name="T15" fmla="*/ 832 h 832"/>
              </a:gdLst>
              <a:ahLst/>
              <a:cxnLst>
                <a:cxn ang="T8">
                  <a:pos x="T0" y="T1"/>
                </a:cxn>
                <a:cxn ang="T9">
                  <a:pos x="T2" y="T3"/>
                </a:cxn>
                <a:cxn ang="T10">
                  <a:pos x="T4" y="T5"/>
                </a:cxn>
                <a:cxn ang="T11">
                  <a:pos x="T6" y="T7"/>
                </a:cxn>
              </a:cxnLst>
              <a:rect l="T12" t="T13" r="T14" b="T15"/>
              <a:pathLst>
                <a:path w="1589" h="832">
                  <a:moveTo>
                    <a:pt x="1589" y="0"/>
                  </a:moveTo>
                  <a:lnTo>
                    <a:pt x="0" y="226"/>
                  </a:lnTo>
                  <a:lnTo>
                    <a:pt x="906" y="832"/>
                  </a:lnTo>
                  <a:lnTo>
                    <a:pt x="158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6" name="Freeform 150"/>
            <p:cNvSpPr>
              <a:spLocks/>
            </p:cNvSpPr>
            <p:nvPr/>
          </p:nvSpPr>
          <p:spPr bwMode="auto">
            <a:xfrm>
              <a:off x="3499" y="1878"/>
              <a:ext cx="175" cy="111"/>
            </a:xfrm>
            <a:custGeom>
              <a:avLst/>
              <a:gdLst>
                <a:gd name="T0" fmla="*/ 10 w 1589"/>
                <a:gd name="T1" fmla="*/ 0 h 999"/>
                <a:gd name="T2" fmla="*/ 0 w 1589"/>
                <a:gd name="T3" fmla="*/ 12 h 999"/>
                <a:gd name="T4" fmla="*/ 19 w 1589"/>
                <a:gd name="T5" fmla="*/ 10 h 999"/>
                <a:gd name="T6" fmla="*/ 10 w 1589"/>
                <a:gd name="T7" fmla="*/ 0 h 999"/>
                <a:gd name="T8" fmla="*/ 0 60000 65536"/>
                <a:gd name="T9" fmla="*/ 0 60000 65536"/>
                <a:gd name="T10" fmla="*/ 0 60000 65536"/>
                <a:gd name="T11" fmla="*/ 0 60000 65536"/>
                <a:gd name="T12" fmla="*/ 0 w 1589"/>
                <a:gd name="T13" fmla="*/ 0 h 999"/>
                <a:gd name="T14" fmla="*/ 1589 w 1589"/>
                <a:gd name="T15" fmla="*/ 999 h 999"/>
              </a:gdLst>
              <a:ahLst/>
              <a:cxnLst>
                <a:cxn ang="T8">
                  <a:pos x="T0" y="T1"/>
                </a:cxn>
                <a:cxn ang="T9">
                  <a:pos x="T2" y="T3"/>
                </a:cxn>
                <a:cxn ang="T10">
                  <a:pos x="T4" y="T5"/>
                </a:cxn>
                <a:cxn ang="T11">
                  <a:pos x="T6" y="T7"/>
                </a:cxn>
              </a:cxnLst>
              <a:rect l="T12" t="T13" r="T14" b="T15"/>
              <a:pathLst>
                <a:path w="1589" h="999">
                  <a:moveTo>
                    <a:pt x="817" y="0"/>
                  </a:moveTo>
                  <a:lnTo>
                    <a:pt x="0" y="999"/>
                  </a:lnTo>
                  <a:lnTo>
                    <a:pt x="1589" y="773"/>
                  </a:lnTo>
                  <a:lnTo>
                    <a:pt x="81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7" name="Freeform 151"/>
            <p:cNvSpPr>
              <a:spLocks/>
            </p:cNvSpPr>
            <p:nvPr/>
          </p:nvSpPr>
          <p:spPr bwMode="auto">
            <a:xfrm>
              <a:off x="3499" y="1878"/>
              <a:ext cx="175" cy="111"/>
            </a:xfrm>
            <a:custGeom>
              <a:avLst/>
              <a:gdLst>
                <a:gd name="T0" fmla="*/ 10 w 1589"/>
                <a:gd name="T1" fmla="*/ 0 h 999"/>
                <a:gd name="T2" fmla="*/ 0 w 1589"/>
                <a:gd name="T3" fmla="*/ 12 h 999"/>
                <a:gd name="T4" fmla="*/ 19 w 1589"/>
                <a:gd name="T5" fmla="*/ 10 h 999"/>
                <a:gd name="T6" fmla="*/ 10 w 1589"/>
                <a:gd name="T7" fmla="*/ 0 h 999"/>
                <a:gd name="T8" fmla="*/ 0 60000 65536"/>
                <a:gd name="T9" fmla="*/ 0 60000 65536"/>
                <a:gd name="T10" fmla="*/ 0 60000 65536"/>
                <a:gd name="T11" fmla="*/ 0 60000 65536"/>
                <a:gd name="T12" fmla="*/ 0 w 1589"/>
                <a:gd name="T13" fmla="*/ 0 h 999"/>
                <a:gd name="T14" fmla="*/ 1589 w 1589"/>
                <a:gd name="T15" fmla="*/ 999 h 999"/>
              </a:gdLst>
              <a:ahLst/>
              <a:cxnLst>
                <a:cxn ang="T8">
                  <a:pos x="T0" y="T1"/>
                </a:cxn>
                <a:cxn ang="T9">
                  <a:pos x="T2" y="T3"/>
                </a:cxn>
                <a:cxn ang="T10">
                  <a:pos x="T4" y="T5"/>
                </a:cxn>
                <a:cxn ang="T11">
                  <a:pos x="T6" y="T7"/>
                </a:cxn>
              </a:cxnLst>
              <a:rect l="T12" t="T13" r="T14" b="T15"/>
              <a:pathLst>
                <a:path w="1589" h="999">
                  <a:moveTo>
                    <a:pt x="817" y="0"/>
                  </a:moveTo>
                  <a:lnTo>
                    <a:pt x="0" y="999"/>
                  </a:lnTo>
                  <a:lnTo>
                    <a:pt x="1589" y="773"/>
                  </a:lnTo>
                  <a:lnTo>
                    <a:pt x="81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8" name="Freeform 152"/>
            <p:cNvSpPr>
              <a:spLocks/>
            </p:cNvSpPr>
            <p:nvPr/>
          </p:nvSpPr>
          <p:spPr bwMode="auto">
            <a:xfrm>
              <a:off x="4102" y="1832"/>
              <a:ext cx="232" cy="84"/>
            </a:xfrm>
            <a:custGeom>
              <a:avLst/>
              <a:gdLst>
                <a:gd name="T0" fmla="*/ 26 w 2099"/>
                <a:gd name="T1" fmla="*/ 0 h 759"/>
                <a:gd name="T2" fmla="*/ 0 w 2099"/>
                <a:gd name="T3" fmla="*/ 8 h 759"/>
                <a:gd name="T4" fmla="*/ 11 w 2099"/>
                <a:gd name="T5" fmla="*/ 9 h 759"/>
                <a:gd name="T6" fmla="*/ 26 w 2099"/>
                <a:gd name="T7" fmla="*/ 0 h 759"/>
                <a:gd name="T8" fmla="*/ 0 60000 65536"/>
                <a:gd name="T9" fmla="*/ 0 60000 65536"/>
                <a:gd name="T10" fmla="*/ 0 60000 65536"/>
                <a:gd name="T11" fmla="*/ 0 60000 65536"/>
                <a:gd name="T12" fmla="*/ 0 w 2099"/>
                <a:gd name="T13" fmla="*/ 0 h 759"/>
                <a:gd name="T14" fmla="*/ 2099 w 2099"/>
                <a:gd name="T15" fmla="*/ 759 h 759"/>
              </a:gdLst>
              <a:ahLst/>
              <a:cxnLst>
                <a:cxn ang="T8">
                  <a:pos x="T0" y="T1"/>
                </a:cxn>
                <a:cxn ang="T9">
                  <a:pos x="T2" y="T3"/>
                </a:cxn>
                <a:cxn ang="T10">
                  <a:pos x="T4" y="T5"/>
                </a:cxn>
                <a:cxn ang="T11">
                  <a:pos x="T6" y="T7"/>
                </a:cxn>
              </a:cxnLst>
              <a:rect l="T12" t="T13" r="T14" b="T15"/>
              <a:pathLst>
                <a:path w="2099" h="759">
                  <a:moveTo>
                    <a:pt x="2099" y="0"/>
                  </a:moveTo>
                  <a:lnTo>
                    <a:pt x="0" y="674"/>
                  </a:lnTo>
                  <a:lnTo>
                    <a:pt x="858" y="759"/>
                  </a:lnTo>
                  <a:lnTo>
                    <a:pt x="2099"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59" name="Freeform 153"/>
            <p:cNvSpPr>
              <a:spLocks/>
            </p:cNvSpPr>
            <p:nvPr/>
          </p:nvSpPr>
          <p:spPr bwMode="auto">
            <a:xfrm>
              <a:off x="4102" y="1832"/>
              <a:ext cx="232" cy="84"/>
            </a:xfrm>
            <a:custGeom>
              <a:avLst/>
              <a:gdLst>
                <a:gd name="T0" fmla="*/ 26 w 2099"/>
                <a:gd name="T1" fmla="*/ 0 h 759"/>
                <a:gd name="T2" fmla="*/ 0 w 2099"/>
                <a:gd name="T3" fmla="*/ 8 h 759"/>
                <a:gd name="T4" fmla="*/ 11 w 2099"/>
                <a:gd name="T5" fmla="*/ 9 h 759"/>
                <a:gd name="T6" fmla="*/ 26 w 2099"/>
                <a:gd name="T7" fmla="*/ 0 h 759"/>
                <a:gd name="T8" fmla="*/ 0 60000 65536"/>
                <a:gd name="T9" fmla="*/ 0 60000 65536"/>
                <a:gd name="T10" fmla="*/ 0 60000 65536"/>
                <a:gd name="T11" fmla="*/ 0 60000 65536"/>
                <a:gd name="T12" fmla="*/ 0 w 2099"/>
                <a:gd name="T13" fmla="*/ 0 h 759"/>
                <a:gd name="T14" fmla="*/ 2099 w 2099"/>
                <a:gd name="T15" fmla="*/ 759 h 759"/>
              </a:gdLst>
              <a:ahLst/>
              <a:cxnLst>
                <a:cxn ang="T8">
                  <a:pos x="T0" y="T1"/>
                </a:cxn>
                <a:cxn ang="T9">
                  <a:pos x="T2" y="T3"/>
                </a:cxn>
                <a:cxn ang="T10">
                  <a:pos x="T4" y="T5"/>
                </a:cxn>
                <a:cxn ang="T11">
                  <a:pos x="T6" y="T7"/>
                </a:cxn>
              </a:cxnLst>
              <a:rect l="T12" t="T13" r="T14" b="T15"/>
              <a:pathLst>
                <a:path w="2099" h="759">
                  <a:moveTo>
                    <a:pt x="2099" y="0"/>
                  </a:moveTo>
                  <a:lnTo>
                    <a:pt x="0" y="674"/>
                  </a:lnTo>
                  <a:lnTo>
                    <a:pt x="858" y="759"/>
                  </a:lnTo>
                  <a:lnTo>
                    <a:pt x="2099"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0" name="Freeform 154"/>
            <p:cNvSpPr>
              <a:spLocks/>
            </p:cNvSpPr>
            <p:nvPr/>
          </p:nvSpPr>
          <p:spPr bwMode="auto">
            <a:xfrm>
              <a:off x="4197" y="1832"/>
              <a:ext cx="137" cy="111"/>
            </a:xfrm>
            <a:custGeom>
              <a:avLst/>
              <a:gdLst>
                <a:gd name="T0" fmla="*/ 15 w 1241"/>
                <a:gd name="T1" fmla="*/ 0 h 1009"/>
                <a:gd name="T2" fmla="*/ 0 w 1241"/>
                <a:gd name="T3" fmla="*/ 9 h 1009"/>
                <a:gd name="T4" fmla="*/ 10 w 1241"/>
                <a:gd name="T5" fmla="*/ 12 h 1009"/>
                <a:gd name="T6" fmla="*/ 15 w 1241"/>
                <a:gd name="T7" fmla="*/ 0 h 1009"/>
                <a:gd name="T8" fmla="*/ 0 60000 65536"/>
                <a:gd name="T9" fmla="*/ 0 60000 65536"/>
                <a:gd name="T10" fmla="*/ 0 60000 65536"/>
                <a:gd name="T11" fmla="*/ 0 60000 65536"/>
                <a:gd name="T12" fmla="*/ 0 w 1241"/>
                <a:gd name="T13" fmla="*/ 0 h 1009"/>
                <a:gd name="T14" fmla="*/ 1241 w 1241"/>
                <a:gd name="T15" fmla="*/ 1009 h 1009"/>
              </a:gdLst>
              <a:ahLst/>
              <a:cxnLst>
                <a:cxn ang="T8">
                  <a:pos x="T0" y="T1"/>
                </a:cxn>
                <a:cxn ang="T9">
                  <a:pos x="T2" y="T3"/>
                </a:cxn>
                <a:cxn ang="T10">
                  <a:pos x="T4" y="T5"/>
                </a:cxn>
                <a:cxn ang="T11">
                  <a:pos x="T6" y="T7"/>
                </a:cxn>
              </a:cxnLst>
              <a:rect l="T12" t="T13" r="T14" b="T15"/>
              <a:pathLst>
                <a:path w="1241" h="1009">
                  <a:moveTo>
                    <a:pt x="1241" y="0"/>
                  </a:moveTo>
                  <a:lnTo>
                    <a:pt x="0" y="759"/>
                  </a:lnTo>
                  <a:lnTo>
                    <a:pt x="823" y="1009"/>
                  </a:lnTo>
                  <a:lnTo>
                    <a:pt x="1241"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1" name="Freeform 155"/>
            <p:cNvSpPr>
              <a:spLocks/>
            </p:cNvSpPr>
            <p:nvPr/>
          </p:nvSpPr>
          <p:spPr bwMode="auto">
            <a:xfrm>
              <a:off x="4197" y="1832"/>
              <a:ext cx="137" cy="111"/>
            </a:xfrm>
            <a:custGeom>
              <a:avLst/>
              <a:gdLst>
                <a:gd name="T0" fmla="*/ 15 w 1241"/>
                <a:gd name="T1" fmla="*/ 0 h 1009"/>
                <a:gd name="T2" fmla="*/ 0 w 1241"/>
                <a:gd name="T3" fmla="*/ 9 h 1009"/>
                <a:gd name="T4" fmla="*/ 10 w 1241"/>
                <a:gd name="T5" fmla="*/ 12 h 1009"/>
                <a:gd name="T6" fmla="*/ 15 w 1241"/>
                <a:gd name="T7" fmla="*/ 0 h 1009"/>
                <a:gd name="T8" fmla="*/ 0 60000 65536"/>
                <a:gd name="T9" fmla="*/ 0 60000 65536"/>
                <a:gd name="T10" fmla="*/ 0 60000 65536"/>
                <a:gd name="T11" fmla="*/ 0 60000 65536"/>
                <a:gd name="T12" fmla="*/ 0 w 1241"/>
                <a:gd name="T13" fmla="*/ 0 h 1009"/>
                <a:gd name="T14" fmla="*/ 1241 w 1241"/>
                <a:gd name="T15" fmla="*/ 1009 h 1009"/>
              </a:gdLst>
              <a:ahLst/>
              <a:cxnLst>
                <a:cxn ang="T8">
                  <a:pos x="T0" y="T1"/>
                </a:cxn>
                <a:cxn ang="T9">
                  <a:pos x="T2" y="T3"/>
                </a:cxn>
                <a:cxn ang="T10">
                  <a:pos x="T4" y="T5"/>
                </a:cxn>
                <a:cxn ang="T11">
                  <a:pos x="T6" y="T7"/>
                </a:cxn>
              </a:cxnLst>
              <a:rect l="T12" t="T13" r="T14" b="T15"/>
              <a:pathLst>
                <a:path w="1241" h="1009">
                  <a:moveTo>
                    <a:pt x="1241" y="0"/>
                  </a:moveTo>
                  <a:lnTo>
                    <a:pt x="0" y="759"/>
                  </a:lnTo>
                  <a:lnTo>
                    <a:pt x="823" y="1009"/>
                  </a:lnTo>
                  <a:lnTo>
                    <a:pt x="1241"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2" name="Freeform 156"/>
            <p:cNvSpPr>
              <a:spLocks/>
            </p:cNvSpPr>
            <p:nvPr/>
          </p:nvSpPr>
          <p:spPr bwMode="auto">
            <a:xfrm>
              <a:off x="4102" y="1797"/>
              <a:ext cx="232" cy="109"/>
            </a:xfrm>
            <a:custGeom>
              <a:avLst/>
              <a:gdLst>
                <a:gd name="T0" fmla="*/ 13 w 2099"/>
                <a:gd name="T1" fmla="*/ 0 h 986"/>
                <a:gd name="T2" fmla="*/ 0 w 2099"/>
                <a:gd name="T3" fmla="*/ 12 h 986"/>
                <a:gd name="T4" fmla="*/ 26 w 2099"/>
                <a:gd name="T5" fmla="*/ 4 h 986"/>
                <a:gd name="T6" fmla="*/ 13 w 2099"/>
                <a:gd name="T7" fmla="*/ 0 h 986"/>
                <a:gd name="T8" fmla="*/ 0 60000 65536"/>
                <a:gd name="T9" fmla="*/ 0 60000 65536"/>
                <a:gd name="T10" fmla="*/ 0 60000 65536"/>
                <a:gd name="T11" fmla="*/ 0 60000 65536"/>
                <a:gd name="T12" fmla="*/ 0 w 2099"/>
                <a:gd name="T13" fmla="*/ 0 h 986"/>
                <a:gd name="T14" fmla="*/ 2099 w 2099"/>
                <a:gd name="T15" fmla="*/ 986 h 986"/>
              </a:gdLst>
              <a:ahLst/>
              <a:cxnLst>
                <a:cxn ang="T8">
                  <a:pos x="T0" y="T1"/>
                </a:cxn>
                <a:cxn ang="T9">
                  <a:pos x="T2" y="T3"/>
                </a:cxn>
                <a:cxn ang="T10">
                  <a:pos x="T4" y="T5"/>
                </a:cxn>
                <a:cxn ang="T11">
                  <a:pos x="T6" y="T7"/>
                </a:cxn>
              </a:cxnLst>
              <a:rect l="T12" t="T13" r="T14" b="T15"/>
              <a:pathLst>
                <a:path w="2099" h="986">
                  <a:moveTo>
                    <a:pt x="1070" y="0"/>
                  </a:moveTo>
                  <a:lnTo>
                    <a:pt x="0" y="986"/>
                  </a:lnTo>
                  <a:lnTo>
                    <a:pt x="2099" y="312"/>
                  </a:lnTo>
                  <a:lnTo>
                    <a:pt x="107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3" name="Freeform 157"/>
            <p:cNvSpPr>
              <a:spLocks/>
            </p:cNvSpPr>
            <p:nvPr/>
          </p:nvSpPr>
          <p:spPr bwMode="auto">
            <a:xfrm>
              <a:off x="4102" y="1797"/>
              <a:ext cx="232" cy="109"/>
            </a:xfrm>
            <a:custGeom>
              <a:avLst/>
              <a:gdLst>
                <a:gd name="T0" fmla="*/ 164 w 168"/>
                <a:gd name="T1" fmla="*/ 0 h 79"/>
                <a:gd name="T2" fmla="*/ 0 w 168"/>
                <a:gd name="T3" fmla="*/ 150 h 79"/>
                <a:gd name="T4" fmla="*/ 320 w 168"/>
                <a:gd name="T5" fmla="*/ 47 h 79"/>
                <a:gd name="T6" fmla="*/ 164 w 168"/>
                <a:gd name="T7" fmla="*/ 0 h 79"/>
                <a:gd name="T8" fmla="*/ 164 w 168"/>
                <a:gd name="T9" fmla="*/ 0 h 79"/>
                <a:gd name="T10" fmla="*/ 0 60000 65536"/>
                <a:gd name="T11" fmla="*/ 0 60000 65536"/>
                <a:gd name="T12" fmla="*/ 0 60000 65536"/>
                <a:gd name="T13" fmla="*/ 0 60000 65536"/>
                <a:gd name="T14" fmla="*/ 0 60000 65536"/>
                <a:gd name="T15" fmla="*/ 0 w 168"/>
                <a:gd name="T16" fmla="*/ 0 h 79"/>
                <a:gd name="T17" fmla="*/ 168 w 168"/>
                <a:gd name="T18" fmla="*/ 79 h 79"/>
              </a:gdLst>
              <a:ahLst/>
              <a:cxnLst>
                <a:cxn ang="T10">
                  <a:pos x="T0" y="T1"/>
                </a:cxn>
                <a:cxn ang="T11">
                  <a:pos x="T2" y="T3"/>
                </a:cxn>
                <a:cxn ang="T12">
                  <a:pos x="T4" y="T5"/>
                </a:cxn>
                <a:cxn ang="T13">
                  <a:pos x="T6" y="T7"/>
                </a:cxn>
                <a:cxn ang="T14">
                  <a:pos x="T8" y="T9"/>
                </a:cxn>
              </a:cxnLst>
              <a:rect l="T15" t="T16" r="T17" b="T18"/>
              <a:pathLst>
                <a:path w="168" h="79">
                  <a:moveTo>
                    <a:pt x="86" y="0"/>
                  </a:moveTo>
                  <a:lnTo>
                    <a:pt x="0" y="79"/>
                  </a:lnTo>
                  <a:lnTo>
                    <a:pt x="168" y="25"/>
                  </a:lnTo>
                  <a:lnTo>
                    <a:pt x="86" y="0"/>
                  </a:lnTo>
                  <a:close/>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4" name="Freeform 158"/>
            <p:cNvSpPr>
              <a:spLocks/>
            </p:cNvSpPr>
            <p:nvPr/>
          </p:nvSpPr>
          <p:spPr bwMode="auto">
            <a:xfrm>
              <a:off x="4106" y="1790"/>
              <a:ext cx="118" cy="120"/>
            </a:xfrm>
            <a:custGeom>
              <a:avLst/>
              <a:gdLst>
                <a:gd name="T0" fmla="*/ 0 w 1070"/>
                <a:gd name="T1" fmla="*/ 0 h 1092"/>
                <a:gd name="T2" fmla="*/ 0 w 1070"/>
                <a:gd name="T3" fmla="*/ 13 h 1092"/>
                <a:gd name="T4" fmla="*/ 13 w 1070"/>
                <a:gd name="T5" fmla="*/ 1 h 1092"/>
                <a:gd name="T6" fmla="*/ 0 w 1070"/>
                <a:gd name="T7" fmla="*/ 0 h 1092"/>
                <a:gd name="T8" fmla="*/ 0 60000 65536"/>
                <a:gd name="T9" fmla="*/ 0 60000 65536"/>
                <a:gd name="T10" fmla="*/ 0 60000 65536"/>
                <a:gd name="T11" fmla="*/ 0 60000 65536"/>
                <a:gd name="T12" fmla="*/ 0 w 1070"/>
                <a:gd name="T13" fmla="*/ 0 h 1092"/>
                <a:gd name="T14" fmla="*/ 1070 w 1070"/>
                <a:gd name="T15" fmla="*/ 1092 h 1092"/>
              </a:gdLst>
              <a:ahLst/>
              <a:cxnLst>
                <a:cxn ang="T8">
                  <a:pos x="T0" y="T1"/>
                </a:cxn>
                <a:cxn ang="T9">
                  <a:pos x="T2" y="T3"/>
                </a:cxn>
                <a:cxn ang="T10">
                  <a:pos x="T4" y="T5"/>
                </a:cxn>
                <a:cxn ang="T11">
                  <a:pos x="T6" y="T7"/>
                </a:cxn>
              </a:cxnLst>
              <a:rect l="T12" t="T13" r="T14" b="T15"/>
              <a:pathLst>
                <a:path w="1070" h="1092">
                  <a:moveTo>
                    <a:pt x="0" y="0"/>
                  </a:moveTo>
                  <a:lnTo>
                    <a:pt x="0" y="1092"/>
                  </a:lnTo>
                  <a:lnTo>
                    <a:pt x="1070" y="106"/>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5" name="Freeform 159"/>
            <p:cNvSpPr>
              <a:spLocks/>
            </p:cNvSpPr>
            <p:nvPr/>
          </p:nvSpPr>
          <p:spPr bwMode="auto">
            <a:xfrm>
              <a:off x="4371" y="1964"/>
              <a:ext cx="159" cy="84"/>
            </a:xfrm>
            <a:custGeom>
              <a:avLst/>
              <a:gdLst>
                <a:gd name="T0" fmla="*/ 18 w 1437"/>
                <a:gd name="T1" fmla="*/ 0 h 772"/>
                <a:gd name="T2" fmla="*/ 0 w 1437"/>
                <a:gd name="T3" fmla="*/ 3 h 772"/>
                <a:gd name="T4" fmla="*/ 8 w 1437"/>
                <a:gd name="T5" fmla="*/ 9 h 772"/>
                <a:gd name="T6" fmla="*/ 18 w 1437"/>
                <a:gd name="T7" fmla="*/ 0 h 772"/>
                <a:gd name="T8" fmla="*/ 0 60000 65536"/>
                <a:gd name="T9" fmla="*/ 0 60000 65536"/>
                <a:gd name="T10" fmla="*/ 0 60000 65536"/>
                <a:gd name="T11" fmla="*/ 0 60000 65536"/>
                <a:gd name="T12" fmla="*/ 0 w 1437"/>
                <a:gd name="T13" fmla="*/ 0 h 772"/>
                <a:gd name="T14" fmla="*/ 1437 w 1437"/>
                <a:gd name="T15" fmla="*/ 772 h 772"/>
              </a:gdLst>
              <a:ahLst/>
              <a:cxnLst>
                <a:cxn ang="T8">
                  <a:pos x="T0" y="T1"/>
                </a:cxn>
                <a:cxn ang="T9">
                  <a:pos x="T2" y="T3"/>
                </a:cxn>
                <a:cxn ang="T10">
                  <a:pos x="T4" y="T5"/>
                </a:cxn>
                <a:cxn ang="T11">
                  <a:pos x="T6" y="T7"/>
                </a:cxn>
              </a:cxnLst>
              <a:rect l="T12" t="T13" r="T14" b="T15"/>
              <a:pathLst>
                <a:path w="1437" h="772">
                  <a:moveTo>
                    <a:pt x="1437" y="0"/>
                  </a:moveTo>
                  <a:lnTo>
                    <a:pt x="0" y="225"/>
                  </a:lnTo>
                  <a:lnTo>
                    <a:pt x="667" y="772"/>
                  </a:lnTo>
                  <a:lnTo>
                    <a:pt x="143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6" name="Freeform 160"/>
            <p:cNvSpPr>
              <a:spLocks/>
            </p:cNvSpPr>
            <p:nvPr/>
          </p:nvSpPr>
          <p:spPr bwMode="auto">
            <a:xfrm>
              <a:off x="4371" y="1964"/>
              <a:ext cx="159" cy="84"/>
            </a:xfrm>
            <a:custGeom>
              <a:avLst/>
              <a:gdLst>
                <a:gd name="T0" fmla="*/ 18 w 1437"/>
                <a:gd name="T1" fmla="*/ 0 h 772"/>
                <a:gd name="T2" fmla="*/ 0 w 1437"/>
                <a:gd name="T3" fmla="*/ 3 h 772"/>
                <a:gd name="T4" fmla="*/ 8 w 1437"/>
                <a:gd name="T5" fmla="*/ 9 h 772"/>
                <a:gd name="T6" fmla="*/ 18 w 1437"/>
                <a:gd name="T7" fmla="*/ 0 h 772"/>
                <a:gd name="T8" fmla="*/ 0 60000 65536"/>
                <a:gd name="T9" fmla="*/ 0 60000 65536"/>
                <a:gd name="T10" fmla="*/ 0 60000 65536"/>
                <a:gd name="T11" fmla="*/ 0 60000 65536"/>
                <a:gd name="T12" fmla="*/ 0 w 1437"/>
                <a:gd name="T13" fmla="*/ 0 h 772"/>
                <a:gd name="T14" fmla="*/ 1437 w 1437"/>
                <a:gd name="T15" fmla="*/ 772 h 772"/>
              </a:gdLst>
              <a:ahLst/>
              <a:cxnLst>
                <a:cxn ang="T8">
                  <a:pos x="T0" y="T1"/>
                </a:cxn>
                <a:cxn ang="T9">
                  <a:pos x="T2" y="T3"/>
                </a:cxn>
                <a:cxn ang="T10">
                  <a:pos x="T4" y="T5"/>
                </a:cxn>
                <a:cxn ang="T11">
                  <a:pos x="T6" y="T7"/>
                </a:cxn>
              </a:cxnLst>
              <a:rect l="T12" t="T13" r="T14" b="T15"/>
              <a:pathLst>
                <a:path w="1437" h="772">
                  <a:moveTo>
                    <a:pt x="1437" y="0"/>
                  </a:moveTo>
                  <a:lnTo>
                    <a:pt x="0" y="225"/>
                  </a:lnTo>
                  <a:lnTo>
                    <a:pt x="667" y="772"/>
                  </a:lnTo>
                  <a:lnTo>
                    <a:pt x="1437"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7" name="Freeform 161"/>
            <p:cNvSpPr>
              <a:spLocks/>
            </p:cNvSpPr>
            <p:nvPr/>
          </p:nvSpPr>
          <p:spPr bwMode="auto">
            <a:xfrm>
              <a:off x="4287" y="1943"/>
              <a:ext cx="243" cy="46"/>
            </a:xfrm>
            <a:custGeom>
              <a:avLst/>
              <a:gdLst>
                <a:gd name="T0" fmla="*/ 0 w 2197"/>
                <a:gd name="T1" fmla="*/ 0 h 408"/>
                <a:gd name="T2" fmla="*/ 9 w 2197"/>
                <a:gd name="T3" fmla="*/ 5 h 408"/>
                <a:gd name="T4" fmla="*/ 27 w 2197"/>
                <a:gd name="T5" fmla="*/ 2 h 408"/>
                <a:gd name="T6" fmla="*/ 0 w 2197"/>
                <a:gd name="T7" fmla="*/ 0 h 408"/>
                <a:gd name="T8" fmla="*/ 0 60000 65536"/>
                <a:gd name="T9" fmla="*/ 0 60000 65536"/>
                <a:gd name="T10" fmla="*/ 0 60000 65536"/>
                <a:gd name="T11" fmla="*/ 0 60000 65536"/>
                <a:gd name="T12" fmla="*/ 0 w 2197"/>
                <a:gd name="T13" fmla="*/ 0 h 408"/>
                <a:gd name="T14" fmla="*/ 2197 w 2197"/>
                <a:gd name="T15" fmla="*/ 408 h 408"/>
              </a:gdLst>
              <a:ahLst/>
              <a:cxnLst>
                <a:cxn ang="T8">
                  <a:pos x="T0" y="T1"/>
                </a:cxn>
                <a:cxn ang="T9">
                  <a:pos x="T2" y="T3"/>
                </a:cxn>
                <a:cxn ang="T10">
                  <a:pos x="T4" y="T5"/>
                </a:cxn>
                <a:cxn ang="T11">
                  <a:pos x="T6" y="T7"/>
                </a:cxn>
              </a:cxnLst>
              <a:rect l="T12" t="T13" r="T14" b="T15"/>
              <a:pathLst>
                <a:path w="2197" h="408">
                  <a:moveTo>
                    <a:pt x="0" y="0"/>
                  </a:moveTo>
                  <a:lnTo>
                    <a:pt x="760" y="408"/>
                  </a:lnTo>
                  <a:lnTo>
                    <a:pt x="2197" y="183"/>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8" name="Freeform 162"/>
            <p:cNvSpPr>
              <a:spLocks/>
            </p:cNvSpPr>
            <p:nvPr/>
          </p:nvSpPr>
          <p:spPr bwMode="auto">
            <a:xfrm>
              <a:off x="4287" y="1943"/>
              <a:ext cx="243" cy="46"/>
            </a:xfrm>
            <a:custGeom>
              <a:avLst/>
              <a:gdLst>
                <a:gd name="T0" fmla="*/ 0 w 2197"/>
                <a:gd name="T1" fmla="*/ 0 h 408"/>
                <a:gd name="T2" fmla="*/ 9 w 2197"/>
                <a:gd name="T3" fmla="*/ 5 h 408"/>
                <a:gd name="T4" fmla="*/ 27 w 2197"/>
                <a:gd name="T5" fmla="*/ 2 h 408"/>
                <a:gd name="T6" fmla="*/ 0 w 2197"/>
                <a:gd name="T7" fmla="*/ 0 h 408"/>
                <a:gd name="T8" fmla="*/ 0 60000 65536"/>
                <a:gd name="T9" fmla="*/ 0 60000 65536"/>
                <a:gd name="T10" fmla="*/ 0 60000 65536"/>
                <a:gd name="T11" fmla="*/ 0 60000 65536"/>
                <a:gd name="T12" fmla="*/ 0 w 2197"/>
                <a:gd name="T13" fmla="*/ 0 h 408"/>
                <a:gd name="T14" fmla="*/ 2197 w 2197"/>
                <a:gd name="T15" fmla="*/ 408 h 408"/>
              </a:gdLst>
              <a:ahLst/>
              <a:cxnLst>
                <a:cxn ang="T8">
                  <a:pos x="T0" y="T1"/>
                </a:cxn>
                <a:cxn ang="T9">
                  <a:pos x="T2" y="T3"/>
                </a:cxn>
                <a:cxn ang="T10">
                  <a:pos x="T4" y="T5"/>
                </a:cxn>
                <a:cxn ang="T11">
                  <a:pos x="T6" y="T7"/>
                </a:cxn>
              </a:cxnLst>
              <a:rect l="T12" t="T13" r="T14" b="T15"/>
              <a:pathLst>
                <a:path w="2197" h="408">
                  <a:moveTo>
                    <a:pt x="0" y="0"/>
                  </a:moveTo>
                  <a:lnTo>
                    <a:pt x="760" y="408"/>
                  </a:lnTo>
                  <a:lnTo>
                    <a:pt x="2197" y="183"/>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69" name="Freeform 163"/>
            <p:cNvSpPr>
              <a:spLocks/>
            </p:cNvSpPr>
            <p:nvPr/>
          </p:nvSpPr>
          <p:spPr bwMode="auto">
            <a:xfrm>
              <a:off x="4287" y="1888"/>
              <a:ext cx="243" cy="76"/>
            </a:xfrm>
            <a:custGeom>
              <a:avLst/>
              <a:gdLst>
                <a:gd name="T0" fmla="*/ 17 w 2197"/>
                <a:gd name="T1" fmla="*/ 0 h 684"/>
                <a:gd name="T2" fmla="*/ 0 w 2197"/>
                <a:gd name="T3" fmla="*/ 6 h 684"/>
                <a:gd name="T4" fmla="*/ 27 w 2197"/>
                <a:gd name="T5" fmla="*/ 8 h 684"/>
                <a:gd name="T6" fmla="*/ 17 w 2197"/>
                <a:gd name="T7" fmla="*/ 0 h 684"/>
                <a:gd name="T8" fmla="*/ 0 60000 65536"/>
                <a:gd name="T9" fmla="*/ 0 60000 65536"/>
                <a:gd name="T10" fmla="*/ 0 60000 65536"/>
                <a:gd name="T11" fmla="*/ 0 60000 65536"/>
                <a:gd name="T12" fmla="*/ 0 w 2197"/>
                <a:gd name="T13" fmla="*/ 0 h 684"/>
                <a:gd name="T14" fmla="*/ 2197 w 2197"/>
                <a:gd name="T15" fmla="*/ 684 h 684"/>
              </a:gdLst>
              <a:ahLst/>
              <a:cxnLst>
                <a:cxn ang="T8">
                  <a:pos x="T0" y="T1"/>
                </a:cxn>
                <a:cxn ang="T9">
                  <a:pos x="T2" y="T3"/>
                </a:cxn>
                <a:cxn ang="T10">
                  <a:pos x="T4" y="T5"/>
                </a:cxn>
                <a:cxn ang="T11">
                  <a:pos x="T6" y="T7"/>
                </a:cxn>
              </a:cxnLst>
              <a:rect l="T12" t="T13" r="T14" b="T15"/>
              <a:pathLst>
                <a:path w="2197" h="684">
                  <a:moveTo>
                    <a:pt x="1365" y="0"/>
                  </a:moveTo>
                  <a:lnTo>
                    <a:pt x="0" y="501"/>
                  </a:lnTo>
                  <a:lnTo>
                    <a:pt x="2197" y="684"/>
                  </a:lnTo>
                  <a:lnTo>
                    <a:pt x="136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0" name="Freeform 164"/>
            <p:cNvSpPr>
              <a:spLocks/>
            </p:cNvSpPr>
            <p:nvPr/>
          </p:nvSpPr>
          <p:spPr bwMode="auto">
            <a:xfrm>
              <a:off x="4287" y="1888"/>
              <a:ext cx="243" cy="76"/>
            </a:xfrm>
            <a:custGeom>
              <a:avLst/>
              <a:gdLst>
                <a:gd name="T0" fmla="*/ 17 w 2197"/>
                <a:gd name="T1" fmla="*/ 0 h 684"/>
                <a:gd name="T2" fmla="*/ 0 w 2197"/>
                <a:gd name="T3" fmla="*/ 6 h 684"/>
                <a:gd name="T4" fmla="*/ 27 w 2197"/>
                <a:gd name="T5" fmla="*/ 8 h 684"/>
                <a:gd name="T6" fmla="*/ 17 w 2197"/>
                <a:gd name="T7" fmla="*/ 0 h 684"/>
                <a:gd name="T8" fmla="*/ 0 60000 65536"/>
                <a:gd name="T9" fmla="*/ 0 60000 65536"/>
                <a:gd name="T10" fmla="*/ 0 60000 65536"/>
                <a:gd name="T11" fmla="*/ 0 60000 65536"/>
                <a:gd name="T12" fmla="*/ 0 w 2197"/>
                <a:gd name="T13" fmla="*/ 0 h 684"/>
                <a:gd name="T14" fmla="*/ 2197 w 2197"/>
                <a:gd name="T15" fmla="*/ 684 h 684"/>
              </a:gdLst>
              <a:ahLst/>
              <a:cxnLst>
                <a:cxn ang="T8">
                  <a:pos x="T0" y="T1"/>
                </a:cxn>
                <a:cxn ang="T9">
                  <a:pos x="T2" y="T3"/>
                </a:cxn>
                <a:cxn ang="T10">
                  <a:pos x="T4" y="T5"/>
                </a:cxn>
                <a:cxn ang="T11">
                  <a:pos x="T6" y="T7"/>
                </a:cxn>
              </a:cxnLst>
              <a:rect l="T12" t="T13" r="T14" b="T15"/>
              <a:pathLst>
                <a:path w="2197" h="684">
                  <a:moveTo>
                    <a:pt x="1365" y="0"/>
                  </a:moveTo>
                  <a:lnTo>
                    <a:pt x="0" y="501"/>
                  </a:lnTo>
                  <a:lnTo>
                    <a:pt x="2197" y="684"/>
                  </a:lnTo>
                  <a:lnTo>
                    <a:pt x="136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1" name="Freeform 165"/>
            <p:cNvSpPr>
              <a:spLocks/>
            </p:cNvSpPr>
            <p:nvPr/>
          </p:nvSpPr>
          <p:spPr bwMode="auto">
            <a:xfrm>
              <a:off x="4287" y="1832"/>
              <a:ext cx="151" cy="111"/>
            </a:xfrm>
            <a:custGeom>
              <a:avLst/>
              <a:gdLst>
                <a:gd name="T0" fmla="*/ 5 w 1365"/>
                <a:gd name="T1" fmla="*/ 0 h 1009"/>
                <a:gd name="T2" fmla="*/ 0 w 1365"/>
                <a:gd name="T3" fmla="*/ 12 h 1009"/>
                <a:gd name="T4" fmla="*/ 17 w 1365"/>
                <a:gd name="T5" fmla="*/ 6 h 1009"/>
                <a:gd name="T6" fmla="*/ 5 w 1365"/>
                <a:gd name="T7" fmla="*/ 0 h 1009"/>
                <a:gd name="T8" fmla="*/ 0 60000 65536"/>
                <a:gd name="T9" fmla="*/ 0 60000 65536"/>
                <a:gd name="T10" fmla="*/ 0 60000 65536"/>
                <a:gd name="T11" fmla="*/ 0 60000 65536"/>
                <a:gd name="T12" fmla="*/ 0 w 1365"/>
                <a:gd name="T13" fmla="*/ 0 h 1009"/>
                <a:gd name="T14" fmla="*/ 1365 w 1365"/>
                <a:gd name="T15" fmla="*/ 1009 h 1009"/>
              </a:gdLst>
              <a:ahLst/>
              <a:cxnLst>
                <a:cxn ang="T8">
                  <a:pos x="T0" y="T1"/>
                </a:cxn>
                <a:cxn ang="T9">
                  <a:pos x="T2" y="T3"/>
                </a:cxn>
                <a:cxn ang="T10">
                  <a:pos x="T4" y="T5"/>
                </a:cxn>
                <a:cxn ang="T11">
                  <a:pos x="T6" y="T7"/>
                </a:cxn>
              </a:cxnLst>
              <a:rect l="T12" t="T13" r="T14" b="T15"/>
              <a:pathLst>
                <a:path w="1365" h="1009">
                  <a:moveTo>
                    <a:pt x="418" y="0"/>
                  </a:moveTo>
                  <a:lnTo>
                    <a:pt x="0" y="1009"/>
                  </a:lnTo>
                  <a:lnTo>
                    <a:pt x="1365" y="508"/>
                  </a:lnTo>
                  <a:lnTo>
                    <a:pt x="41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2" name="Freeform 166"/>
            <p:cNvSpPr>
              <a:spLocks/>
            </p:cNvSpPr>
            <p:nvPr/>
          </p:nvSpPr>
          <p:spPr bwMode="auto">
            <a:xfrm>
              <a:off x="4287" y="1832"/>
              <a:ext cx="151" cy="111"/>
            </a:xfrm>
            <a:custGeom>
              <a:avLst/>
              <a:gdLst>
                <a:gd name="T0" fmla="*/ 5 w 1365"/>
                <a:gd name="T1" fmla="*/ 0 h 1009"/>
                <a:gd name="T2" fmla="*/ 0 w 1365"/>
                <a:gd name="T3" fmla="*/ 12 h 1009"/>
                <a:gd name="T4" fmla="*/ 17 w 1365"/>
                <a:gd name="T5" fmla="*/ 6 h 1009"/>
                <a:gd name="T6" fmla="*/ 5 w 1365"/>
                <a:gd name="T7" fmla="*/ 0 h 1009"/>
                <a:gd name="T8" fmla="*/ 0 60000 65536"/>
                <a:gd name="T9" fmla="*/ 0 60000 65536"/>
                <a:gd name="T10" fmla="*/ 0 60000 65536"/>
                <a:gd name="T11" fmla="*/ 0 60000 65536"/>
                <a:gd name="T12" fmla="*/ 0 w 1365"/>
                <a:gd name="T13" fmla="*/ 0 h 1009"/>
                <a:gd name="T14" fmla="*/ 1365 w 1365"/>
                <a:gd name="T15" fmla="*/ 1009 h 1009"/>
              </a:gdLst>
              <a:ahLst/>
              <a:cxnLst>
                <a:cxn ang="T8">
                  <a:pos x="T0" y="T1"/>
                </a:cxn>
                <a:cxn ang="T9">
                  <a:pos x="T2" y="T3"/>
                </a:cxn>
                <a:cxn ang="T10">
                  <a:pos x="T4" y="T5"/>
                </a:cxn>
                <a:cxn ang="T11">
                  <a:pos x="T6" y="T7"/>
                </a:cxn>
              </a:cxnLst>
              <a:rect l="T12" t="T13" r="T14" b="T15"/>
              <a:pathLst>
                <a:path w="1365" h="1009">
                  <a:moveTo>
                    <a:pt x="418" y="0"/>
                  </a:moveTo>
                  <a:lnTo>
                    <a:pt x="0" y="1009"/>
                  </a:lnTo>
                  <a:lnTo>
                    <a:pt x="1365" y="508"/>
                  </a:lnTo>
                  <a:lnTo>
                    <a:pt x="41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3" name="Freeform 167"/>
            <p:cNvSpPr>
              <a:spLocks/>
            </p:cNvSpPr>
            <p:nvPr/>
          </p:nvSpPr>
          <p:spPr bwMode="auto">
            <a:xfrm>
              <a:off x="4505" y="2122"/>
              <a:ext cx="156" cy="84"/>
            </a:xfrm>
            <a:custGeom>
              <a:avLst/>
              <a:gdLst>
                <a:gd name="T0" fmla="*/ 0 w 1412"/>
                <a:gd name="T1" fmla="*/ 0 h 761"/>
                <a:gd name="T2" fmla="*/ 5 w 1412"/>
                <a:gd name="T3" fmla="*/ 9 h 761"/>
                <a:gd name="T4" fmla="*/ 17 w 1412"/>
                <a:gd name="T5" fmla="*/ 4 h 761"/>
                <a:gd name="T6" fmla="*/ 0 w 1412"/>
                <a:gd name="T7" fmla="*/ 0 h 761"/>
                <a:gd name="T8" fmla="*/ 0 60000 65536"/>
                <a:gd name="T9" fmla="*/ 0 60000 65536"/>
                <a:gd name="T10" fmla="*/ 0 60000 65536"/>
                <a:gd name="T11" fmla="*/ 0 60000 65536"/>
                <a:gd name="T12" fmla="*/ 0 w 1412"/>
                <a:gd name="T13" fmla="*/ 0 h 761"/>
                <a:gd name="T14" fmla="*/ 1412 w 1412"/>
                <a:gd name="T15" fmla="*/ 761 h 761"/>
              </a:gdLst>
              <a:ahLst/>
              <a:cxnLst>
                <a:cxn ang="T8">
                  <a:pos x="T0" y="T1"/>
                </a:cxn>
                <a:cxn ang="T9">
                  <a:pos x="T2" y="T3"/>
                </a:cxn>
                <a:cxn ang="T10">
                  <a:pos x="T4" y="T5"/>
                </a:cxn>
                <a:cxn ang="T11">
                  <a:pos x="T6" y="T7"/>
                </a:cxn>
              </a:cxnLst>
              <a:rect l="T12" t="T13" r="T14" b="T15"/>
              <a:pathLst>
                <a:path w="1412" h="761">
                  <a:moveTo>
                    <a:pt x="0" y="0"/>
                  </a:moveTo>
                  <a:lnTo>
                    <a:pt x="406" y="761"/>
                  </a:lnTo>
                  <a:lnTo>
                    <a:pt x="1412" y="343"/>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4" name="Freeform 168"/>
            <p:cNvSpPr>
              <a:spLocks/>
            </p:cNvSpPr>
            <p:nvPr/>
          </p:nvSpPr>
          <p:spPr bwMode="auto">
            <a:xfrm>
              <a:off x="4505" y="2122"/>
              <a:ext cx="156" cy="84"/>
            </a:xfrm>
            <a:custGeom>
              <a:avLst/>
              <a:gdLst>
                <a:gd name="T0" fmla="*/ 0 w 1412"/>
                <a:gd name="T1" fmla="*/ 0 h 761"/>
                <a:gd name="T2" fmla="*/ 5 w 1412"/>
                <a:gd name="T3" fmla="*/ 9 h 761"/>
                <a:gd name="T4" fmla="*/ 17 w 1412"/>
                <a:gd name="T5" fmla="*/ 4 h 761"/>
                <a:gd name="T6" fmla="*/ 0 w 1412"/>
                <a:gd name="T7" fmla="*/ 0 h 761"/>
                <a:gd name="T8" fmla="*/ 0 60000 65536"/>
                <a:gd name="T9" fmla="*/ 0 60000 65536"/>
                <a:gd name="T10" fmla="*/ 0 60000 65536"/>
                <a:gd name="T11" fmla="*/ 0 60000 65536"/>
                <a:gd name="T12" fmla="*/ 0 w 1412"/>
                <a:gd name="T13" fmla="*/ 0 h 761"/>
                <a:gd name="T14" fmla="*/ 1412 w 1412"/>
                <a:gd name="T15" fmla="*/ 761 h 761"/>
              </a:gdLst>
              <a:ahLst/>
              <a:cxnLst>
                <a:cxn ang="T8">
                  <a:pos x="T0" y="T1"/>
                </a:cxn>
                <a:cxn ang="T9">
                  <a:pos x="T2" y="T3"/>
                </a:cxn>
                <a:cxn ang="T10">
                  <a:pos x="T4" y="T5"/>
                </a:cxn>
                <a:cxn ang="T11">
                  <a:pos x="T6" y="T7"/>
                </a:cxn>
              </a:cxnLst>
              <a:rect l="T12" t="T13" r="T14" b="T15"/>
              <a:pathLst>
                <a:path w="1412" h="761">
                  <a:moveTo>
                    <a:pt x="0" y="0"/>
                  </a:moveTo>
                  <a:lnTo>
                    <a:pt x="406" y="761"/>
                  </a:lnTo>
                  <a:lnTo>
                    <a:pt x="1412" y="343"/>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5" name="Freeform 169"/>
            <p:cNvSpPr>
              <a:spLocks/>
            </p:cNvSpPr>
            <p:nvPr/>
          </p:nvSpPr>
          <p:spPr bwMode="auto">
            <a:xfrm>
              <a:off x="4501" y="2055"/>
              <a:ext cx="156" cy="104"/>
            </a:xfrm>
            <a:custGeom>
              <a:avLst/>
              <a:gdLst>
                <a:gd name="T0" fmla="*/ 11 w 1412"/>
                <a:gd name="T1" fmla="*/ 0 h 951"/>
                <a:gd name="T2" fmla="*/ 0 w 1412"/>
                <a:gd name="T3" fmla="*/ 7 h 951"/>
                <a:gd name="T4" fmla="*/ 17 w 1412"/>
                <a:gd name="T5" fmla="*/ 11 h 951"/>
                <a:gd name="T6" fmla="*/ 11 w 1412"/>
                <a:gd name="T7" fmla="*/ 0 h 951"/>
                <a:gd name="T8" fmla="*/ 0 60000 65536"/>
                <a:gd name="T9" fmla="*/ 0 60000 65536"/>
                <a:gd name="T10" fmla="*/ 0 60000 65536"/>
                <a:gd name="T11" fmla="*/ 0 60000 65536"/>
                <a:gd name="T12" fmla="*/ 0 w 1412"/>
                <a:gd name="T13" fmla="*/ 0 h 951"/>
                <a:gd name="T14" fmla="*/ 1412 w 1412"/>
                <a:gd name="T15" fmla="*/ 951 h 951"/>
              </a:gdLst>
              <a:ahLst/>
              <a:cxnLst>
                <a:cxn ang="T8">
                  <a:pos x="T0" y="T1"/>
                </a:cxn>
                <a:cxn ang="T9">
                  <a:pos x="T2" y="T3"/>
                </a:cxn>
                <a:cxn ang="T10">
                  <a:pos x="T4" y="T5"/>
                </a:cxn>
                <a:cxn ang="T11">
                  <a:pos x="T6" y="T7"/>
                </a:cxn>
              </a:cxnLst>
              <a:rect l="T12" t="T13" r="T14" b="T15"/>
              <a:pathLst>
                <a:path w="1412" h="951">
                  <a:moveTo>
                    <a:pt x="906" y="0"/>
                  </a:moveTo>
                  <a:lnTo>
                    <a:pt x="0" y="608"/>
                  </a:lnTo>
                  <a:lnTo>
                    <a:pt x="1412" y="951"/>
                  </a:lnTo>
                  <a:lnTo>
                    <a:pt x="906"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6" name="Freeform 170"/>
            <p:cNvSpPr>
              <a:spLocks/>
            </p:cNvSpPr>
            <p:nvPr/>
          </p:nvSpPr>
          <p:spPr bwMode="auto">
            <a:xfrm>
              <a:off x="4435" y="1980"/>
              <a:ext cx="156" cy="105"/>
            </a:xfrm>
            <a:custGeom>
              <a:avLst/>
              <a:gdLst>
                <a:gd name="T0" fmla="*/ 11 w 1412"/>
                <a:gd name="T1" fmla="*/ 0 h 951"/>
                <a:gd name="T2" fmla="*/ 0 w 1412"/>
                <a:gd name="T3" fmla="*/ 7 h 951"/>
                <a:gd name="T4" fmla="*/ 17 w 1412"/>
                <a:gd name="T5" fmla="*/ 12 h 951"/>
                <a:gd name="T6" fmla="*/ 11 w 1412"/>
                <a:gd name="T7" fmla="*/ 0 h 951"/>
                <a:gd name="T8" fmla="*/ 0 60000 65536"/>
                <a:gd name="T9" fmla="*/ 0 60000 65536"/>
                <a:gd name="T10" fmla="*/ 0 60000 65536"/>
                <a:gd name="T11" fmla="*/ 0 60000 65536"/>
                <a:gd name="T12" fmla="*/ 0 w 1412"/>
                <a:gd name="T13" fmla="*/ 0 h 951"/>
                <a:gd name="T14" fmla="*/ 1412 w 1412"/>
                <a:gd name="T15" fmla="*/ 951 h 951"/>
              </a:gdLst>
              <a:ahLst/>
              <a:cxnLst>
                <a:cxn ang="T8">
                  <a:pos x="T0" y="T1"/>
                </a:cxn>
                <a:cxn ang="T9">
                  <a:pos x="T2" y="T3"/>
                </a:cxn>
                <a:cxn ang="T10">
                  <a:pos x="T4" y="T5"/>
                </a:cxn>
                <a:cxn ang="T11">
                  <a:pos x="T6" y="T7"/>
                </a:cxn>
              </a:cxnLst>
              <a:rect l="T12" t="T13" r="T14" b="T15"/>
              <a:pathLst>
                <a:path w="1412" h="951">
                  <a:moveTo>
                    <a:pt x="906" y="0"/>
                  </a:moveTo>
                  <a:lnTo>
                    <a:pt x="0" y="608"/>
                  </a:lnTo>
                  <a:lnTo>
                    <a:pt x="1412" y="951"/>
                  </a:lnTo>
                  <a:lnTo>
                    <a:pt x="9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7" name="Freeform 171"/>
            <p:cNvSpPr>
              <a:spLocks/>
            </p:cNvSpPr>
            <p:nvPr/>
          </p:nvSpPr>
          <p:spPr bwMode="auto">
            <a:xfrm>
              <a:off x="4446" y="2048"/>
              <a:ext cx="160" cy="74"/>
            </a:xfrm>
            <a:custGeom>
              <a:avLst/>
              <a:gdLst>
                <a:gd name="T0" fmla="*/ 0 w 1452"/>
                <a:gd name="T1" fmla="*/ 0 h 668"/>
                <a:gd name="T2" fmla="*/ 7 w 1452"/>
                <a:gd name="T3" fmla="*/ 8 h 668"/>
                <a:gd name="T4" fmla="*/ 18 w 1452"/>
                <a:gd name="T5" fmla="*/ 1 h 668"/>
                <a:gd name="T6" fmla="*/ 0 w 1452"/>
                <a:gd name="T7" fmla="*/ 0 h 668"/>
                <a:gd name="T8" fmla="*/ 0 60000 65536"/>
                <a:gd name="T9" fmla="*/ 0 60000 65536"/>
                <a:gd name="T10" fmla="*/ 0 60000 65536"/>
                <a:gd name="T11" fmla="*/ 0 60000 65536"/>
                <a:gd name="T12" fmla="*/ 0 w 1452"/>
                <a:gd name="T13" fmla="*/ 0 h 668"/>
                <a:gd name="T14" fmla="*/ 1452 w 1452"/>
                <a:gd name="T15" fmla="*/ 668 h 668"/>
              </a:gdLst>
              <a:ahLst/>
              <a:cxnLst>
                <a:cxn ang="T8">
                  <a:pos x="T0" y="T1"/>
                </a:cxn>
                <a:cxn ang="T9">
                  <a:pos x="T2" y="T3"/>
                </a:cxn>
                <a:cxn ang="T10">
                  <a:pos x="T4" y="T5"/>
                </a:cxn>
                <a:cxn ang="T11">
                  <a:pos x="T6" y="T7"/>
                </a:cxn>
              </a:cxnLst>
              <a:rect l="T12" t="T13" r="T14" b="T15"/>
              <a:pathLst>
                <a:path w="1452" h="668">
                  <a:moveTo>
                    <a:pt x="0" y="0"/>
                  </a:moveTo>
                  <a:lnTo>
                    <a:pt x="546" y="668"/>
                  </a:lnTo>
                  <a:lnTo>
                    <a:pt x="1452" y="60"/>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8" name="Freeform 172"/>
            <p:cNvSpPr>
              <a:spLocks/>
            </p:cNvSpPr>
            <p:nvPr/>
          </p:nvSpPr>
          <p:spPr bwMode="auto">
            <a:xfrm>
              <a:off x="4446" y="2048"/>
              <a:ext cx="160" cy="74"/>
            </a:xfrm>
            <a:custGeom>
              <a:avLst/>
              <a:gdLst>
                <a:gd name="T0" fmla="*/ 0 w 1452"/>
                <a:gd name="T1" fmla="*/ 0 h 668"/>
                <a:gd name="T2" fmla="*/ 7 w 1452"/>
                <a:gd name="T3" fmla="*/ 8 h 668"/>
                <a:gd name="T4" fmla="*/ 18 w 1452"/>
                <a:gd name="T5" fmla="*/ 1 h 668"/>
                <a:gd name="T6" fmla="*/ 0 w 1452"/>
                <a:gd name="T7" fmla="*/ 0 h 668"/>
                <a:gd name="T8" fmla="*/ 0 60000 65536"/>
                <a:gd name="T9" fmla="*/ 0 60000 65536"/>
                <a:gd name="T10" fmla="*/ 0 60000 65536"/>
                <a:gd name="T11" fmla="*/ 0 60000 65536"/>
                <a:gd name="T12" fmla="*/ 0 w 1452"/>
                <a:gd name="T13" fmla="*/ 0 h 668"/>
                <a:gd name="T14" fmla="*/ 1452 w 1452"/>
                <a:gd name="T15" fmla="*/ 668 h 668"/>
              </a:gdLst>
              <a:ahLst/>
              <a:cxnLst>
                <a:cxn ang="T8">
                  <a:pos x="T0" y="T1"/>
                </a:cxn>
                <a:cxn ang="T9">
                  <a:pos x="T2" y="T3"/>
                </a:cxn>
                <a:cxn ang="T10">
                  <a:pos x="T4" y="T5"/>
                </a:cxn>
                <a:cxn ang="T11">
                  <a:pos x="T6" y="T7"/>
                </a:cxn>
              </a:cxnLst>
              <a:rect l="T12" t="T13" r="T14" b="T15"/>
              <a:pathLst>
                <a:path w="1452" h="668">
                  <a:moveTo>
                    <a:pt x="0" y="0"/>
                  </a:moveTo>
                  <a:lnTo>
                    <a:pt x="546" y="668"/>
                  </a:lnTo>
                  <a:lnTo>
                    <a:pt x="1452" y="60"/>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79" name="Freeform 173"/>
            <p:cNvSpPr>
              <a:spLocks/>
            </p:cNvSpPr>
            <p:nvPr/>
          </p:nvSpPr>
          <p:spPr bwMode="auto">
            <a:xfrm>
              <a:off x="4446" y="1964"/>
              <a:ext cx="160" cy="91"/>
            </a:xfrm>
            <a:custGeom>
              <a:avLst/>
              <a:gdLst>
                <a:gd name="T0" fmla="*/ 9 w 1452"/>
                <a:gd name="T1" fmla="*/ 0 h 832"/>
                <a:gd name="T2" fmla="*/ 0 w 1452"/>
                <a:gd name="T3" fmla="*/ 9 h 832"/>
                <a:gd name="T4" fmla="*/ 18 w 1452"/>
                <a:gd name="T5" fmla="*/ 10 h 832"/>
                <a:gd name="T6" fmla="*/ 9 w 1452"/>
                <a:gd name="T7" fmla="*/ 0 h 832"/>
                <a:gd name="T8" fmla="*/ 0 60000 65536"/>
                <a:gd name="T9" fmla="*/ 0 60000 65536"/>
                <a:gd name="T10" fmla="*/ 0 60000 65536"/>
                <a:gd name="T11" fmla="*/ 0 60000 65536"/>
                <a:gd name="T12" fmla="*/ 0 w 1452"/>
                <a:gd name="T13" fmla="*/ 0 h 832"/>
                <a:gd name="T14" fmla="*/ 1452 w 1452"/>
                <a:gd name="T15" fmla="*/ 832 h 832"/>
              </a:gdLst>
              <a:ahLst/>
              <a:cxnLst>
                <a:cxn ang="T8">
                  <a:pos x="T0" y="T1"/>
                </a:cxn>
                <a:cxn ang="T9">
                  <a:pos x="T2" y="T3"/>
                </a:cxn>
                <a:cxn ang="T10">
                  <a:pos x="T4" y="T5"/>
                </a:cxn>
                <a:cxn ang="T11">
                  <a:pos x="T6" y="T7"/>
                </a:cxn>
              </a:cxnLst>
              <a:rect l="T12" t="T13" r="T14" b="T15"/>
              <a:pathLst>
                <a:path w="1452" h="832">
                  <a:moveTo>
                    <a:pt x="770" y="0"/>
                  </a:moveTo>
                  <a:lnTo>
                    <a:pt x="0" y="772"/>
                  </a:lnTo>
                  <a:lnTo>
                    <a:pt x="1452" y="832"/>
                  </a:lnTo>
                  <a:lnTo>
                    <a:pt x="77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0" name="Freeform 174"/>
            <p:cNvSpPr>
              <a:spLocks/>
            </p:cNvSpPr>
            <p:nvPr/>
          </p:nvSpPr>
          <p:spPr bwMode="auto">
            <a:xfrm>
              <a:off x="4446" y="1964"/>
              <a:ext cx="160" cy="91"/>
            </a:xfrm>
            <a:custGeom>
              <a:avLst/>
              <a:gdLst>
                <a:gd name="T0" fmla="*/ 9 w 1452"/>
                <a:gd name="T1" fmla="*/ 0 h 832"/>
                <a:gd name="T2" fmla="*/ 0 w 1452"/>
                <a:gd name="T3" fmla="*/ 9 h 832"/>
                <a:gd name="T4" fmla="*/ 18 w 1452"/>
                <a:gd name="T5" fmla="*/ 10 h 832"/>
                <a:gd name="T6" fmla="*/ 9 w 1452"/>
                <a:gd name="T7" fmla="*/ 0 h 832"/>
                <a:gd name="T8" fmla="*/ 0 60000 65536"/>
                <a:gd name="T9" fmla="*/ 0 60000 65536"/>
                <a:gd name="T10" fmla="*/ 0 60000 65536"/>
                <a:gd name="T11" fmla="*/ 0 60000 65536"/>
                <a:gd name="T12" fmla="*/ 0 w 1452"/>
                <a:gd name="T13" fmla="*/ 0 h 832"/>
                <a:gd name="T14" fmla="*/ 1452 w 1452"/>
                <a:gd name="T15" fmla="*/ 832 h 832"/>
              </a:gdLst>
              <a:ahLst/>
              <a:cxnLst>
                <a:cxn ang="T8">
                  <a:pos x="T0" y="T1"/>
                </a:cxn>
                <a:cxn ang="T9">
                  <a:pos x="T2" y="T3"/>
                </a:cxn>
                <a:cxn ang="T10">
                  <a:pos x="T4" y="T5"/>
                </a:cxn>
                <a:cxn ang="T11">
                  <a:pos x="T6" y="T7"/>
                </a:cxn>
              </a:cxnLst>
              <a:rect l="T12" t="T13" r="T14" b="T15"/>
              <a:pathLst>
                <a:path w="1452" h="832">
                  <a:moveTo>
                    <a:pt x="770" y="0"/>
                  </a:moveTo>
                  <a:lnTo>
                    <a:pt x="0" y="772"/>
                  </a:lnTo>
                  <a:lnTo>
                    <a:pt x="1452" y="832"/>
                  </a:lnTo>
                  <a:lnTo>
                    <a:pt x="77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1" name="Freeform 175"/>
            <p:cNvSpPr>
              <a:spLocks/>
            </p:cNvSpPr>
            <p:nvPr/>
          </p:nvSpPr>
          <p:spPr bwMode="auto">
            <a:xfrm>
              <a:off x="3870" y="2950"/>
              <a:ext cx="232" cy="47"/>
            </a:xfrm>
            <a:custGeom>
              <a:avLst/>
              <a:gdLst>
                <a:gd name="T0" fmla="*/ 0 w 2099"/>
                <a:gd name="T1" fmla="*/ 0 h 419"/>
                <a:gd name="T2" fmla="*/ 13 w 2099"/>
                <a:gd name="T3" fmla="*/ 4 h 419"/>
                <a:gd name="T4" fmla="*/ 26 w 2099"/>
                <a:gd name="T5" fmla="*/ 5 h 419"/>
                <a:gd name="T6" fmla="*/ 0 w 2099"/>
                <a:gd name="T7" fmla="*/ 0 h 419"/>
                <a:gd name="T8" fmla="*/ 0 60000 65536"/>
                <a:gd name="T9" fmla="*/ 0 60000 65536"/>
                <a:gd name="T10" fmla="*/ 0 60000 65536"/>
                <a:gd name="T11" fmla="*/ 0 60000 65536"/>
                <a:gd name="T12" fmla="*/ 0 w 2099"/>
                <a:gd name="T13" fmla="*/ 0 h 419"/>
                <a:gd name="T14" fmla="*/ 2099 w 2099"/>
                <a:gd name="T15" fmla="*/ 419 h 419"/>
              </a:gdLst>
              <a:ahLst/>
              <a:cxnLst>
                <a:cxn ang="T8">
                  <a:pos x="T0" y="T1"/>
                </a:cxn>
                <a:cxn ang="T9">
                  <a:pos x="T2" y="T3"/>
                </a:cxn>
                <a:cxn ang="T10">
                  <a:pos x="T4" y="T5"/>
                </a:cxn>
                <a:cxn ang="T11">
                  <a:pos x="T6" y="T7"/>
                </a:cxn>
              </a:cxnLst>
              <a:rect l="T12" t="T13" r="T14" b="T15"/>
              <a:pathLst>
                <a:path w="2099" h="419">
                  <a:moveTo>
                    <a:pt x="0" y="0"/>
                  </a:moveTo>
                  <a:lnTo>
                    <a:pt x="1029" y="314"/>
                  </a:lnTo>
                  <a:lnTo>
                    <a:pt x="2099" y="419"/>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2" name="Freeform 176"/>
            <p:cNvSpPr>
              <a:spLocks/>
            </p:cNvSpPr>
            <p:nvPr/>
          </p:nvSpPr>
          <p:spPr bwMode="auto">
            <a:xfrm>
              <a:off x="3870" y="2950"/>
              <a:ext cx="232" cy="47"/>
            </a:xfrm>
            <a:custGeom>
              <a:avLst/>
              <a:gdLst>
                <a:gd name="T0" fmla="*/ 0 w 2099"/>
                <a:gd name="T1" fmla="*/ 0 h 419"/>
                <a:gd name="T2" fmla="*/ 13 w 2099"/>
                <a:gd name="T3" fmla="*/ 4 h 419"/>
                <a:gd name="T4" fmla="*/ 26 w 2099"/>
                <a:gd name="T5" fmla="*/ 5 h 419"/>
                <a:gd name="T6" fmla="*/ 0 w 2099"/>
                <a:gd name="T7" fmla="*/ 0 h 419"/>
                <a:gd name="T8" fmla="*/ 0 60000 65536"/>
                <a:gd name="T9" fmla="*/ 0 60000 65536"/>
                <a:gd name="T10" fmla="*/ 0 60000 65536"/>
                <a:gd name="T11" fmla="*/ 0 60000 65536"/>
                <a:gd name="T12" fmla="*/ 0 w 2099"/>
                <a:gd name="T13" fmla="*/ 0 h 419"/>
                <a:gd name="T14" fmla="*/ 2099 w 2099"/>
                <a:gd name="T15" fmla="*/ 419 h 419"/>
              </a:gdLst>
              <a:ahLst/>
              <a:cxnLst>
                <a:cxn ang="T8">
                  <a:pos x="T0" y="T1"/>
                </a:cxn>
                <a:cxn ang="T9">
                  <a:pos x="T2" y="T3"/>
                </a:cxn>
                <a:cxn ang="T10">
                  <a:pos x="T4" y="T5"/>
                </a:cxn>
                <a:cxn ang="T11">
                  <a:pos x="T6" y="T7"/>
                </a:cxn>
              </a:cxnLst>
              <a:rect l="T12" t="T13" r="T14" b="T15"/>
              <a:pathLst>
                <a:path w="2099" h="419">
                  <a:moveTo>
                    <a:pt x="0" y="0"/>
                  </a:moveTo>
                  <a:lnTo>
                    <a:pt x="1029" y="314"/>
                  </a:lnTo>
                  <a:lnTo>
                    <a:pt x="2099" y="419"/>
                  </a:lnTo>
                  <a:lnTo>
                    <a:pt x="0"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3" name="Freeform 177"/>
            <p:cNvSpPr>
              <a:spLocks/>
            </p:cNvSpPr>
            <p:nvPr/>
          </p:nvSpPr>
          <p:spPr bwMode="auto">
            <a:xfrm>
              <a:off x="3870" y="2877"/>
              <a:ext cx="232" cy="120"/>
            </a:xfrm>
            <a:custGeom>
              <a:avLst/>
              <a:gdLst>
                <a:gd name="T0" fmla="*/ 26 w 2099"/>
                <a:gd name="T1" fmla="*/ 0 h 1092"/>
                <a:gd name="T2" fmla="*/ 0 w 2099"/>
                <a:gd name="T3" fmla="*/ 8 h 1092"/>
                <a:gd name="T4" fmla="*/ 26 w 2099"/>
                <a:gd name="T5" fmla="*/ 13 h 1092"/>
                <a:gd name="T6" fmla="*/ 26 w 2099"/>
                <a:gd name="T7" fmla="*/ 0 h 1092"/>
                <a:gd name="T8" fmla="*/ 0 60000 65536"/>
                <a:gd name="T9" fmla="*/ 0 60000 65536"/>
                <a:gd name="T10" fmla="*/ 0 60000 65536"/>
                <a:gd name="T11" fmla="*/ 0 60000 65536"/>
                <a:gd name="T12" fmla="*/ 0 w 2099"/>
                <a:gd name="T13" fmla="*/ 0 h 1092"/>
                <a:gd name="T14" fmla="*/ 2099 w 2099"/>
                <a:gd name="T15" fmla="*/ 1092 h 1092"/>
              </a:gdLst>
              <a:ahLst/>
              <a:cxnLst>
                <a:cxn ang="T8">
                  <a:pos x="T0" y="T1"/>
                </a:cxn>
                <a:cxn ang="T9">
                  <a:pos x="T2" y="T3"/>
                </a:cxn>
                <a:cxn ang="T10">
                  <a:pos x="T4" y="T5"/>
                </a:cxn>
                <a:cxn ang="T11">
                  <a:pos x="T6" y="T7"/>
                </a:cxn>
              </a:cxnLst>
              <a:rect l="T12" t="T13" r="T14" b="T15"/>
              <a:pathLst>
                <a:path w="2099" h="1092">
                  <a:moveTo>
                    <a:pt x="2099" y="0"/>
                  </a:moveTo>
                  <a:lnTo>
                    <a:pt x="0" y="673"/>
                  </a:lnTo>
                  <a:lnTo>
                    <a:pt x="2099" y="1092"/>
                  </a:lnTo>
                  <a:lnTo>
                    <a:pt x="2099"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4" name="Freeform 178"/>
            <p:cNvSpPr>
              <a:spLocks/>
            </p:cNvSpPr>
            <p:nvPr/>
          </p:nvSpPr>
          <p:spPr bwMode="auto">
            <a:xfrm>
              <a:off x="3870" y="2877"/>
              <a:ext cx="232" cy="120"/>
            </a:xfrm>
            <a:custGeom>
              <a:avLst/>
              <a:gdLst>
                <a:gd name="T0" fmla="*/ 26 w 2099"/>
                <a:gd name="T1" fmla="*/ 0 h 1092"/>
                <a:gd name="T2" fmla="*/ 0 w 2099"/>
                <a:gd name="T3" fmla="*/ 8 h 1092"/>
                <a:gd name="T4" fmla="*/ 26 w 2099"/>
                <a:gd name="T5" fmla="*/ 13 h 1092"/>
                <a:gd name="T6" fmla="*/ 26 w 2099"/>
                <a:gd name="T7" fmla="*/ 0 h 1092"/>
                <a:gd name="T8" fmla="*/ 0 60000 65536"/>
                <a:gd name="T9" fmla="*/ 0 60000 65536"/>
                <a:gd name="T10" fmla="*/ 0 60000 65536"/>
                <a:gd name="T11" fmla="*/ 0 60000 65536"/>
                <a:gd name="T12" fmla="*/ 0 w 2099"/>
                <a:gd name="T13" fmla="*/ 0 h 1092"/>
                <a:gd name="T14" fmla="*/ 2099 w 2099"/>
                <a:gd name="T15" fmla="*/ 1092 h 1092"/>
              </a:gdLst>
              <a:ahLst/>
              <a:cxnLst>
                <a:cxn ang="T8">
                  <a:pos x="T0" y="T1"/>
                </a:cxn>
                <a:cxn ang="T9">
                  <a:pos x="T2" y="T3"/>
                </a:cxn>
                <a:cxn ang="T10">
                  <a:pos x="T4" y="T5"/>
                </a:cxn>
                <a:cxn ang="T11">
                  <a:pos x="T6" y="T7"/>
                </a:cxn>
              </a:cxnLst>
              <a:rect l="T12" t="T13" r="T14" b="T15"/>
              <a:pathLst>
                <a:path w="2099" h="1092">
                  <a:moveTo>
                    <a:pt x="2099" y="0"/>
                  </a:moveTo>
                  <a:lnTo>
                    <a:pt x="0" y="673"/>
                  </a:lnTo>
                  <a:lnTo>
                    <a:pt x="2099" y="1092"/>
                  </a:lnTo>
                  <a:lnTo>
                    <a:pt x="209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5" name="Freeform 179"/>
            <p:cNvSpPr>
              <a:spLocks/>
            </p:cNvSpPr>
            <p:nvPr/>
          </p:nvSpPr>
          <p:spPr bwMode="auto">
            <a:xfrm>
              <a:off x="3870" y="2867"/>
              <a:ext cx="232" cy="83"/>
            </a:xfrm>
            <a:custGeom>
              <a:avLst/>
              <a:gdLst>
                <a:gd name="T0" fmla="*/ 15 w 2099"/>
                <a:gd name="T1" fmla="*/ 0 h 757"/>
                <a:gd name="T2" fmla="*/ 0 w 2099"/>
                <a:gd name="T3" fmla="*/ 9 h 757"/>
                <a:gd name="T4" fmla="*/ 26 w 2099"/>
                <a:gd name="T5" fmla="*/ 1 h 757"/>
                <a:gd name="T6" fmla="*/ 15 w 2099"/>
                <a:gd name="T7" fmla="*/ 0 h 757"/>
                <a:gd name="T8" fmla="*/ 0 60000 65536"/>
                <a:gd name="T9" fmla="*/ 0 60000 65536"/>
                <a:gd name="T10" fmla="*/ 0 60000 65536"/>
                <a:gd name="T11" fmla="*/ 0 60000 65536"/>
                <a:gd name="T12" fmla="*/ 0 w 2099"/>
                <a:gd name="T13" fmla="*/ 0 h 757"/>
                <a:gd name="T14" fmla="*/ 2099 w 2099"/>
                <a:gd name="T15" fmla="*/ 757 h 757"/>
              </a:gdLst>
              <a:ahLst/>
              <a:cxnLst>
                <a:cxn ang="T8">
                  <a:pos x="T0" y="T1"/>
                </a:cxn>
                <a:cxn ang="T9">
                  <a:pos x="T2" y="T3"/>
                </a:cxn>
                <a:cxn ang="T10">
                  <a:pos x="T4" y="T5"/>
                </a:cxn>
                <a:cxn ang="T11">
                  <a:pos x="T6" y="T7"/>
                </a:cxn>
              </a:cxnLst>
              <a:rect l="T12" t="T13" r="T14" b="T15"/>
              <a:pathLst>
                <a:path w="2099" h="757">
                  <a:moveTo>
                    <a:pt x="1242" y="0"/>
                  </a:moveTo>
                  <a:lnTo>
                    <a:pt x="0" y="757"/>
                  </a:lnTo>
                  <a:lnTo>
                    <a:pt x="2099" y="84"/>
                  </a:lnTo>
                  <a:lnTo>
                    <a:pt x="124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6" name="Freeform 180"/>
            <p:cNvSpPr>
              <a:spLocks/>
            </p:cNvSpPr>
            <p:nvPr/>
          </p:nvSpPr>
          <p:spPr bwMode="auto">
            <a:xfrm>
              <a:off x="3870" y="2867"/>
              <a:ext cx="232" cy="83"/>
            </a:xfrm>
            <a:custGeom>
              <a:avLst/>
              <a:gdLst>
                <a:gd name="T0" fmla="*/ 15 w 2099"/>
                <a:gd name="T1" fmla="*/ 0 h 757"/>
                <a:gd name="T2" fmla="*/ 0 w 2099"/>
                <a:gd name="T3" fmla="*/ 9 h 757"/>
                <a:gd name="T4" fmla="*/ 26 w 2099"/>
                <a:gd name="T5" fmla="*/ 1 h 757"/>
                <a:gd name="T6" fmla="*/ 15 w 2099"/>
                <a:gd name="T7" fmla="*/ 0 h 757"/>
                <a:gd name="T8" fmla="*/ 0 60000 65536"/>
                <a:gd name="T9" fmla="*/ 0 60000 65536"/>
                <a:gd name="T10" fmla="*/ 0 60000 65536"/>
                <a:gd name="T11" fmla="*/ 0 60000 65536"/>
                <a:gd name="T12" fmla="*/ 0 w 2099"/>
                <a:gd name="T13" fmla="*/ 0 h 757"/>
                <a:gd name="T14" fmla="*/ 2099 w 2099"/>
                <a:gd name="T15" fmla="*/ 757 h 757"/>
              </a:gdLst>
              <a:ahLst/>
              <a:cxnLst>
                <a:cxn ang="T8">
                  <a:pos x="T0" y="T1"/>
                </a:cxn>
                <a:cxn ang="T9">
                  <a:pos x="T2" y="T3"/>
                </a:cxn>
                <a:cxn ang="T10">
                  <a:pos x="T4" y="T5"/>
                </a:cxn>
                <a:cxn ang="T11">
                  <a:pos x="T6" y="T7"/>
                </a:cxn>
              </a:cxnLst>
              <a:rect l="T12" t="T13" r="T14" b="T15"/>
              <a:pathLst>
                <a:path w="2099" h="757">
                  <a:moveTo>
                    <a:pt x="1242" y="0"/>
                  </a:moveTo>
                  <a:lnTo>
                    <a:pt x="0" y="757"/>
                  </a:lnTo>
                  <a:lnTo>
                    <a:pt x="2099" y="84"/>
                  </a:lnTo>
                  <a:lnTo>
                    <a:pt x="124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7" name="Freeform 181"/>
            <p:cNvSpPr>
              <a:spLocks/>
            </p:cNvSpPr>
            <p:nvPr/>
          </p:nvSpPr>
          <p:spPr bwMode="auto">
            <a:xfrm>
              <a:off x="3870" y="2840"/>
              <a:ext cx="137" cy="110"/>
            </a:xfrm>
            <a:custGeom>
              <a:avLst/>
              <a:gdLst>
                <a:gd name="T0" fmla="*/ 5 w 1242"/>
                <a:gd name="T1" fmla="*/ 0 h 1008"/>
                <a:gd name="T2" fmla="*/ 0 w 1242"/>
                <a:gd name="T3" fmla="*/ 12 h 1008"/>
                <a:gd name="T4" fmla="*/ 15 w 1242"/>
                <a:gd name="T5" fmla="*/ 3 h 1008"/>
                <a:gd name="T6" fmla="*/ 5 w 1242"/>
                <a:gd name="T7" fmla="*/ 0 h 1008"/>
                <a:gd name="T8" fmla="*/ 0 60000 65536"/>
                <a:gd name="T9" fmla="*/ 0 60000 65536"/>
                <a:gd name="T10" fmla="*/ 0 60000 65536"/>
                <a:gd name="T11" fmla="*/ 0 60000 65536"/>
                <a:gd name="T12" fmla="*/ 0 w 1242"/>
                <a:gd name="T13" fmla="*/ 0 h 1008"/>
                <a:gd name="T14" fmla="*/ 1242 w 1242"/>
                <a:gd name="T15" fmla="*/ 1008 h 1008"/>
              </a:gdLst>
              <a:ahLst/>
              <a:cxnLst>
                <a:cxn ang="T8">
                  <a:pos x="T0" y="T1"/>
                </a:cxn>
                <a:cxn ang="T9">
                  <a:pos x="T2" y="T3"/>
                </a:cxn>
                <a:cxn ang="T10">
                  <a:pos x="T4" y="T5"/>
                </a:cxn>
                <a:cxn ang="T11">
                  <a:pos x="T6" y="T7"/>
                </a:cxn>
              </a:cxnLst>
              <a:rect l="T12" t="T13" r="T14" b="T15"/>
              <a:pathLst>
                <a:path w="1242" h="1008">
                  <a:moveTo>
                    <a:pt x="417" y="0"/>
                  </a:moveTo>
                  <a:lnTo>
                    <a:pt x="0" y="1008"/>
                  </a:lnTo>
                  <a:lnTo>
                    <a:pt x="1242" y="251"/>
                  </a:lnTo>
                  <a:lnTo>
                    <a:pt x="41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8" name="Freeform 182"/>
            <p:cNvSpPr>
              <a:spLocks/>
            </p:cNvSpPr>
            <p:nvPr/>
          </p:nvSpPr>
          <p:spPr bwMode="auto">
            <a:xfrm>
              <a:off x="3870" y="2840"/>
              <a:ext cx="137" cy="110"/>
            </a:xfrm>
            <a:custGeom>
              <a:avLst/>
              <a:gdLst>
                <a:gd name="T0" fmla="*/ 5 w 1242"/>
                <a:gd name="T1" fmla="*/ 0 h 1008"/>
                <a:gd name="T2" fmla="*/ 0 w 1242"/>
                <a:gd name="T3" fmla="*/ 12 h 1008"/>
                <a:gd name="T4" fmla="*/ 15 w 1242"/>
                <a:gd name="T5" fmla="*/ 3 h 1008"/>
                <a:gd name="T6" fmla="*/ 5 w 1242"/>
                <a:gd name="T7" fmla="*/ 0 h 1008"/>
                <a:gd name="T8" fmla="*/ 0 60000 65536"/>
                <a:gd name="T9" fmla="*/ 0 60000 65536"/>
                <a:gd name="T10" fmla="*/ 0 60000 65536"/>
                <a:gd name="T11" fmla="*/ 0 60000 65536"/>
                <a:gd name="T12" fmla="*/ 0 w 1242"/>
                <a:gd name="T13" fmla="*/ 0 h 1008"/>
                <a:gd name="T14" fmla="*/ 1242 w 1242"/>
                <a:gd name="T15" fmla="*/ 1008 h 1008"/>
              </a:gdLst>
              <a:ahLst/>
              <a:cxnLst>
                <a:cxn ang="T8">
                  <a:pos x="T0" y="T1"/>
                </a:cxn>
                <a:cxn ang="T9">
                  <a:pos x="T2" y="T3"/>
                </a:cxn>
                <a:cxn ang="T10">
                  <a:pos x="T4" y="T5"/>
                </a:cxn>
                <a:cxn ang="T11">
                  <a:pos x="T6" y="T7"/>
                </a:cxn>
              </a:cxnLst>
              <a:rect l="T12" t="T13" r="T14" b="T15"/>
              <a:pathLst>
                <a:path w="1242" h="1008">
                  <a:moveTo>
                    <a:pt x="417" y="0"/>
                  </a:moveTo>
                  <a:lnTo>
                    <a:pt x="0" y="1008"/>
                  </a:lnTo>
                  <a:lnTo>
                    <a:pt x="1242" y="251"/>
                  </a:lnTo>
                  <a:lnTo>
                    <a:pt x="41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89" name="Freeform 183"/>
            <p:cNvSpPr>
              <a:spLocks/>
            </p:cNvSpPr>
            <p:nvPr/>
          </p:nvSpPr>
          <p:spPr bwMode="auto">
            <a:xfrm>
              <a:off x="4578" y="2297"/>
              <a:ext cx="130" cy="94"/>
            </a:xfrm>
            <a:custGeom>
              <a:avLst/>
              <a:gdLst>
                <a:gd name="T0" fmla="*/ 0 w 1174"/>
                <a:gd name="T1" fmla="*/ 0 h 859"/>
                <a:gd name="T2" fmla="*/ 1 w 1174"/>
                <a:gd name="T3" fmla="*/ 10 h 859"/>
                <a:gd name="T4" fmla="*/ 14 w 1174"/>
                <a:gd name="T5" fmla="*/ 10 h 859"/>
                <a:gd name="T6" fmla="*/ 0 w 1174"/>
                <a:gd name="T7" fmla="*/ 0 h 859"/>
                <a:gd name="T8" fmla="*/ 0 60000 65536"/>
                <a:gd name="T9" fmla="*/ 0 60000 65536"/>
                <a:gd name="T10" fmla="*/ 0 60000 65536"/>
                <a:gd name="T11" fmla="*/ 0 60000 65536"/>
                <a:gd name="T12" fmla="*/ 0 w 1174"/>
                <a:gd name="T13" fmla="*/ 0 h 859"/>
                <a:gd name="T14" fmla="*/ 1174 w 1174"/>
                <a:gd name="T15" fmla="*/ 859 h 859"/>
              </a:gdLst>
              <a:ahLst/>
              <a:cxnLst>
                <a:cxn ang="T8">
                  <a:pos x="T0" y="T1"/>
                </a:cxn>
                <a:cxn ang="T9">
                  <a:pos x="T2" y="T3"/>
                </a:cxn>
                <a:cxn ang="T10">
                  <a:pos x="T4" y="T5"/>
                </a:cxn>
                <a:cxn ang="T11">
                  <a:pos x="T6" y="T7"/>
                </a:cxn>
              </a:cxnLst>
              <a:rect l="T12" t="T13" r="T14" b="T15"/>
              <a:pathLst>
                <a:path w="1174" h="859">
                  <a:moveTo>
                    <a:pt x="0" y="0"/>
                  </a:moveTo>
                  <a:lnTo>
                    <a:pt x="84" y="859"/>
                  </a:lnTo>
                  <a:lnTo>
                    <a:pt x="1174" y="859"/>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0" name="Freeform 184"/>
            <p:cNvSpPr>
              <a:spLocks/>
            </p:cNvSpPr>
            <p:nvPr/>
          </p:nvSpPr>
          <p:spPr bwMode="auto">
            <a:xfrm>
              <a:off x="4578" y="2297"/>
              <a:ext cx="130" cy="94"/>
            </a:xfrm>
            <a:custGeom>
              <a:avLst/>
              <a:gdLst>
                <a:gd name="T0" fmla="*/ 0 w 1174"/>
                <a:gd name="T1" fmla="*/ 0 h 859"/>
                <a:gd name="T2" fmla="*/ 1 w 1174"/>
                <a:gd name="T3" fmla="*/ 10 h 859"/>
                <a:gd name="T4" fmla="*/ 14 w 1174"/>
                <a:gd name="T5" fmla="*/ 10 h 859"/>
                <a:gd name="T6" fmla="*/ 0 w 1174"/>
                <a:gd name="T7" fmla="*/ 0 h 859"/>
                <a:gd name="T8" fmla="*/ 0 60000 65536"/>
                <a:gd name="T9" fmla="*/ 0 60000 65536"/>
                <a:gd name="T10" fmla="*/ 0 60000 65536"/>
                <a:gd name="T11" fmla="*/ 0 60000 65536"/>
                <a:gd name="T12" fmla="*/ 0 w 1174"/>
                <a:gd name="T13" fmla="*/ 0 h 859"/>
                <a:gd name="T14" fmla="*/ 1174 w 1174"/>
                <a:gd name="T15" fmla="*/ 859 h 859"/>
              </a:gdLst>
              <a:ahLst/>
              <a:cxnLst>
                <a:cxn ang="T8">
                  <a:pos x="T0" y="T1"/>
                </a:cxn>
                <a:cxn ang="T9">
                  <a:pos x="T2" y="T3"/>
                </a:cxn>
                <a:cxn ang="T10">
                  <a:pos x="T4" y="T5"/>
                </a:cxn>
                <a:cxn ang="T11">
                  <a:pos x="T6" y="T7"/>
                </a:cxn>
              </a:cxnLst>
              <a:rect l="T12" t="T13" r="T14" b="T15"/>
              <a:pathLst>
                <a:path w="1174" h="859">
                  <a:moveTo>
                    <a:pt x="0" y="0"/>
                  </a:moveTo>
                  <a:lnTo>
                    <a:pt x="84" y="859"/>
                  </a:lnTo>
                  <a:lnTo>
                    <a:pt x="1174" y="859"/>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1" name="Freeform 185"/>
            <p:cNvSpPr>
              <a:spLocks/>
            </p:cNvSpPr>
            <p:nvPr/>
          </p:nvSpPr>
          <p:spPr bwMode="auto">
            <a:xfrm>
              <a:off x="4578" y="2272"/>
              <a:ext cx="130" cy="119"/>
            </a:xfrm>
            <a:custGeom>
              <a:avLst/>
              <a:gdLst>
                <a:gd name="T0" fmla="*/ 13 w 1174"/>
                <a:gd name="T1" fmla="*/ 0 h 1073"/>
                <a:gd name="T2" fmla="*/ 0 w 1174"/>
                <a:gd name="T3" fmla="*/ 3 h 1073"/>
                <a:gd name="T4" fmla="*/ 14 w 1174"/>
                <a:gd name="T5" fmla="*/ 13 h 1073"/>
                <a:gd name="T6" fmla="*/ 13 w 1174"/>
                <a:gd name="T7" fmla="*/ 0 h 1073"/>
                <a:gd name="T8" fmla="*/ 0 60000 65536"/>
                <a:gd name="T9" fmla="*/ 0 60000 65536"/>
                <a:gd name="T10" fmla="*/ 0 60000 65536"/>
                <a:gd name="T11" fmla="*/ 0 60000 65536"/>
                <a:gd name="T12" fmla="*/ 0 w 1174"/>
                <a:gd name="T13" fmla="*/ 0 h 1073"/>
                <a:gd name="T14" fmla="*/ 1174 w 1174"/>
                <a:gd name="T15" fmla="*/ 1073 h 1073"/>
              </a:gdLst>
              <a:ahLst/>
              <a:cxnLst>
                <a:cxn ang="T8">
                  <a:pos x="T0" y="T1"/>
                </a:cxn>
                <a:cxn ang="T9">
                  <a:pos x="T2" y="T3"/>
                </a:cxn>
                <a:cxn ang="T10">
                  <a:pos x="T4" y="T5"/>
                </a:cxn>
                <a:cxn ang="T11">
                  <a:pos x="T6" y="T7"/>
                </a:cxn>
              </a:cxnLst>
              <a:rect l="T12" t="T13" r="T14" b="T15"/>
              <a:pathLst>
                <a:path w="1174" h="1073">
                  <a:moveTo>
                    <a:pt x="1069" y="0"/>
                  </a:moveTo>
                  <a:lnTo>
                    <a:pt x="0" y="214"/>
                  </a:lnTo>
                  <a:lnTo>
                    <a:pt x="1174" y="1073"/>
                  </a:lnTo>
                  <a:lnTo>
                    <a:pt x="1069"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2" name="Freeform 186"/>
            <p:cNvSpPr>
              <a:spLocks/>
            </p:cNvSpPr>
            <p:nvPr/>
          </p:nvSpPr>
          <p:spPr bwMode="auto">
            <a:xfrm>
              <a:off x="4578" y="2272"/>
              <a:ext cx="130" cy="119"/>
            </a:xfrm>
            <a:custGeom>
              <a:avLst/>
              <a:gdLst>
                <a:gd name="T0" fmla="*/ 13 w 1174"/>
                <a:gd name="T1" fmla="*/ 0 h 1073"/>
                <a:gd name="T2" fmla="*/ 0 w 1174"/>
                <a:gd name="T3" fmla="*/ 3 h 1073"/>
                <a:gd name="T4" fmla="*/ 14 w 1174"/>
                <a:gd name="T5" fmla="*/ 13 h 1073"/>
                <a:gd name="T6" fmla="*/ 13 w 1174"/>
                <a:gd name="T7" fmla="*/ 0 h 1073"/>
                <a:gd name="T8" fmla="*/ 0 60000 65536"/>
                <a:gd name="T9" fmla="*/ 0 60000 65536"/>
                <a:gd name="T10" fmla="*/ 0 60000 65536"/>
                <a:gd name="T11" fmla="*/ 0 60000 65536"/>
                <a:gd name="T12" fmla="*/ 0 w 1174"/>
                <a:gd name="T13" fmla="*/ 0 h 1073"/>
                <a:gd name="T14" fmla="*/ 1174 w 1174"/>
                <a:gd name="T15" fmla="*/ 1073 h 1073"/>
              </a:gdLst>
              <a:ahLst/>
              <a:cxnLst>
                <a:cxn ang="T8">
                  <a:pos x="T0" y="T1"/>
                </a:cxn>
                <a:cxn ang="T9">
                  <a:pos x="T2" y="T3"/>
                </a:cxn>
                <a:cxn ang="T10">
                  <a:pos x="T4" y="T5"/>
                </a:cxn>
                <a:cxn ang="T11">
                  <a:pos x="T6" y="T7"/>
                </a:cxn>
              </a:cxnLst>
              <a:rect l="T12" t="T13" r="T14" b="T15"/>
              <a:pathLst>
                <a:path w="1174" h="1073">
                  <a:moveTo>
                    <a:pt x="1069" y="0"/>
                  </a:moveTo>
                  <a:lnTo>
                    <a:pt x="0" y="214"/>
                  </a:lnTo>
                  <a:lnTo>
                    <a:pt x="1174" y="1073"/>
                  </a:lnTo>
                  <a:lnTo>
                    <a:pt x="106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3" name="Freeform 187"/>
            <p:cNvSpPr>
              <a:spLocks/>
            </p:cNvSpPr>
            <p:nvPr/>
          </p:nvSpPr>
          <p:spPr bwMode="auto">
            <a:xfrm>
              <a:off x="4551" y="2206"/>
              <a:ext cx="145" cy="91"/>
            </a:xfrm>
            <a:custGeom>
              <a:avLst/>
              <a:gdLst>
                <a:gd name="T0" fmla="*/ 0 w 1319"/>
                <a:gd name="T1" fmla="*/ 0 h 826"/>
                <a:gd name="T2" fmla="*/ 3 w 1319"/>
                <a:gd name="T3" fmla="*/ 10 h 826"/>
                <a:gd name="T4" fmla="*/ 16 w 1319"/>
                <a:gd name="T5" fmla="*/ 7 h 826"/>
                <a:gd name="T6" fmla="*/ 0 w 1319"/>
                <a:gd name="T7" fmla="*/ 0 h 826"/>
                <a:gd name="T8" fmla="*/ 0 60000 65536"/>
                <a:gd name="T9" fmla="*/ 0 60000 65536"/>
                <a:gd name="T10" fmla="*/ 0 60000 65536"/>
                <a:gd name="T11" fmla="*/ 0 60000 65536"/>
                <a:gd name="T12" fmla="*/ 0 w 1319"/>
                <a:gd name="T13" fmla="*/ 0 h 826"/>
                <a:gd name="T14" fmla="*/ 1319 w 1319"/>
                <a:gd name="T15" fmla="*/ 826 h 826"/>
              </a:gdLst>
              <a:ahLst/>
              <a:cxnLst>
                <a:cxn ang="T8">
                  <a:pos x="T0" y="T1"/>
                </a:cxn>
                <a:cxn ang="T9">
                  <a:pos x="T2" y="T3"/>
                </a:cxn>
                <a:cxn ang="T10">
                  <a:pos x="T4" y="T5"/>
                </a:cxn>
                <a:cxn ang="T11">
                  <a:pos x="T6" y="T7"/>
                </a:cxn>
              </a:cxnLst>
              <a:rect l="T12" t="T13" r="T14" b="T15"/>
              <a:pathLst>
                <a:path w="1319" h="826">
                  <a:moveTo>
                    <a:pt x="0" y="0"/>
                  </a:moveTo>
                  <a:lnTo>
                    <a:pt x="250" y="826"/>
                  </a:lnTo>
                  <a:lnTo>
                    <a:pt x="1319" y="612"/>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4" name="Freeform 188"/>
            <p:cNvSpPr>
              <a:spLocks/>
            </p:cNvSpPr>
            <p:nvPr/>
          </p:nvSpPr>
          <p:spPr bwMode="auto">
            <a:xfrm>
              <a:off x="4551" y="2206"/>
              <a:ext cx="145" cy="91"/>
            </a:xfrm>
            <a:custGeom>
              <a:avLst/>
              <a:gdLst>
                <a:gd name="T0" fmla="*/ 0 w 1319"/>
                <a:gd name="T1" fmla="*/ 0 h 826"/>
                <a:gd name="T2" fmla="*/ 3 w 1319"/>
                <a:gd name="T3" fmla="*/ 10 h 826"/>
                <a:gd name="T4" fmla="*/ 16 w 1319"/>
                <a:gd name="T5" fmla="*/ 7 h 826"/>
                <a:gd name="T6" fmla="*/ 0 w 1319"/>
                <a:gd name="T7" fmla="*/ 0 h 826"/>
                <a:gd name="T8" fmla="*/ 0 60000 65536"/>
                <a:gd name="T9" fmla="*/ 0 60000 65536"/>
                <a:gd name="T10" fmla="*/ 0 60000 65536"/>
                <a:gd name="T11" fmla="*/ 0 60000 65536"/>
                <a:gd name="T12" fmla="*/ 0 w 1319"/>
                <a:gd name="T13" fmla="*/ 0 h 826"/>
                <a:gd name="T14" fmla="*/ 1319 w 1319"/>
                <a:gd name="T15" fmla="*/ 826 h 826"/>
              </a:gdLst>
              <a:ahLst/>
              <a:cxnLst>
                <a:cxn ang="T8">
                  <a:pos x="T0" y="T1"/>
                </a:cxn>
                <a:cxn ang="T9">
                  <a:pos x="T2" y="T3"/>
                </a:cxn>
                <a:cxn ang="T10">
                  <a:pos x="T4" y="T5"/>
                </a:cxn>
                <a:cxn ang="T11">
                  <a:pos x="T6" y="T7"/>
                </a:cxn>
              </a:cxnLst>
              <a:rect l="T12" t="T13" r="T14" b="T15"/>
              <a:pathLst>
                <a:path w="1319" h="826">
                  <a:moveTo>
                    <a:pt x="0" y="0"/>
                  </a:moveTo>
                  <a:lnTo>
                    <a:pt x="250" y="826"/>
                  </a:lnTo>
                  <a:lnTo>
                    <a:pt x="1319" y="612"/>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5" name="Freeform 189"/>
            <p:cNvSpPr>
              <a:spLocks/>
            </p:cNvSpPr>
            <p:nvPr/>
          </p:nvSpPr>
          <p:spPr bwMode="auto">
            <a:xfrm>
              <a:off x="4551" y="2159"/>
              <a:ext cx="145" cy="113"/>
            </a:xfrm>
            <a:custGeom>
              <a:avLst/>
              <a:gdLst>
                <a:gd name="T0" fmla="*/ 12 w 1319"/>
                <a:gd name="T1" fmla="*/ 0 h 1030"/>
                <a:gd name="T2" fmla="*/ 0 w 1319"/>
                <a:gd name="T3" fmla="*/ 5 h 1030"/>
                <a:gd name="T4" fmla="*/ 16 w 1319"/>
                <a:gd name="T5" fmla="*/ 12 h 1030"/>
                <a:gd name="T6" fmla="*/ 12 w 1319"/>
                <a:gd name="T7" fmla="*/ 0 h 1030"/>
                <a:gd name="T8" fmla="*/ 0 60000 65536"/>
                <a:gd name="T9" fmla="*/ 0 60000 65536"/>
                <a:gd name="T10" fmla="*/ 0 60000 65536"/>
                <a:gd name="T11" fmla="*/ 0 60000 65536"/>
                <a:gd name="T12" fmla="*/ 0 w 1319"/>
                <a:gd name="T13" fmla="*/ 0 h 1030"/>
                <a:gd name="T14" fmla="*/ 1319 w 1319"/>
                <a:gd name="T15" fmla="*/ 1030 h 1030"/>
              </a:gdLst>
              <a:ahLst/>
              <a:cxnLst>
                <a:cxn ang="T8">
                  <a:pos x="T0" y="T1"/>
                </a:cxn>
                <a:cxn ang="T9">
                  <a:pos x="T2" y="T3"/>
                </a:cxn>
                <a:cxn ang="T10">
                  <a:pos x="T4" y="T5"/>
                </a:cxn>
                <a:cxn ang="T11">
                  <a:pos x="T6" y="T7"/>
                </a:cxn>
              </a:cxnLst>
              <a:rect l="T12" t="T13" r="T14" b="T15"/>
              <a:pathLst>
                <a:path w="1319" h="1030">
                  <a:moveTo>
                    <a:pt x="1006" y="0"/>
                  </a:moveTo>
                  <a:lnTo>
                    <a:pt x="0" y="418"/>
                  </a:lnTo>
                  <a:lnTo>
                    <a:pt x="1319" y="1030"/>
                  </a:lnTo>
                  <a:lnTo>
                    <a:pt x="1006"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6" name="Freeform 190"/>
            <p:cNvSpPr>
              <a:spLocks/>
            </p:cNvSpPr>
            <p:nvPr/>
          </p:nvSpPr>
          <p:spPr bwMode="auto">
            <a:xfrm rot="1222258" flipV="1">
              <a:off x="4369" y="1944"/>
              <a:ext cx="144" cy="113"/>
            </a:xfrm>
            <a:custGeom>
              <a:avLst/>
              <a:gdLst>
                <a:gd name="T0" fmla="*/ 12 w 1319"/>
                <a:gd name="T1" fmla="*/ 0 h 1030"/>
                <a:gd name="T2" fmla="*/ 0 w 1319"/>
                <a:gd name="T3" fmla="*/ 5 h 1030"/>
                <a:gd name="T4" fmla="*/ 16 w 1319"/>
                <a:gd name="T5" fmla="*/ 12 h 1030"/>
                <a:gd name="T6" fmla="*/ 12 w 1319"/>
                <a:gd name="T7" fmla="*/ 0 h 1030"/>
                <a:gd name="T8" fmla="*/ 0 60000 65536"/>
                <a:gd name="T9" fmla="*/ 0 60000 65536"/>
                <a:gd name="T10" fmla="*/ 0 60000 65536"/>
                <a:gd name="T11" fmla="*/ 0 60000 65536"/>
                <a:gd name="T12" fmla="*/ 0 w 1319"/>
                <a:gd name="T13" fmla="*/ 0 h 1030"/>
                <a:gd name="T14" fmla="*/ 1319 w 1319"/>
                <a:gd name="T15" fmla="*/ 1030 h 1030"/>
              </a:gdLst>
              <a:ahLst/>
              <a:cxnLst>
                <a:cxn ang="T8">
                  <a:pos x="T0" y="T1"/>
                </a:cxn>
                <a:cxn ang="T9">
                  <a:pos x="T2" y="T3"/>
                </a:cxn>
                <a:cxn ang="T10">
                  <a:pos x="T4" y="T5"/>
                </a:cxn>
                <a:cxn ang="T11">
                  <a:pos x="T6" y="T7"/>
                </a:cxn>
              </a:cxnLst>
              <a:rect l="T12" t="T13" r="T14" b="T15"/>
              <a:pathLst>
                <a:path w="1319" h="1030">
                  <a:moveTo>
                    <a:pt x="1006" y="0"/>
                  </a:moveTo>
                  <a:lnTo>
                    <a:pt x="0" y="418"/>
                  </a:lnTo>
                  <a:lnTo>
                    <a:pt x="1319" y="1030"/>
                  </a:lnTo>
                  <a:lnTo>
                    <a:pt x="10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7" name="Freeform 191"/>
            <p:cNvSpPr>
              <a:spLocks/>
            </p:cNvSpPr>
            <p:nvPr/>
          </p:nvSpPr>
          <p:spPr bwMode="auto">
            <a:xfrm>
              <a:off x="3766" y="2840"/>
              <a:ext cx="150" cy="110"/>
            </a:xfrm>
            <a:custGeom>
              <a:avLst/>
              <a:gdLst>
                <a:gd name="T0" fmla="*/ 16 w 1365"/>
                <a:gd name="T1" fmla="*/ 0 h 1008"/>
                <a:gd name="T2" fmla="*/ 0 w 1365"/>
                <a:gd name="T3" fmla="*/ 6 h 1008"/>
                <a:gd name="T4" fmla="*/ 11 w 1365"/>
                <a:gd name="T5" fmla="*/ 12 h 1008"/>
                <a:gd name="T6" fmla="*/ 16 w 1365"/>
                <a:gd name="T7" fmla="*/ 0 h 1008"/>
                <a:gd name="T8" fmla="*/ 0 60000 65536"/>
                <a:gd name="T9" fmla="*/ 0 60000 65536"/>
                <a:gd name="T10" fmla="*/ 0 60000 65536"/>
                <a:gd name="T11" fmla="*/ 0 60000 65536"/>
                <a:gd name="T12" fmla="*/ 0 w 1365"/>
                <a:gd name="T13" fmla="*/ 0 h 1008"/>
                <a:gd name="T14" fmla="*/ 1365 w 1365"/>
                <a:gd name="T15" fmla="*/ 1008 h 1008"/>
              </a:gdLst>
              <a:ahLst/>
              <a:cxnLst>
                <a:cxn ang="T8">
                  <a:pos x="T0" y="T1"/>
                </a:cxn>
                <a:cxn ang="T9">
                  <a:pos x="T2" y="T3"/>
                </a:cxn>
                <a:cxn ang="T10">
                  <a:pos x="T4" y="T5"/>
                </a:cxn>
                <a:cxn ang="T11">
                  <a:pos x="T6" y="T7"/>
                </a:cxn>
              </a:cxnLst>
              <a:rect l="T12" t="T13" r="T14" b="T15"/>
              <a:pathLst>
                <a:path w="1365" h="1008">
                  <a:moveTo>
                    <a:pt x="1365" y="0"/>
                  </a:moveTo>
                  <a:lnTo>
                    <a:pt x="0" y="501"/>
                  </a:lnTo>
                  <a:lnTo>
                    <a:pt x="948" y="1008"/>
                  </a:lnTo>
                  <a:lnTo>
                    <a:pt x="136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8" name="Freeform 192"/>
            <p:cNvSpPr>
              <a:spLocks/>
            </p:cNvSpPr>
            <p:nvPr/>
          </p:nvSpPr>
          <p:spPr bwMode="auto">
            <a:xfrm>
              <a:off x="3766" y="2840"/>
              <a:ext cx="150" cy="110"/>
            </a:xfrm>
            <a:custGeom>
              <a:avLst/>
              <a:gdLst>
                <a:gd name="T0" fmla="*/ 16 w 1365"/>
                <a:gd name="T1" fmla="*/ 0 h 1008"/>
                <a:gd name="T2" fmla="*/ 0 w 1365"/>
                <a:gd name="T3" fmla="*/ 6 h 1008"/>
                <a:gd name="T4" fmla="*/ 11 w 1365"/>
                <a:gd name="T5" fmla="*/ 12 h 1008"/>
                <a:gd name="T6" fmla="*/ 16 w 1365"/>
                <a:gd name="T7" fmla="*/ 0 h 1008"/>
                <a:gd name="T8" fmla="*/ 0 60000 65536"/>
                <a:gd name="T9" fmla="*/ 0 60000 65536"/>
                <a:gd name="T10" fmla="*/ 0 60000 65536"/>
                <a:gd name="T11" fmla="*/ 0 60000 65536"/>
                <a:gd name="T12" fmla="*/ 0 w 1365"/>
                <a:gd name="T13" fmla="*/ 0 h 1008"/>
                <a:gd name="T14" fmla="*/ 1365 w 1365"/>
                <a:gd name="T15" fmla="*/ 1008 h 1008"/>
              </a:gdLst>
              <a:ahLst/>
              <a:cxnLst>
                <a:cxn ang="T8">
                  <a:pos x="T0" y="T1"/>
                </a:cxn>
                <a:cxn ang="T9">
                  <a:pos x="T2" y="T3"/>
                </a:cxn>
                <a:cxn ang="T10">
                  <a:pos x="T4" y="T5"/>
                </a:cxn>
                <a:cxn ang="T11">
                  <a:pos x="T6" y="T7"/>
                </a:cxn>
              </a:cxnLst>
              <a:rect l="T12" t="T13" r="T14" b="T15"/>
              <a:pathLst>
                <a:path w="1365" h="1008">
                  <a:moveTo>
                    <a:pt x="1365" y="0"/>
                  </a:moveTo>
                  <a:lnTo>
                    <a:pt x="0" y="501"/>
                  </a:lnTo>
                  <a:lnTo>
                    <a:pt x="948" y="1008"/>
                  </a:lnTo>
                  <a:lnTo>
                    <a:pt x="136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199" name="Freeform 193"/>
            <p:cNvSpPr>
              <a:spLocks/>
            </p:cNvSpPr>
            <p:nvPr/>
          </p:nvSpPr>
          <p:spPr bwMode="auto">
            <a:xfrm>
              <a:off x="3674" y="2819"/>
              <a:ext cx="242" cy="76"/>
            </a:xfrm>
            <a:custGeom>
              <a:avLst/>
              <a:gdLst>
                <a:gd name="T0" fmla="*/ 0 w 2195"/>
                <a:gd name="T1" fmla="*/ 0 h 684"/>
                <a:gd name="T2" fmla="*/ 10 w 2195"/>
                <a:gd name="T3" fmla="*/ 8 h 684"/>
                <a:gd name="T4" fmla="*/ 27 w 2195"/>
                <a:gd name="T5" fmla="*/ 2 h 684"/>
                <a:gd name="T6" fmla="*/ 0 w 2195"/>
                <a:gd name="T7" fmla="*/ 0 h 684"/>
                <a:gd name="T8" fmla="*/ 0 60000 65536"/>
                <a:gd name="T9" fmla="*/ 0 60000 65536"/>
                <a:gd name="T10" fmla="*/ 0 60000 65536"/>
                <a:gd name="T11" fmla="*/ 0 60000 65536"/>
                <a:gd name="T12" fmla="*/ 0 w 2195"/>
                <a:gd name="T13" fmla="*/ 0 h 684"/>
                <a:gd name="T14" fmla="*/ 2195 w 2195"/>
                <a:gd name="T15" fmla="*/ 684 h 684"/>
              </a:gdLst>
              <a:ahLst/>
              <a:cxnLst>
                <a:cxn ang="T8">
                  <a:pos x="T0" y="T1"/>
                </a:cxn>
                <a:cxn ang="T9">
                  <a:pos x="T2" y="T3"/>
                </a:cxn>
                <a:cxn ang="T10">
                  <a:pos x="T4" y="T5"/>
                </a:cxn>
                <a:cxn ang="T11">
                  <a:pos x="T6" y="T7"/>
                </a:cxn>
              </a:cxnLst>
              <a:rect l="T12" t="T13" r="T14" b="T15"/>
              <a:pathLst>
                <a:path w="2195" h="684">
                  <a:moveTo>
                    <a:pt x="0" y="0"/>
                  </a:moveTo>
                  <a:lnTo>
                    <a:pt x="830" y="684"/>
                  </a:lnTo>
                  <a:lnTo>
                    <a:pt x="2195" y="183"/>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0" name="Freeform 194"/>
            <p:cNvSpPr>
              <a:spLocks/>
            </p:cNvSpPr>
            <p:nvPr/>
          </p:nvSpPr>
          <p:spPr bwMode="auto">
            <a:xfrm>
              <a:off x="3674" y="2819"/>
              <a:ext cx="242" cy="76"/>
            </a:xfrm>
            <a:custGeom>
              <a:avLst/>
              <a:gdLst>
                <a:gd name="T0" fmla="*/ 0 w 2195"/>
                <a:gd name="T1" fmla="*/ 0 h 684"/>
                <a:gd name="T2" fmla="*/ 10 w 2195"/>
                <a:gd name="T3" fmla="*/ 8 h 684"/>
                <a:gd name="T4" fmla="*/ 27 w 2195"/>
                <a:gd name="T5" fmla="*/ 2 h 684"/>
                <a:gd name="T6" fmla="*/ 0 w 2195"/>
                <a:gd name="T7" fmla="*/ 0 h 684"/>
                <a:gd name="T8" fmla="*/ 0 60000 65536"/>
                <a:gd name="T9" fmla="*/ 0 60000 65536"/>
                <a:gd name="T10" fmla="*/ 0 60000 65536"/>
                <a:gd name="T11" fmla="*/ 0 60000 65536"/>
                <a:gd name="T12" fmla="*/ 0 w 2195"/>
                <a:gd name="T13" fmla="*/ 0 h 684"/>
                <a:gd name="T14" fmla="*/ 2195 w 2195"/>
                <a:gd name="T15" fmla="*/ 684 h 684"/>
              </a:gdLst>
              <a:ahLst/>
              <a:cxnLst>
                <a:cxn ang="T8">
                  <a:pos x="T0" y="T1"/>
                </a:cxn>
                <a:cxn ang="T9">
                  <a:pos x="T2" y="T3"/>
                </a:cxn>
                <a:cxn ang="T10">
                  <a:pos x="T4" y="T5"/>
                </a:cxn>
                <a:cxn ang="T11">
                  <a:pos x="T6" y="T7"/>
                </a:cxn>
              </a:cxnLst>
              <a:rect l="T12" t="T13" r="T14" b="T15"/>
              <a:pathLst>
                <a:path w="2195" h="684">
                  <a:moveTo>
                    <a:pt x="0" y="0"/>
                  </a:moveTo>
                  <a:lnTo>
                    <a:pt x="830" y="684"/>
                  </a:lnTo>
                  <a:lnTo>
                    <a:pt x="2195" y="183"/>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1" name="Freeform 195"/>
            <p:cNvSpPr>
              <a:spLocks/>
            </p:cNvSpPr>
            <p:nvPr/>
          </p:nvSpPr>
          <p:spPr bwMode="auto">
            <a:xfrm>
              <a:off x="3674" y="2794"/>
              <a:ext cx="242" cy="46"/>
            </a:xfrm>
            <a:custGeom>
              <a:avLst/>
              <a:gdLst>
                <a:gd name="T0" fmla="*/ 17 w 2195"/>
                <a:gd name="T1" fmla="*/ 0 h 407"/>
                <a:gd name="T2" fmla="*/ 0 w 2195"/>
                <a:gd name="T3" fmla="*/ 3 h 407"/>
                <a:gd name="T4" fmla="*/ 27 w 2195"/>
                <a:gd name="T5" fmla="*/ 5 h 407"/>
                <a:gd name="T6" fmla="*/ 17 w 2195"/>
                <a:gd name="T7" fmla="*/ 0 h 407"/>
                <a:gd name="T8" fmla="*/ 0 60000 65536"/>
                <a:gd name="T9" fmla="*/ 0 60000 65536"/>
                <a:gd name="T10" fmla="*/ 0 60000 65536"/>
                <a:gd name="T11" fmla="*/ 0 60000 65536"/>
                <a:gd name="T12" fmla="*/ 0 w 2195"/>
                <a:gd name="T13" fmla="*/ 0 h 407"/>
                <a:gd name="T14" fmla="*/ 2195 w 2195"/>
                <a:gd name="T15" fmla="*/ 407 h 407"/>
              </a:gdLst>
              <a:ahLst/>
              <a:cxnLst>
                <a:cxn ang="T8">
                  <a:pos x="T0" y="T1"/>
                </a:cxn>
                <a:cxn ang="T9">
                  <a:pos x="T2" y="T3"/>
                </a:cxn>
                <a:cxn ang="T10">
                  <a:pos x="T4" y="T5"/>
                </a:cxn>
                <a:cxn ang="T11">
                  <a:pos x="T6" y="T7"/>
                </a:cxn>
              </a:cxnLst>
              <a:rect l="T12" t="T13" r="T14" b="T15"/>
              <a:pathLst>
                <a:path w="2195" h="407">
                  <a:moveTo>
                    <a:pt x="1436" y="0"/>
                  </a:moveTo>
                  <a:lnTo>
                    <a:pt x="0" y="224"/>
                  </a:lnTo>
                  <a:lnTo>
                    <a:pt x="2195" y="407"/>
                  </a:lnTo>
                  <a:lnTo>
                    <a:pt x="143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2" name="Freeform 196"/>
            <p:cNvSpPr>
              <a:spLocks/>
            </p:cNvSpPr>
            <p:nvPr/>
          </p:nvSpPr>
          <p:spPr bwMode="auto">
            <a:xfrm>
              <a:off x="3674" y="2794"/>
              <a:ext cx="242" cy="46"/>
            </a:xfrm>
            <a:custGeom>
              <a:avLst/>
              <a:gdLst>
                <a:gd name="T0" fmla="*/ 17 w 2195"/>
                <a:gd name="T1" fmla="*/ 0 h 407"/>
                <a:gd name="T2" fmla="*/ 0 w 2195"/>
                <a:gd name="T3" fmla="*/ 3 h 407"/>
                <a:gd name="T4" fmla="*/ 27 w 2195"/>
                <a:gd name="T5" fmla="*/ 5 h 407"/>
                <a:gd name="T6" fmla="*/ 17 w 2195"/>
                <a:gd name="T7" fmla="*/ 0 h 407"/>
                <a:gd name="T8" fmla="*/ 0 60000 65536"/>
                <a:gd name="T9" fmla="*/ 0 60000 65536"/>
                <a:gd name="T10" fmla="*/ 0 60000 65536"/>
                <a:gd name="T11" fmla="*/ 0 60000 65536"/>
                <a:gd name="T12" fmla="*/ 0 w 2195"/>
                <a:gd name="T13" fmla="*/ 0 h 407"/>
                <a:gd name="T14" fmla="*/ 2195 w 2195"/>
                <a:gd name="T15" fmla="*/ 407 h 407"/>
              </a:gdLst>
              <a:ahLst/>
              <a:cxnLst>
                <a:cxn ang="T8">
                  <a:pos x="T0" y="T1"/>
                </a:cxn>
                <a:cxn ang="T9">
                  <a:pos x="T2" y="T3"/>
                </a:cxn>
                <a:cxn ang="T10">
                  <a:pos x="T4" y="T5"/>
                </a:cxn>
                <a:cxn ang="T11">
                  <a:pos x="T6" y="T7"/>
                </a:cxn>
              </a:cxnLst>
              <a:rect l="T12" t="T13" r="T14" b="T15"/>
              <a:pathLst>
                <a:path w="2195" h="407">
                  <a:moveTo>
                    <a:pt x="1436" y="0"/>
                  </a:moveTo>
                  <a:lnTo>
                    <a:pt x="0" y="224"/>
                  </a:lnTo>
                  <a:lnTo>
                    <a:pt x="2195" y="407"/>
                  </a:lnTo>
                  <a:lnTo>
                    <a:pt x="143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3" name="Freeform 197"/>
            <p:cNvSpPr>
              <a:spLocks/>
            </p:cNvSpPr>
            <p:nvPr/>
          </p:nvSpPr>
          <p:spPr bwMode="auto">
            <a:xfrm>
              <a:off x="3674" y="2735"/>
              <a:ext cx="159" cy="84"/>
            </a:xfrm>
            <a:custGeom>
              <a:avLst/>
              <a:gdLst>
                <a:gd name="T0" fmla="*/ 9 w 1436"/>
                <a:gd name="T1" fmla="*/ 0 h 771"/>
                <a:gd name="T2" fmla="*/ 0 w 1436"/>
                <a:gd name="T3" fmla="*/ 9 h 771"/>
                <a:gd name="T4" fmla="*/ 18 w 1436"/>
                <a:gd name="T5" fmla="*/ 7 h 771"/>
                <a:gd name="T6" fmla="*/ 9 w 1436"/>
                <a:gd name="T7" fmla="*/ 0 h 771"/>
                <a:gd name="T8" fmla="*/ 0 60000 65536"/>
                <a:gd name="T9" fmla="*/ 0 60000 65536"/>
                <a:gd name="T10" fmla="*/ 0 60000 65536"/>
                <a:gd name="T11" fmla="*/ 0 60000 65536"/>
                <a:gd name="T12" fmla="*/ 0 w 1436"/>
                <a:gd name="T13" fmla="*/ 0 h 771"/>
                <a:gd name="T14" fmla="*/ 1436 w 1436"/>
                <a:gd name="T15" fmla="*/ 771 h 771"/>
              </a:gdLst>
              <a:ahLst/>
              <a:cxnLst>
                <a:cxn ang="T8">
                  <a:pos x="T0" y="T1"/>
                </a:cxn>
                <a:cxn ang="T9">
                  <a:pos x="T2" y="T3"/>
                </a:cxn>
                <a:cxn ang="T10">
                  <a:pos x="T4" y="T5"/>
                </a:cxn>
                <a:cxn ang="T11">
                  <a:pos x="T6" y="T7"/>
                </a:cxn>
              </a:cxnLst>
              <a:rect l="T12" t="T13" r="T14" b="T15"/>
              <a:pathLst>
                <a:path w="1436" h="771">
                  <a:moveTo>
                    <a:pt x="770" y="0"/>
                  </a:moveTo>
                  <a:lnTo>
                    <a:pt x="0" y="771"/>
                  </a:lnTo>
                  <a:lnTo>
                    <a:pt x="1436" y="547"/>
                  </a:lnTo>
                  <a:lnTo>
                    <a:pt x="77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4" name="Freeform 198"/>
            <p:cNvSpPr>
              <a:spLocks/>
            </p:cNvSpPr>
            <p:nvPr/>
          </p:nvSpPr>
          <p:spPr bwMode="auto">
            <a:xfrm>
              <a:off x="3674" y="2735"/>
              <a:ext cx="159" cy="84"/>
            </a:xfrm>
            <a:custGeom>
              <a:avLst/>
              <a:gdLst>
                <a:gd name="T0" fmla="*/ 9 w 1436"/>
                <a:gd name="T1" fmla="*/ 0 h 771"/>
                <a:gd name="T2" fmla="*/ 0 w 1436"/>
                <a:gd name="T3" fmla="*/ 9 h 771"/>
                <a:gd name="T4" fmla="*/ 18 w 1436"/>
                <a:gd name="T5" fmla="*/ 7 h 771"/>
                <a:gd name="T6" fmla="*/ 9 w 1436"/>
                <a:gd name="T7" fmla="*/ 0 h 771"/>
                <a:gd name="T8" fmla="*/ 0 60000 65536"/>
                <a:gd name="T9" fmla="*/ 0 60000 65536"/>
                <a:gd name="T10" fmla="*/ 0 60000 65536"/>
                <a:gd name="T11" fmla="*/ 0 60000 65536"/>
                <a:gd name="T12" fmla="*/ 0 w 1436"/>
                <a:gd name="T13" fmla="*/ 0 h 771"/>
                <a:gd name="T14" fmla="*/ 1436 w 1436"/>
                <a:gd name="T15" fmla="*/ 771 h 771"/>
              </a:gdLst>
              <a:ahLst/>
              <a:cxnLst>
                <a:cxn ang="T8">
                  <a:pos x="T0" y="T1"/>
                </a:cxn>
                <a:cxn ang="T9">
                  <a:pos x="T2" y="T3"/>
                </a:cxn>
                <a:cxn ang="T10">
                  <a:pos x="T4" y="T5"/>
                </a:cxn>
                <a:cxn ang="T11">
                  <a:pos x="T6" y="T7"/>
                </a:cxn>
              </a:cxnLst>
              <a:rect l="T12" t="T13" r="T14" b="T15"/>
              <a:pathLst>
                <a:path w="1436" h="771">
                  <a:moveTo>
                    <a:pt x="770" y="0"/>
                  </a:moveTo>
                  <a:lnTo>
                    <a:pt x="0" y="771"/>
                  </a:lnTo>
                  <a:lnTo>
                    <a:pt x="1436" y="547"/>
                  </a:lnTo>
                  <a:lnTo>
                    <a:pt x="77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5" name="Freeform 199"/>
            <p:cNvSpPr>
              <a:spLocks/>
            </p:cNvSpPr>
            <p:nvPr/>
          </p:nvSpPr>
          <p:spPr bwMode="auto">
            <a:xfrm>
              <a:off x="3599" y="2728"/>
              <a:ext cx="160" cy="91"/>
            </a:xfrm>
            <a:custGeom>
              <a:avLst/>
              <a:gdLst>
                <a:gd name="T0" fmla="*/ 0 w 1453"/>
                <a:gd name="T1" fmla="*/ 0 h 832"/>
                <a:gd name="T2" fmla="*/ 8 w 1453"/>
                <a:gd name="T3" fmla="*/ 10 h 832"/>
                <a:gd name="T4" fmla="*/ 18 w 1453"/>
                <a:gd name="T5" fmla="*/ 1 h 832"/>
                <a:gd name="T6" fmla="*/ 0 w 1453"/>
                <a:gd name="T7" fmla="*/ 0 h 832"/>
                <a:gd name="T8" fmla="*/ 0 60000 65536"/>
                <a:gd name="T9" fmla="*/ 0 60000 65536"/>
                <a:gd name="T10" fmla="*/ 0 60000 65536"/>
                <a:gd name="T11" fmla="*/ 0 60000 65536"/>
                <a:gd name="T12" fmla="*/ 0 w 1453"/>
                <a:gd name="T13" fmla="*/ 0 h 832"/>
                <a:gd name="T14" fmla="*/ 1453 w 1453"/>
                <a:gd name="T15" fmla="*/ 832 h 832"/>
              </a:gdLst>
              <a:ahLst/>
              <a:cxnLst>
                <a:cxn ang="T8">
                  <a:pos x="T0" y="T1"/>
                </a:cxn>
                <a:cxn ang="T9">
                  <a:pos x="T2" y="T3"/>
                </a:cxn>
                <a:cxn ang="T10">
                  <a:pos x="T4" y="T5"/>
                </a:cxn>
                <a:cxn ang="T11">
                  <a:pos x="T6" y="T7"/>
                </a:cxn>
              </a:cxnLst>
              <a:rect l="T12" t="T13" r="T14" b="T15"/>
              <a:pathLst>
                <a:path w="1453" h="832">
                  <a:moveTo>
                    <a:pt x="0" y="0"/>
                  </a:moveTo>
                  <a:lnTo>
                    <a:pt x="683" y="832"/>
                  </a:lnTo>
                  <a:lnTo>
                    <a:pt x="1453" y="61"/>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6" name="Freeform 200"/>
            <p:cNvSpPr>
              <a:spLocks/>
            </p:cNvSpPr>
            <p:nvPr/>
          </p:nvSpPr>
          <p:spPr bwMode="auto">
            <a:xfrm>
              <a:off x="3599" y="2728"/>
              <a:ext cx="160" cy="91"/>
            </a:xfrm>
            <a:custGeom>
              <a:avLst/>
              <a:gdLst>
                <a:gd name="T0" fmla="*/ 0 w 1453"/>
                <a:gd name="T1" fmla="*/ 0 h 832"/>
                <a:gd name="T2" fmla="*/ 8 w 1453"/>
                <a:gd name="T3" fmla="*/ 10 h 832"/>
                <a:gd name="T4" fmla="*/ 18 w 1453"/>
                <a:gd name="T5" fmla="*/ 1 h 832"/>
                <a:gd name="T6" fmla="*/ 0 w 1453"/>
                <a:gd name="T7" fmla="*/ 0 h 832"/>
                <a:gd name="T8" fmla="*/ 0 60000 65536"/>
                <a:gd name="T9" fmla="*/ 0 60000 65536"/>
                <a:gd name="T10" fmla="*/ 0 60000 65536"/>
                <a:gd name="T11" fmla="*/ 0 60000 65536"/>
                <a:gd name="T12" fmla="*/ 0 w 1453"/>
                <a:gd name="T13" fmla="*/ 0 h 832"/>
                <a:gd name="T14" fmla="*/ 1453 w 1453"/>
                <a:gd name="T15" fmla="*/ 832 h 832"/>
              </a:gdLst>
              <a:ahLst/>
              <a:cxnLst>
                <a:cxn ang="T8">
                  <a:pos x="T0" y="T1"/>
                </a:cxn>
                <a:cxn ang="T9">
                  <a:pos x="T2" y="T3"/>
                </a:cxn>
                <a:cxn ang="T10">
                  <a:pos x="T4" y="T5"/>
                </a:cxn>
                <a:cxn ang="T11">
                  <a:pos x="T6" y="T7"/>
                </a:cxn>
              </a:cxnLst>
              <a:rect l="T12" t="T13" r="T14" b="T15"/>
              <a:pathLst>
                <a:path w="1453" h="832">
                  <a:moveTo>
                    <a:pt x="0" y="0"/>
                  </a:moveTo>
                  <a:lnTo>
                    <a:pt x="683" y="832"/>
                  </a:lnTo>
                  <a:lnTo>
                    <a:pt x="1453" y="61"/>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7" name="Freeform 201"/>
            <p:cNvSpPr>
              <a:spLocks/>
            </p:cNvSpPr>
            <p:nvPr/>
          </p:nvSpPr>
          <p:spPr bwMode="auto">
            <a:xfrm>
              <a:off x="3599" y="2661"/>
              <a:ext cx="160" cy="74"/>
            </a:xfrm>
            <a:custGeom>
              <a:avLst/>
              <a:gdLst>
                <a:gd name="T0" fmla="*/ 11 w 1453"/>
                <a:gd name="T1" fmla="*/ 0 h 668"/>
                <a:gd name="T2" fmla="*/ 0 w 1453"/>
                <a:gd name="T3" fmla="*/ 7 h 668"/>
                <a:gd name="T4" fmla="*/ 18 w 1453"/>
                <a:gd name="T5" fmla="*/ 8 h 668"/>
                <a:gd name="T6" fmla="*/ 11 w 1453"/>
                <a:gd name="T7" fmla="*/ 0 h 668"/>
                <a:gd name="T8" fmla="*/ 0 60000 65536"/>
                <a:gd name="T9" fmla="*/ 0 60000 65536"/>
                <a:gd name="T10" fmla="*/ 0 60000 65536"/>
                <a:gd name="T11" fmla="*/ 0 60000 65536"/>
                <a:gd name="T12" fmla="*/ 0 w 1453"/>
                <a:gd name="T13" fmla="*/ 0 h 668"/>
                <a:gd name="T14" fmla="*/ 1453 w 1453"/>
                <a:gd name="T15" fmla="*/ 668 h 668"/>
              </a:gdLst>
              <a:ahLst/>
              <a:cxnLst>
                <a:cxn ang="T8">
                  <a:pos x="T0" y="T1"/>
                </a:cxn>
                <a:cxn ang="T9">
                  <a:pos x="T2" y="T3"/>
                </a:cxn>
                <a:cxn ang="T10">
                  <a:pos x="T4" y="T5"/>
                </a:cxn>
                <a:cxn ang="T11">
                  <a:pos x="T6" y="T7"/>
                </a:cxn>
              </a:cxnLst>
              <a:rect l="T12" t="T13" r="T14" b="T15"/>
              <a:pathLst>
                <a:path w="1453" h="668">
                  <a:moveTo>
                    <a:pt x="906" y="0"/>
                  </a:moveTo>
                  <a:lnTo>
                    <a:pt x="0" y="607"/>
                  </a:lnTo>
                  <a:lnTo>
                    <a:pt x="1453" y="668"/>
                  </a:lnTo>
                  <a:lnTo>
                    <a:pt x="90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8" name="Freeform 202"/>
            <p:cNvSpPr>
              <a:spLocks/>
            </p:cNvSpPr>
            <p:nvPr/>
          </p:nvSpPr>
          <p:spPr bwMode="auto">
            <a:xfrm>
              <a:off x="3599" y="2661"/>
              <a:ext cx="160" cy="74"/>
            </a:xfrm>
            <a:custGeom>
              <a:avLst/>
              <a:gdLst>
                <a:gd name="T0" fmla="*/ 11 w 1453"/>
                <a:gd name="T1" fmla="*/ 0 h 668"/>
                <a:gd name="T2" fmla="*/ 0 w 1453"/>
                <a:gd name="T3" fmla="*/ 7 h 668"/>
                <a:gd name="T4" fmla="*/ 18 w 1453"/>
                <a:gd name="T5" fmla="*/ 8 h 668"/>
                <a:gd name="T6" fmla="*/ 11 w 1453"/>
                <a:gd name="T7" fmla="*/ 0 h 668"/>
                <a:gd name="T8" fmla="*/ 0 60000 65536"/>
                <a:gd name="T9" fmla="*/ 0 60000 65536"/>
                <a:gd name="T10" fmla="*/ 0 60000 65536"/>
                <a:gd name="T11" fmla="*/ 0 60000 65536"/>
                <a:gd name="T12" fmla="*/ 0 w 1453"/>
                <a:gd name="T13" fmla="*/ 0 h 668"/>
                <a:gd name="T14" fmla="*/ 1453 w 1453"/>
                <a:gd name="T15" fmla="*/ 668 h 668"/>
              </a:gdLst>
              <a:ahLst/>
              <a:cxnLst>
                <a:cxn ang="T8">
                  <a:pos x="T0" y="T1"/>
                </a:cxn>
                <a:cxn ang="T9">
                  <a:pos x="T2" y="T3"/>
                </a:cxn>
                <a:cxn ang="T10">
                  <a:pos x="T4" y="T5"/>
                </a:cxn>
                <a:cxn ang="T11">
                  <a:pos x="T6" y="T7"/>
                </a:cxn>
              </a:cxnLst>
              <a:rect l="T12" t="T13" r="T14" b="T15"/>
              <a:pathLst>
                <a:path w="1453" h="668">
                  <a:moveTo>
                    <a:pt x="906" y="0"/>
                  </a:moveTo>
                  <a:lnTo>
                    <a:pt x="0" y="607"/>
                  </a:lnTo>
                  <a:lnTo>
                    <a:pt x="1453" y="668"/>
                  </a:lnTo>
                  <a:lnTo>
                    <a:pt x="90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09" name="Freeform 203"/>
            <p:cNvSpPr>
              <a:spLocks/>
            </p:cNvSpPr>
            <p:nvPr/>
          </p:nvSpPr>
          <p:spPr bwMode="auto">
            <a:xfrm>
              <a:off x="3543" y="2623"/>
              <a:ext cx="155" cy="105"/>
            </a:xfrm>
            <a:custGeom>
              <a:avLst/>
              <a:gdLst>
                <a:gd name="T0" fmla="*/ 0 w 1413"/>
                <a:gd name="T1" fmla="*/ 0 h 950"/>
                <a:gd name="T2" fmla="*/ 6 w 1413"/>
                <a:gd name="T3" fmla="*/ 12 h 950"/>
                <a:gd name="T4" fmla="*/ 17 w 1413"/>
                <a:gd name="T5" fmla="*/ 4 h 950"/>
                <a:gd name="T6" fmla="*/ 0 w 1413"/>
                <a:gd name="T7" fmla="*/ 0 h 950"/>
                <a:gd name="T8" fmla="*/ 0 60000 65536"/>
                <a:gd name="T9" fmla="*/ 0 60000 65536"/>
                <a:gd name="T10" fmla="*/ 0 60000 65536"/>
                <a:gd name="T11" fmla="*/ 0 60000 65536"/>
                <a:gd name="T12" fmla="*/ 0 w 1413"/>
                <a:gd name="T13" fmla="*/ 0 h 950"/>
                <a:gd name="T14" fmla="*/ 1413 w 1413"/>
                <a:gd name="T15" fmla="*/ 950 h 950"/>
              </a:gdLst>
              <a:ahLst/>
              <a:cxnLst>
                <a:cxn ang="T8">
                  <a:pos x="T0" y="T1"/>
                </a:cxn>
                <a:cxn ang="T9">
                  <a:pos x="T2" y="T3"/>
                </a:cxn>
                <a:cxn ang="T10">
                  <a:pos x="T4" y="T5"/>
                </a:cxn>
                <a:cxn ang="T11">
                  <a:pos x="T6" y="T7"/>
                </a:cxn>
              </a:cxnLst>
              <a:rect l="T12" t="T13" r="T14" b="T15"/>
              <a:pathLst>
                <a:path w="1413" h="950">
                  <a:moveTo>
                    <a:pt x="0" y="0"/>
                  </a:moveTo>
                  <a:lnTo>
                    <a:pt x="507" y="950"/>
                  </a:lnTo>
                  <a:lnTo>
                    <a:pt x="1413" y="343"/>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0" name="Freeform 204"/>
            <p:cNvSpPr>
              <a:spLocks/>
            </p:cNvSpPr>
            <p:nvPr/>
          </p:nvSpPr>
          <p:spPr bwMode="auto">
            <a:xfrm>
              <a:off x="3543" y="2623"/>
              <a:ext cx="155" cy="105"/>
            </a:xfrm>
            <a:custGeom>
              <a:avLst/>
              <a:gdLst>
                <a:gd name="T0" fmla="*/ 0 w 1413"/>
                <a:gd name="T1" fmla="*/ 0 h 950"/>
                <a:gd name="T2" fmla="*/ 6 w 1413"/>
                <a:gd name="T3" fmla="*/ 12 h 950"/>
                <a:gd name="T4" fmla="*/ 17 w 1413"/>
                <a:gd name="T5" fmla="*/ 4 h 950"/>
                <a:gd name="T6" fmla="*/ 0 w 1413"/>
                <a:gd name="T7" fmla="*/ 0 h 950"/>
                <a:gd name="T8" fmla="*/ 0 60000 65536"/>
                <a:gd name="T9" fmla="*/ 0 60000 65536"/>
                <a:gd name="T10" fmla="*/ 0 60000 65536"/>
                <a:gd name="T11" fmla="*/ 0 60000 65536"/>
                <a:gd name="T12" fmla="*/ 0 w 1413"/>
                <a:gd name="T13" fmla="*/ 0 h 950"/>
                <a:gd name="T14" fmla="*/ 1413 w 1413"/>
                <a:gd name="T15" fmla="*/ 950 h 950"/>
              </a:gdLst>
              <a:ahLst/>
              <a:cxnLst>
                <a:cxn ang="T8">
                  <a:pos x="T0" y="T1"/>
                </a:cxn>
                <a:cxn ang="T9">
                  <a:pos x="T2" y="T3"/>
                </a:cxn>
                <a:cxn ang="T10">
                  <a:pos x="T4" y="T5"/>
                </a:cxn>
                <a:cxn ang="T11">
                  <a:pos x="T6" y="T7"/>
                </a:cxn>
              </a:cxnLst>
              <a:rect l="T12" t="T13" r="T14" b="T15"/>
              <a:pathLst>
                <a:path w="1413" h="950">
                  <a:moveTo>
                    <a:pt x="0" y="0"/>
                  </a:moveTo>
                  <a:lnTo>
                    <a:pt x="507" y="950"/>
                  </a:lnTo>
                  <a:lnTo>
                    <a:pt x="1413" y="343"/>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1" name="Freeform 205"/>
            <p:cNvSpPr>
              <a:spLocks/>
            </p:cNvSpPr>
            <p:nvPr/>
          </p:nvSpPr>
          <p:spPr bwMode="auto">
            <a:xfrm>
              <a:off x="3543" y="2577"/>
              <a:ext cx="155" cy="84"/>
            </a:xfrm>
            <a:custGeom>
              <a:avLst/>
              <a:gdLst>
                <a:gd name="T0" fmla="*/ 12 w 1413"/>
                <a:gd name="T1" fmla="*/ 0 h 761"/>
                <a:gd name="T2" fmla="*/ 0 w 1413"/>
                <a:gd name="T3" fmla="*/ 5 h 761"/>
                <a:gd name="T4" fmla="*/ 17 w 1413"/>
                <a:gd name="T5" fmla="*/ 9 h 761"/>
                <a:gd name="T6" fmla="*/ 12 w 1413"/>
                <a:gd name="T7" fmla="*/ 0 h 761"/>
                <a:gd name="T8" fmla="*/ 0 60000 65536"/>
                <a:gd name="T9" fmla="*/ 0 60000 65536"/>
                <a:gd name="T10" fmla="*/ 0 60000 65536"/>
                <a:gd name="T11" fmla="*/ 0 60000 65536"/>
                <a:gd name="T12" fmla="*/ 0 w 1413"/>
                <a:gd name="T13" fmla="*/ 0 h 761"/>
                <a:gd name="T14" fmla="*/ 1413 w 1413"/>
                <a:gd name="T15" fmla="*/ 761 h 761"/>
              </a:gdLst>
              <a:ahLst/>
              <a:cxnLst>
                <a:cxn ang="T8">
                  <a:pos x="T0" y="T1"/>
                </a:cxn>
                <a:cxn ang="T9">
                  <a:pos x="T2" y="T3"/>
                </a:cxn>
                <a:cxn ang="T10">
                  <a:pos x="T4" y="T5"/>
                </a:cxn>
                <a:cxn ang="T11">
                  <a:pos x="T6" y="T7"/>
                </a:cxn>
              </a:cxnLst>
              <a:rect l="T12" t="T13" r="T14" b="T15"/>
              <a:pathLst>
                <a:path w="1413" h="761">
                  <a:moveTo>
                    <a:pt x="1007" y="0"/>
                  </a:moveTo>
                  <a:lnTo>
                    <a:pt x="0" y="418"/>
                  </a:lnTo>
                  <a:lnTo>
                    <a:pt x="1413" y="761"/>
                  </a:lnTo>
                  <a:lnTo>
                    <a:pt x="100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2" name="Freeform 206"/>
            <p:cNvSpPr>
              <a:spLocks/>
            </p:cNvSpPr>
            <p:nvPr/>
          </p:nvSpPr>
          <p:spPr bwMode="auto">
            <a:xfrm>
              <a:off x="3543" y="2577"/>
              <a:ext cx="155" cy="84"/>
            </a:xfrm>
            <a:custGeom>
              <a:avLst/>
              <a:gdLst>
                <a:gd name="T0" fmla="*/ 12 w 1413"/>
                <a:gd name="T1" fmla="*/ 0 h 761"/>
                <a:gd name="T2" fmla="*/ 0 w 1413"/>
                <a:gd name="T3" fmla="*/ 5 h 761"/>
                <a:gd name="T4" fmla="*/ 17 w 1413"/>
                <a:gd name="T5" fmla="*/ 9 h 761"/>
                <a:gd name="T6" fmla="*/ 12 w 1413"/>
                <a:gd name="T7" fmla="*/ 0 h 761"/>
                <a:gd name="T8" fmla="*/ 0 60000 65536"/>
                <a:gd name="T9" fmla="*/ 0 60000 65536"/>
                <a:gd name="T10" fmla="*/ 0 60000 65536"/>
                <a:gd name="T11" fmla="*/ 0 60000 65536"/>
                <a:gd name="T12" fmla="*/ 0 w 1413"/>
                <a:gd name="T13" fmla="*/ 0 h 761"/>
                <a:gd name="T14" fmla="*/ 1413 w 1413"/>
                <a:gd name="T15" fmla="*/ 761 h 761"/>
              </a:gdLst>
              <a:ahLst/>
              <a:cxnLst>
                <a:cxn ang="T8">
                  <a:pos x="T0" y="T1"/>
                </a:cxn>
                <a:cxn ang="T9">
                  <a:pos x="T2" y="T3"/>
                </a:cxn>
                <a:cxn ang="T10">
                  <a:pos x="T4" y="T5"/>
                </a:cxn>
                <a:cxn ang="T11">
                  <a:pos x="T6" y="T7"/>
                </a:cxn>
              </a:cxnLst>
              <a:rect l="T12" t="T13" r="T14" b="T15"/>
              <a:pathLst>
                <a:path w="1413" h="761">
                  <a:moveTo>
                    <a:pt x="1007" y="0"/>
                  </a:moveTo>
                  <a:lnTo>
                    <a:pt x="0" y="418"/>
                  </a:lnTo>
                  <a:lnTo>
                    <a:pt x="1413" y="761"/>
                  </a:lnTo>
                  <a:lnTo>
                    <a:pt x="100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3" name="Freeform 207"/>
            <p:cNvSpPr>
              <a:spLocks/>
            </p:cNvSpPr>
            <p:nvPr/>
          </p:nvSpPr>
          <p:spPr bwMode="auto">
            <a:xfrm>
              <a:off x="3508" y="2509"/>
              <a:ext cx="146" cy="114"/>
            </a:xfrm>
            <a:custGeom>
              <a:avLst/>
              <a:gdLst>
                <a:gd name="T0" fmla="*/ 0 w 1319"/>
                <a:gd name="T1" fmla="*/ 0 h 1032"/>
                <a:gd name="T2" fmla="*/ 4 w 1319"/>
                <a:gd name="T3" fmla="*/ 13 h 1032"/>
                <a:gd name="T4" fmla="*/ 16 w 1319"/>
                <a:gd name="T5" fmla="*/ 8 h 1032"/>
                <a:gd name="T6" fmla="*/ 0 w 1319"/>
                <a:gd name="T7" fmla="*/ 0 h 1032"/>
                <a:gd name="T8" fmla="*/ 0 60000 65536"/>
                <a:gd name="T9" fmla="*/ 0 60000 65536"/>
                <a:gd name="T10" fmla="*/ 0 60000 65536"/>
                <a:gd name="T11" fmla="*/ 0 60000 65536"/>
                <a:gd name="T12" fmla="*/ 0 w 1319"/>
                <a:gd name="T13" fmla="*/ 0 h 1032"/>
                <a:gd name="T14" fmla="*/ 1319 w 1319"/>
                <a:gd name="T15" fmla="*/ 1032 h 1032"/>
              </a:gdLst>
              <a:ahLst/>
              <a:cxnLst>
                <a:cxn ang="T8">
                  <a:pos x="T0" y="T1"/>
                </a:cxn>
                <a:cxn ang="T9">
                  <a:pos x="T2" y="T3"/>
                </a:cxn>
                <a:cxn ang="T10">
                  <a:pos x="T4" y="T5"/>
                </a:cxn>
                <a:cxn ang="T11">
                  <a:pos x="T6" y="T7"/>
                </a:cxn>
              </a:cxnLst>
              <a:rect l="T12" t="T13" r="T14" b="T15"/>
              <a:pathLst>
                <a:path w="1319" h="1032">
                  <a:moveTo>
                    <a:pt x="0" y="0"/>
                  </a:moveTo>
                  <a:lnTo>
                    <a:pt x="312" y="1032"/>
                  </a:lnTo>
                  <a:lnTo>
                    <a:pt x="1319" y="614"/>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4" name="Freeform 208"/>
            <p:cNvSpPr>
              <a:spLocks/>
            </p:cNvSpPr>
            <p:nvPr/>
          </p:nvSpPr>
          <p:spPr bwMode="auto">
            <a:xfrm>
              <a:off x="3508" y="2509"/>
              <a:ext cx="146" cy="114"/>
            </a:xfrm>
            <a:custGeom>
              <a:avLst/>
              <a:gdLst>
                <a:gd name="T0" fmla="*/ 0 w 1319"/>
                <a:gd name="T1" fmla="*/ 0 h 1032"/>
                <a:gd name="T2" fmla="*/ 4 w 1319"/>
                <a:gd name="T3" fmla="*/ 13 h 1032"/>
                <a:gd name="T4" fmla="*/ 16 w 1319"/>
                <a:gd name="T5" fmla="*/ 8 h 1032"/>
                <a:gd name="T6" fmla="*/ 0 w 1319"/>
                <a:gd name="T7" fmla="*/ 0 h 1032"/>
                <a:gd name="T8" fmla="*/ 0 60000 65536"/>
                <a:gd name="T9" fmla="*/ 0 60000 65536"/>
                <a:gd name="T10" fmla="*/ 0 60000 65536"/>
                <a:gd name="T11" fmla="*/ 0 60000 65536"/>
                <a:gd name="T12" fmla="*/ 0 w 1319"/>
                <a:gd name="T13" fmla="*/ 0 h 1032"/>
                <a:gd name="T14" fmla="*/ 1319 w 1319"/>
                <a:gd name="T15" fmla="*/ 1032 h 1032"/>
              </a:gdLst>
              <a:ahLst/>
              <a:cxnLst>
                <a:cxn ang="T8">
                  <a:pos x="T0" y="T1"/>
                </a:cxn>
                <a:cxn ang="T9">
                  <a:pos x="T2" y="T3"/>
                </a:cxn>
                <a:cxn ang="T10">
                  <a:pos x="T4" y="T5"/>
                </a:cxn>
                <a:cxn ang="T11">
                  <a:pos x="T6" y="T7"/>
                </a:cxn>
              </a:cxnLst>
              <a:rect l="T12" t="T13" r="T14" b="T15"/>
              <a:pathLst>
                <a:path w="1319" h="1032">
                  <a:moveTo>
                    <a:pt x="0" y="0"/>
                  </a:moveTo>
                  <a:lnTo>
                    <a:pt x="312" y="1032"/>
                  </a:lnTo>
                  <a:lnTo>
                    <a:pt x="1319" y="614"/>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5" name="Freeform 209"/>
            <p:cNvSpPr>
              <a:spLocks/>
            </p:cNvSpPr>
            <p:nvPr/>
          </p:nvSpPr>
          <p:spPr bwMode="auto">
            <a:xfrm>
              <a:off x="3508" y="2486"/>
              <a:ext cx="146" cy="91"/>
            </a:xfrm>
            <a:custGeom>
              <a:avLst/>
              <a:gdLst>
                <a:gd name="T0" fmla="*/ 13 w 1319"/>
                <a:gd name="T1" fmla="*/ 0 h 826"/>
                <a:gd name="T2" fmla="*/ 0 w 1319"/>
                <a:gd name="T3" fmla="*/ 3 h 826"/>
                <a:gd name="T4" fmla="*/ 16 w 1319"/>
                <a:gd name="T5" fmla="*/ 10 h 826"/>
                <a:gd name="T6" fmla="*/ 13 w 1319"/>
                <a:gd name="T7" fmla="*/ 0 h 826"/>
                <a:gd name="T8" fmla="*/ 0 60000 65536"/>
                <a:gd name="T9" fmla="*/ 0 60000 65536"/>
                <a:gd name="T10" fmla="*/ 0 60000 65536"/>
                <a:gd name="T11" fmla="*/ 0 60000 65536"/>
                <a:gd name="T12" fmla="*/ 0 w 1319"/>
                <a:gd name="T13" fmla="*/ 0 h 826"/>
                <a:gd name="T14" fmla="*/ 1319 w 1319"/>
                <a:gd name="T15" fmla="*/ 826 h 826"/>
              </a:gdLst>
              <a:ahLst/>
              <a:cxnLst>
                <a:cxn ang="T8">
                  <a:pos x="T0" y="T1"/>
                </a:cxn>
                <a:cxn ang="T9">
                  <a:pos x="T2" y="T3"/>
                </a:cxn>
                <a:cxn ang="T10">
                  <a:pos x="T4" y="T5"/>
                </a:cxn>
                <a:cxn ang="T11">
                  <a:pos x="T6" y="T7"/>
                </a:cxn>
              </a:cxnLst>
              <a:rect l="T12" t="T13" r="T14" b="T15"/>
              <a:pathLst>
                <a:path w="1319" h="826">
                  <a:moveTo>
                    <a:pt x="1069" y="0"/>
                  </a:moveTo>
                  <a:lnTo>
                    <a:pt x="0" y="212"/>
                  </a:lnTo>
                  <a:lnTo>
                    <a:pt x="1319" y="826"/>
                  </a:lnTo>
                  <a:lnTo>
                    <a:pt x="1069"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6" name="Freeform 210"/>
            <p:cNvSpPr>
              <a:spLocks/>
            </p:cNvSpPr>
            <p:nvPr/>
          </p:nvSpPr>
          <p:spPr bwMode="auto">
            <a:xfrm>
              <a:off x="3508" y="2486"/>
              <a:ext cx="146" cy="91"/>
            </a:xfrm>
            <a:custGeom>
              <a:avLst/>
              <a:gdLst>
                <a:gd name="T0" fmla="*/ 13 w 1319"/>
                <a:gd name="T1" fmla="*/ 0 h 826"/>
                <a:gd name="T2" fmla="*/ 0 w 1319"/>
                <a:gd name="T3" fmla="*/ 3 h 826"/>
                <a:gd name="T4" fmla="*/ 16 w 1319"/>
                <a:gd name="T5" fmla="*/ 10 h 826"/>
                <a:gd name="T6" fmla="*/ 13 w 1319"/>
                <a:gd name="T7" fmla="*/ 0 h 826"/>
                <a:gd name="T8" fmla="*/ 0 60000 65536"/>
                <a:gd name="T9" fmla="*/ 0 60000 65536"/>
                <a:gd name="T10" fmla="*/ 0 60000 65536"/>
                <a:gd name="T11" fmla="*/ 0 60000 65536"/>
                <a:gd name="T12" fmla="*/ 0 w 1319"/>
                <a:gd name="T13" fmla="*/ 0 h 826"/>
                <a:gd name="T14" fmla="*/ 1319 w 1319"/>
                <a:gd name="T15" fmla="*/ 826 h 826"/>
              </a:gdLst>
              <a:ahLst/>
              <a:cxnLst>
                <a:cxn ang="T8">
                  <a:pos x="T0" y="T1"/>
                </a:cxn>
                <a:cxn ang="T9">
                  <a:pos x="T2" y="T3"/>
                </a:cxn>
                <a:cxn ang="T10">
                  <a:pos x="T4" y="T5"/>
                </a:cxn>
                <a:cxn ang="T11">
                  <a:pos x="T6" y="T7"/>
                </a:cxn>
              </a:cxnLst>
              <a:rect l="T12" t="T13" r="T14" b="T15"/>
              <a:pathLst>
                <a:path w="1319" h="826">
                  <a:moveTo>
                    <a:pt x="1069" y="0"/>
                  </a:moveTo>
                  <a:lnTo>
                    <a:pt x="0" y="212"/>
                  </a:lnTo>
                  <a:lnTo>
                    <a:pt x="1319" y="826"/>
                  </a:lnTo>
                  <a:lnTo>
                    <a:pt x="106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7" name="Freeform 211"/>
            <p:cNvSpPr>
              <a:spLocks/>
            </p:cNvSpPr>
            <p:nvPr/>
          </p:nvSpPr>
          <p:spPr bwMode="auto">
            <a:xfrm>
              <a:off x="3496" y="2391"/>
              <a:ext cx="130" cy="95"/>
            </a:xfrm>
            <a:custGeom>
              <a:avLst/>
              <a:gdLst>
                <a:gd name="T0" fmla="*/ 14 w 1174"/>
                <a:gd name="T1" fmla="*/ 10 h 860"/>
                <a:gd name="T2" fmla="*/ 13 w 1174"/>
                <a:gd name="T3" fmla="*/ 0 h 860"/>
                <a:gd name="T4" fmla="*/ 0 w 1174"/>
                <a:gd name="T5" fmla="*/ 0 h 860"/>
                <a:gd name="T6" fmla="*/ 14 w 1174"/>
                <a:gd name="T7" fmla="*/ 10 h 860"/>
                <a:gd name="T8" fmla="*/ 0 60000 65536"/>
                <a:gd name="T9" fmla="*/ 0 60000 65536"/>
                <a:gd name="T10" fmla="*/ 0 60000 65536"/>
                <a:gd name="T11" fmla="*/ 0 60000 65536"/>
                <a:gd name="T12" fmla="*/ 0 w 1174"/>
                <a:gd name="T13" fmla="*/ 0 h 860"/>
                <a:gd name="T14" fmla="*/ 1174 w 1174"/>
                <a:gd name="T15" fmla="*/ 860 h 860"/>
              </a:gdLst>
              <a:ahLst/>
              <a:cxnLst>
                <a:cxn ang="T8">
                  <a:pos x="T0" y="T1"/>
                </a:cxn>
                <a:cxn ang="T9">
                  <a:pos x="T2" y="T3"/>
                </a:cxn>
                <a:cxn ang="T10">
                  <a:pos x="T4" y="T5"/>
                </a:cxn>
                <a:cxn ang="T11">
                  <a:pos x="T6" y="T7"/>
                </a:cxn>
              </a:cxnLst>
              <a:rect l="T12" t="T13" r="T14" b="T15"/>
              <a:pathLst>
                <a:path w="1174" h="860">
                  <a:moveTo>
                    <a:pt x="1174" y="860"/>
                  </a:moveTo>
                  <a:lnTo>
                    <a:pt x="1089" y="0"/>
                  </a:lnTo>
                  <a:lnTo>
                    <a:pt x="0" y="0"/>
                  </a:lnTo>
                  <a:lnTo>
                    <a:pt x="1174" y="86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8" name="Freeform 212"/>
            <p:cNvSpPr>
              <a:spLocks/>
            </p:cNvSpPr>
            <p:nvPr/>
          </p:nvSpPr>
          <p:spPr bwMode="auto">
            <a:xfrm>
              <a:off x="3496" y="2391"/>
              <a:ext cx="130" cy="95"/>
            </a:xfrm>
            <a:custGeom>
              <a:avLst/>
              <a:gdLst>
                <a:gd name="T0" fmla="*/ 14 w 1174"/>
                <a:gd name="T1" fmla="*/ 10 h 860"/>
                <a:gd name="T2" fmla="*/ 13 w 1174"/>
                <a:gd name="T3" fmla="*/ 0 h 860"/>
                <a:gd name="T4" fmla="*/ 0 w 1174"/>
                <a:gd name="T5" fmla="*/ 0 h 860"/>
                <a:gd name="T6" fmla="*/ 14 w 1174"/>
                <a:gd name="T7" fmla="*/ 10 h 860"/>
                <a:gd name="T8" fmla="*/ 0 60000 65536"/>
                <a:gd name="T9" fmla="*/ 0 60000 65536"/>
                <a:gd name="T10" fmla="*/ 0 60000 65536"/>
                <a:gd name="T11" fmla="*/ 0 60000 65536"/>
                <a:gd name="T12" fmla="*/ 0 w 1174"/>
                <a:gd name="T13" fmla="*/ 0 h 860"/>
                <a:gd name="T14" fmla="*/ 1174 w 1174"/>
                <a:gd name="T15" fmla="*/ 860 h 860"/>
              </a:gdLst>
              <a:ahLst/>
              <a:cxnLst>
                <a:cxn ang="T8">
                  <a:pos x="T0" y="T1"/>
                </a:cxn>
                <a:cxn ang="T9">
                  <a:pos x="T2" y="T3"/>
                </a:cxn>
                <a:cxn ang="T10">
                  <a:pos x="T4" y="T5"/>
                </a:cxn>
                <a:cxn ang="T11">
                  <a:pos x="T6" y="T7"/>
                </a:cxn>
              </a:cxnLst>
              <a:rect l="T12" t="T13" r="T14" b="T15"/>
              <a:pathLst>
                <a:path w="1174" h="860">
                  <a:moveTo>
                    <a:pt x="1174" y="860"/>
                  </a:moveTo>
                  <a:lnTo>
                    <a:pt x="1089" y="0"/>
                  </a:lnTo>
                  <a:lnTo>
                    <a:pt x="0" y="0"/>
                  </a:lnTo>
                  <a:lnTo>
                    <a:pt x="1174" y="86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19" name="Freeform 213"/>
            <p:cNvSpPr>
              <a:spLocks/>
            </p:cNvSpPr>
            <p:nvPr/>
          </p:nvSpPr>
          <p:spPr bwMode="auto">
            <a:xfrm>
              <a:off x="3496" y="2391"/>
              <a:ext cx="130" cy="118"/>
            </a:xfrm>
            <a:custGeom>
              <a:avLst/>
              <a:gdLst>
                <a:gd name="T0" fmla="*/ 0 w 1174"/>
                <a:gd name="T1" fmla="*/ 0 h 1072"/>
                <a:gd name="T2" fmla="*/ 1 w 1174"/>
                <a:gd name="T3" fmla="*/ 13 h 1072"/>
                <a:gd name="T4" fmla="*/ 14 w 1174"/>
                <a:gd name="T5" fmla="*/ 10 h 1072"/>
                <a:gd name="T6" fmla="*/ 0 w 1174"/>
                <a:gd name="T7" fmla="*/ 0 h 1072"/>
                <a:gd name="T8" fmla="*/ 0 60000 65536"/>
                <a:gd name="T9" fmla="*/ 0 60000 65536"/>
                <a:gd name="T10" fmla="*/ 0 60000 65536"/>
                <a:gd name="T11" fmla="*/ 0 60000 65536"/>
                <a:gd name="T12" fmla="*/ 0 w 1174"/>
                <a:gd name="T13" fmla="*/ 0 h 1072"/>
                <a:gd name="T14" fmla="*/ 1174 w 1174"/>
                <a:gd name="T15" fmla="*/ 1072 h 1072"/>
              </a:gdLst>
              <a:ahLst/>
              <a:cxnLst>
                <a:cxn ang="T8">
                  <a:pos x="T0" y="T1"/>
                </a:cxn>
                <a:cxn ang="T9">
                  <a:pos x="T2" y="T3"/>
                </a:cxn>
                <a:cxn ang="T10">
                  <a:pos x="T4" y="T5"/>
                </a:cxn>
                <a:cxn ang="T11">
                  <a:pos x="T6" y="T7"/>
                </a:cxn>
              </a:cxnLst>
              <a:rect l="T12" t="T13" r="T14" b="T15"/>
              <a:pathLst>
                <a:path w="1174" h="1072">
                  <a:moveTo>
                    <a:pt x="0" y="0"/>
                  </a:moveTo>
                  <a:lnTo>
                    <a:pt x="105" y="1072"/>
                  </a:lnTo>
                  <a:lnTo>
                    <a:pt x="1174" y="860"/>
                  </a:lnTo>
                  <a:lnTo>
                    <a:pt x="0"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0" name="Freeform 214"/>
            <p:cNvSpPr>
              <a:spLocks/>
            </p:cNvSpPr>
            <p:nvPr/>
          </p:nvSpPr>
          <p:spPr bwMode="auto">
            <a:xfrm>
              <a:off x="3496" y="2391"/>
              <a:ext cx="130" cy="118"/>
            </a:xfrm>
            <a:custGeom>
              <a:avLst/>
              <a:gdLst>
                <a:gd name="T0" fmla="*/ 0 w 1174"/>
                <a:gd name="T1" fmla="*/ 0 h 1072"/>
                <a:gd name="T2" fmla="*/ 1 w 1174"/>
                <a:gd name="T3" fmla="*/ 13 h 1072"/>
                <a:gd name="T4" fmla="*/ 14 w 1174"/>
                <a:gd name="T5" fmla="*/ 10 h 1072"/>
                <a:gd name="T6" fmla="*/ 0 w 1174"/>
                <a:gd name="T7" fmla="*/ 0 h 1072"/>
                <a:gd name="T8" fmla="*/ 0 60000 65536"/>
                <a:gd name="T9" fmla="*/ 0 60000 65536"/>
                <a:gd name="T10" fmla="*/ 0 60000 65536"/>
                <a:gd name="T11" fmla="*/ 0 60000 65536"/>
                <a:gd name="T12" fmla="*/ 0 w 1174"/>
                <a:gd name="T13" fmla="*/ 0 h 1072"/>
                <a:gd name="T14" fmla="*/ 1174 w 1174"/>
                <a:gd name="T15" fmla="*/ 1072 h 1072"/>
              </a:gdLst>
              <a:ahLst/>
              <a:cxnLst>
                <a:cxn ang="T8">
                  <a:pos x="T0" y="T1"/>
                </a:cxn>
                <a:cxn ang="T9">
                  <a:pos x="T2" y="T3"/>
                </a:cxn>
                <a:cxn ang="T10">
                  <a:pos x="T4" y="T5"/>
                </a:cxn>
                <a:cxn ang="T11">
                  <a:pos x="T6" y="T7"/>
                </a:cxn>
              </a:cxnLst>
              <a:rect l="T12" t="T13" r="T14" b="T15"/>
              <a:pathLst>
                <a:path w="1174" h="1072">
                  <a:moveTo>
                    <a:pt x="0" y="0"/>
                  </a:moveTo>
                  <a:lnTo>
                    <a:pt x="105" y="1072"/>
                  </a:lnTo>
                  <a:lnTo>
                    <a:pt x="1174" y="860"/>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1" name="Freeform 215"/>
            <p:cNvSpPr>
              <a:spLocks/>
            </p:cNvSpPr>
            <p:nvPr/>
          </p:nvSpPr>
          <p:spPr bwMode="auto">
            <a:xfrm>
              <a:off x="4102" y="1943"/>
              <a:ext cx="185" cy="90"/>
            </a:xfrm>
            <a:custGeom>
              <a:avLst/>
              <a:gdLst>
                <a:gd name="T0" fmla="*/ 20 w 1681"/>
                <a:gd name="T1" fmla="*/ 0 h 821"/>
                <a:gd name="T2" fmla="*/ 0 w 1681"/>
                <a:gd name="T3" fmla="*/ 9 h 821"/>
                <a:gd name="T4" fmla="*/ 8 w 1681"/>
                <a:gd name="T5" fmla="*/ 10 h 821"/>
                <a:gd name="T6" fmla="*/ 20 w 1681"/>
                <a:gd name="T7" fmla="*/ 0 h 821"/>
                <a:gd name="T8" fmla="*/ 0 60000 65536"/>
                <a:gd name="T9" fmla="*/ 0 60000 65536"/>
                <a:gd name="T10" fmla="*/ 0 60000 65536"/>
                <a:gd name="T11" fmla="*/ 0 60000 65536"/>
                <a:gd name="T12" fmla="*/ 0 w 1681"/>
                <a:gd name="T13" fmla="*/ 0 h 821"/>
                <a:gd name="T14" fmla="*/ 1681 w 1681"/>
                <a:gd name="T15" fmla="*/ 821 h 821"/>
              </a:gdLst>
              <a:ahLst/>
              <a:cxnLst>
                <a:cxn ang="T8">
                  <a:pos x="T0" y="T1"/>
                </a:cxn>
                <a:cxn ang="T9">
                  <a:pos x="T2" y="T3"/>
                </a:cxn>
                <a:cxn ang="T10">
                  <a:pos x="T4" y="T5"/>
                </a:cxn>
                <a:cxn ang="T11">
                  <a:pos x="T6" y="T7"/>
                </a:cxn>
              </a:cxnLst>
              <a:rect l="T12" t="T13" r="T14" b="T15"/>
              <a:pathLst>
                <a:path w="1681" h="821">
                  <a:moveTo>
                    <a:pt x="1681" y="0"/>
                  </a:moveTo>
                  <a:lnTo>
                    <a:pt x="0" y="758"/>
                  </a:lnTo>
                  <a:lnTo>
                    <a:pt x="645" y="821"/>
                  </a:lnTo>
                  <a:lnTo>
                    <a:pt x="1681"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2" name="Freeform 216"/>
            <p:cNvSpPr>
              <a:spLocks/>
            </p:cNvSpPr>
            <p:nvPr/>
          </p:nvSpPr>
          <p:spPr bwMode="auto">
            <a:xfrm>
              <a:off x="4102" y="1943"/>
              <a:ext cx="185" cy="90"/>
            </a:xfrm>
            <a:custGeom>
              <a:avLst/>
              <a:gdLst>
                <a:gd name="T0" fmla="*/ 20 w 1681"/>
                <a:gd name="T1" fmla="*/ 0 h 821"/>
                <a:gd name="T2" fmla="*/ 0 w 1681"/>
                <a:gd name="T3" fmla="*/ 9 h 821"/>
                <a:gd name="T4" fmla="*/ 8 w 1681"/>
                <a:gd name="T5" fmla="*/ 10 h 821"/>
                <a:gd name="T6" fmla="*/ 20 w 1681"/>
                <a:gd name="T7" fmla="*/ 0 h 821"/>
                <a:gd name="T8" fmla="*/ 0 60000 65536"/>
                <a:gd name="T9" fmla="*/ 0 60000 65536"/>
                <a:gd name="T10" fmla="*/ 0 60000 65536"/>
                <a:gd name="T11" fmla="*/ 0 60000 65536"/>
                <a:gd name="T12" fmla="*/ 0 w 1681"/>
                <a:gd name="T13" fmla="*/ 0 h 821"/>
                <a:gd name="T14" fmla="*/ 1681 w 1681"/>
                <a:gd name="T15" fmla="*/ 821 h 821"/>
              </a:gdLst>
              <a:ahLst/>
              <a:cxnLst>
                <a:cxn ang="T8">
                  <a:pos x="T0" y="T1"/>
                </a:cxn>
                <a:cxn ang="T9">
                  <a:pos x="T2" y="T3"/>
                </a:cxn>
                <a:cxn ang="T10">
                  <a:pos x="T4" y="T5"/>
                </a:cxn>
                <a:cxn ang="T11">
                  <a:pos x="T6" y="T7"/>
                </a:cxn>
              </a:cxnLst>
              <a:rect l="T12" t="T13" r="T14" b="T15"/>
              <a:pathLst>
                <a:path w="1681" h="821">
                  <a:moveTo>
                    <a:pt x="1681" y="0"/>
                  </a:moveTo>
                  <a:lnTo>
                    <a:pt x="0" y="758"/>
                  </a:lnTo>
                  <a:lnTo>
                    <a:pt x="645" y="821"/>
                  </a:lnTo>
                  <a:lnTo>
                    <a:pt x="1681"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3" name="Freeform 217"/>
            <p:cNvSpPr>
              <a:spLocks/>
            </p:cNvSpPr>
            <p:nvPr/>
          </p:nvSpPr>
          <p:spPr bwMode="auto">
            <a:xfrm>
              <a:off x="4173" y="1943"/>
              <a:ext cx="114" cy="112"/>
            </a:xfrm>
            <a:custGeom>
              <a:avLst/>
              <a:gdLst>
                <a:gd name="T0" fmla="*/ 13 w 1036"/>
                <a:gd name="T1" fmla="*/ 0 h 1009"/>
                <a:gd name="T2" fmla="*/ 0 w 1036"/>
                <a:gd name="T3" fmla="*/ 10 h 1009"/>
                <a:gd name="T4" fmla="*/ 7 w 1036"/>
                <a:gd name="T5" fmla="*/ 12 h 1009"/>
                <a:gd name="T6" fmla="*/ 13 w 1036"/>
                <a:gd name="T7" fmla="*/ 0 h 1009"/>
                <a:gd name="T8" fmla="*/ 0 60000 65536"/>
                <a:gd name="T9" fmla="*/ 0 60000 65536"/>
                <a:gd name="T10" fmla="*/ 0 60000 65536"/>
                <a:gd name="T11" fmla="*/ 0 60000 65536"/>
                <a:gd name="T12" fmla="*/ 0 w 1036"/>
                <a:gd name="T13" fmla="*/ 0 h 1009"/>
                <a:gd name="T14" fmla="*/ 1036 w 1036"/>
                <a:gd name="T15" fmla="*/ 1009 h 1009"/>
              </a:gdLst>
              <a:ahLst/>
              <a:cxnLst>
                <a:cxn ang="T8">
                  <a:pos x="T0" y="T1"/>
                </a:cxn>
                <a:cxn ang="T9">
                  <a:pos x="T2" y="T3"/>
                </a:cxn>
                <a:cxn ang="T10">
                  <a:pos x="T4" y="T5"/>
                </a:cxn>
                <a:cxn ang="T11">
                  <a:pos x="T6" y="T7"/>
                </a:cxn>
              </a:cxnLst>
              <a:rect l="T12" t="T13" r="T14" b="T15"/>
              <a:pathLst>
                <a:path w="1036" h="1009">
                  <a:moveTo>
                    <a:pt x="1036" y="0"/>
                  </a:moveTo>
                  <a:lnTo>
                    <a:pt x="0" y="821"/>
                  </a:lnTo>
                  <a:lnTo>
                    <a:pt x="620" y="1009"/>
                  </a:lnTo>
                  <a:lnTo>
                    <a:pt x="103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4" name="Freeform 218"/>
            <p:cNvSpPr>
              <a:spLocks/>
            </p:cNvSpPr>
            <p:nvPr/>
          </p:nvSpPr>
          <p:spPr bwMode="auto">
            <a:xfrm>
              <a:off x="4173" y="1943"/>
              <a:ext cx="114" cy="112"/>
            </a:xfrm>
            <a:custGeom>
              <a:avLst/>
              <a:gdLst>
                <a:gd name="T0" fmla="*/ 13 w 1036"/>
                <a:gd name="T1" fmla="*/ 0 h 1009"/>
                <a:gd name="T2" fmla="*/ 0 w 1036"/>
                <a:gd name="T3" fmla="*/ 10 h 1009"/>
                <a:gd name="T4" fmla="*/ 7 w 1036"/>
                <a:gd name="T5" fmla="*/ 12 h 1009"/>
                <a:gd name="T6" fmla="*/ 13 w 1036"/>
                <a:gd name="T7" fmla="*/ 0 h 1009"/>
                <a:gd name="T8" fmla="*/ 0 60000 65536"/>
                <a:gd name="T9" fmla="*/ 0 60000 65536"/>
                <a:gd name="T10" fmla="*/ 0 60000 65536"/>
                <a:gd name="T11" fmla="*/ 0 60000 65536"/>
                <a:gd name="T12" fmla="*/ 0 w 1036"/>
                <a:gd name="T13" fmla="*/ 0 h 1009"/>
                <a:gd name="T14" fmla="*/ 1036 w 1036"/>
                <a:gd name="T15" fmla="*/ 1009 h 1009"/>
              </a:gdLst>
              <a:ahLst/>
              <a:cxnLst>
                <a:cxn ang="T8">
                  <a:pos x="T0" y="T1"/>
                </a:cxn>
                <a:cxn ang="T9">
                  <a:pos x="T2" y="T3"/>
                </a:cxn>
                <a:cxn ang="T10">
                  <a:pos x="T4" y="T5"/>
                </a:cxn>
                <a:cxn ang="T11">
                  <a:pos x="T6" y="T7"/>
                </a:cxn>
              </a:cxnLst>
              <a:rect l="T12" t="T13" r="T14" b="T15"/>
              <a:pathLst>
                <a:path w="1036" h="1009">
                  <a:moveTo>
                    <a:pt x="1036" y="0"/>
                  </a:moveTo>
                  <a:lnTo>
                    <a:pt x="0" y="821"/>
                  </a:lnTo>
                  <a:lnTo>
                    <a:pt x="620" y="1009"/>
                  </a:lnTo>
                  <a:lnTo>
                    <a:pt x="103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5" name="Freeform 219"/>
            <p:cNvSpPr>
              <a:spLocks/>
            </p:cNvSpPr>
            <p:nvPr/>
          </p:nvSpPr>
          <p:spPr bwMode="auto">
            <a:xfrm>
              <a:off x="4102" y="1916"/>
              <a:ext cx="185" cy="111"/>
            </a:xfrm>
            <a:custGeom>
              <a:avLst/>
              <a:gdLst>
                <a:gd name="T0" fmla="*/ 10 w 1681"/>
                <a:gd name="T1" fmla="*/ 0 h 1008"/>
                <a:gd name="T2" fmla="*/ 0 w 1681"/>
                <a:gd name="T3" fmla="*/ 12 h 1008"/>
                <a:gd name="T4" fmla="*/ 20 w 1681"/>
                <a:gd name="T5" fmla="*/ 3 h 1008"/>
                <a:gd name="T6" fmla="*/ 10 w 1681"/>
                <a:gd name="T7" fmla="*/ 0 h 1008"/>
                <a:gd name="T8" fmla="*/ 0 60000 65536"/>
                <a:gd name="T9" fmla="*/ 0 60000 65536"/>
                <a:gd name="T10" fmla="*/ 0 60000 65536"/>
                <a:gd name="T11" fmla="*/ 0 60000 65536"/>
                <a:gd name="T12" fmla="*/ 0 w 1681"/>
                <a:gd name="T13" fmla="*/ 0 h 1008"/>
                <a:gd name="T14" fmla="*/ 1681 w 1681"/>
                <a:gd name="T15" fmla="*/ 1008 h 1008"/>
              </a:gdLst>
              <a:ahLst/>
              <a:cxnLst>
                <a:cxn ang="T8">
                  <a:pos x="T0" y="T1"/>
                </a:cxn>
                <a:cxn ang="T9">
                  <a:pos x="T2" y="T3"/>
                </a:cxn>
                <a:cxn ang="T10">
                  <a:pos x="T4" y="T5"/>
                </a:cxn>
                <a:cxn ang="T11">
                  <a:pos x="T6" y="T7"/>
                </a:cxn>
              </a:cxnLst>
              <a:rect l="T12" t="T13" r="T14" b="T15"/>
              <a:pathLst>
                <a:path w="1681" h="1008">
                  <a:moveTo>
                    <a:pt x="858" y="0"/>
                  </a:moveTo>
                  <a:lnTo>
                    <a:pt x="0" y="1008"/>
                  </a:lnTo>
                  <a:lnTo>
                    <a:pt x="1681" y="250"/>
                  </a:lnTo>
                  <a:lnTo>
                    <a:pt x="858" y="0"/>
                  </a:lnTo>
                  <a:close/>
                </a:path>
              </a:pathLst>
            </a:custGeom>
            <a:solidFill>
              <a:schemeClr val="hlink"/>
            </a:solid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6" name="Freeform 220"/>
            <p:cNvSpPr>
              <a:spLocks/>
            </p:cNvSpPr>
            <p:nvPr/>
          </p:nvSpPr>
          <p:spPr bwMode="auto">
            <a:xfrm>
              <a:off x="4102" y="1916"/>
              <a:ext cx="185" cy="111"/>
            </a:xfrm>
            <a:custGeom>
              <a:avLst/>
              <a:gdLst>
                <a:gd name="T0" fmla="*/ 10 w 1681"/>
                <a:gd name="T1" fmla="*/ 0 h 1008"/>
                <a:gd name="T2" fmla="*/ 0 w 1681"/>
                <a:gd name="T3" fmla="*/ 12 h 1008"/>
                <a:gd name="T4" fmla="*/ 20 w 1681"/>
                <a:gd name="T5" fmla="*/ 3 h 1008"/>
                <a:gd name="T6" fmla="*/ 10 w 1681"/>
                <a:gd name="T7" fmla="*/ 0 h 1008"/>
                <a:gd name="T8" fmla="*/ 0 60000 65536"/>
                <a:gd name="T9" fmla="*/ 0 60000 65536"/>
                <a:gd name="T10" fmla="*/ 0 60000 65536"/>
                <a:gd name="T11" fmla="*/ 0 60000 65536"/>
                <a:gd name="T12" fmla="*/ 0 w 1681"/>
                <a:gd name="T13" fmla="*/ 0 h 1008"/>
                <a:gd name="T14" fmla="*/ 1681 w 1681"/>
                <a:gd name="T15" fmla="*/ 1008 h 1008"/>
              </a:gdLst>
              <a:ahLst/>
              <a:cxnLst>
                <a:cxn ang="T8">
                  <a:pos x="T0" y="T1"/>
                </a:cxn>
                <a:cxn ang="T9">
                  <a:pos x="T2" y="T3"/>
                </a:cxn>
                <a:cxn ang="T10">
                  <a:pos x="T4" y="T5"/>
                </a:cxn>
                <a:cxn ang="T11">
                  <a:pos x="T6" y="T7"/>
                </a:cxn>
              </a:cxnLst>
              <a:rect l="T12" t="T13" r="T14" b="T15"/>
              <a:pathLst>
                <a:path w="1681" h="1008">
                  <a:moveTo>
                    <a:pt x="858" y="0"/>
                  </a:moveTo>
                  <a:lnTo>
                    <a:pt x="0" y="1008"/>
                  </a:lnTo>
                  <a:lnTo>
                    <a:pt x="1681" y="250"/>
                  </a:lnTo>
                  <a:lnTo>
                    <a:pt x="85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7" name="Freeform 221"/>
            <p:cNvSpPr>
              <a:spLocks/>
            </p:cNvSpPr>
            <p:nvPr/>
          </p:nvSpPr>
          <p:spPr bwMode="auto">
            <a:xfrm>
              <a:off x="4102" y="1906"/>
              <a:ext cx="95" cy="121"/>
            </a:xfrm>
            <a:custGeom>
              <a:avLst/>
              <a:gdLst>
                <a:gd name="T0" fmla="*/ 0 w 858"/>
                <a:gd name="T1" fmla="*/ 0 h 1093"/>
                <a:gd name="T2" fmla="*/ 0 w 858"/>
                <a:gd name="T3" fmla="*/ 13 h 1093"/>
                <a:gd name="T4" fmla="*/ 11 w 858"/>
                <a:gd name="T5" fmla="*/ 1 h 1093"/>
                <a:gd name="T6" fmla="*/ 0 w 858"/>
                <a:gd name="T7" fmla="*/ 0 h 1093"/>
                <a:gd name="T8" fmla="*/ 0 60000 65536"/>
                <a:gd name="T9" fmla="*/ 0 60000 65536"/>
                <a:gd name="T10" fmla="*/ 0 60000 65536"/>
                <a:gd name="T11" fmla="*/ 0 60000 65536"/>
                <a:gd name="T12" fmla="*/ 0 w 858"/>
                <a:gd name="T13" fmla="*/ 0 h 1093"/>
                <a:gd name="T14" fmla="*/ 858 w 858"/>
                <a:gd name="T15" fmla="*/ 1093 h 1093"/>
              </a:gdLst>
              <a:ahLst/>
              <a:cxnLst>
                <a:cxn ang="T8">
                  <a:pos x="T0" y="T1"/>
                </a:cxn>
                <a:cxn ang="T9">
                  <a:pos x="T2" y="T3"/>
                </a:cxn>
                <a:cxn ang="T10">
                  <a:pos x="T4" y="T5"/>
                </a:cxn>
                <a:cxn ang="T11">
                  <a:pos x="T6" y="T7"/>
                </a:cxn>
              </a:cxnLst>
              <a:rect l="T12" t="T13" r="T14" b="T15"/>
              <a:pathLst>
                <a:path w="858" h="1093">
                  <a:moveTo>
                    <a:pt x="0" y="0"/>
                  </a:moveTo>
                  <a:lnTo>
                    <a:pt x="0" y="1093"/>
                  </a:lnTo>
                  <a:lnTo>
                    <a:pt x="858" y="85"/>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8" name="Freeform 222"/>
            <p:cNvSpPr>
              <a:spLocks/>
            </p:cNvSpPr>
            <p:nvPr/>
          </p:nvSpPr>
          <p:spPr bwMode="auto">
            <a:xfrm>
              <a:off x="4102" y="1906"/>
              <a:ext cx="95" cy="121"/>
            </a:xfrm>
            <a:custGeom>
              <a:avLst/>
              <a:gdLst>
                <a:gd name="T0" fmla="*/ 0 w 858"/>
                <a:gd name="T1" fmla="*/ 0 h 1093"/>
                <a:gd name="T2" fmla="*/ 0 w 858"/>
                <a:gd name="T3" fmla="*/ 13 h 1093"/>
                <a:gd name="T4" fmla="*/ 11 w 858"/>
                <a:gd name="T5" fmla="*/ 1 h 1093"/>
                <a:gd name="T6" fmla="*/ 0 w 858"/>
                <a:gd name="T7" fmla="*/ 0 h 1093"/>
                <a:gd name="T8" fmla="*/ 0 60000 65536"/>
                <a:gd name="T9" fmla="*/ 0 60000 65536"/>
                <a:gd name="T10" fmla="*/ 0 60000 65536"/>
                <a:gd name="T11" fmla="*/ 0 60000 65536"/>
                <a:gd name="T12" fmla="*/ 0 w 858"/>
                <a:gd name="T13" fmla="*/ 0 h 1093"/>
                <a:gd name="T14" fmla="*/ 858 w 858"/>
                <a:gd name="T15" fmla="*/ 1093 h 1093"/>
              </a:gdLst>
              <a:ahLst/>
              <a:cxnLst>
                <a:cxn ang="T8">
                  <a:pos x="T0" y="T1"/>
                </a:cxn>
                <a:cxn ang="T9">
                  <a:pos x="T2" y="T3"/>
                </a:cxn>
                <a:cxn ang="T10">
                  <a:pos x="T4" y="T5"/>
                </a:cxn>
                <a:cxn ang="T11">
                  <a:pos x="T6" y="T7"/>
                </a:cxn>
              </a:cxnLst>
              <a:rect l="T12" t="T13" r="T14" b="T15"/>
              <a:pathLst>
                <a:path w="858" h="1093">
                  <a:moveTo>
                    <a:pt x="0" y="0"/>
                  </a:moveTo>
                  <a:lnTo>
                    <a:pt x="0" y="1093"/>
                  </a:lnTo>
                  <a:lnTo>
                    <a:pt x="858" y="85"/>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29" name="Freeform 223"/>
            <p:cNvSpPr>
              <a:spLocks/>
            </p:cNvSpPr>
            <p:nvPr/>
          </p:nvSpPr>
          <p:spPr bwMode="auto">
            <a:xfrm>
              <a:off x="4242" y="2048"/>
              <a:ext cx="204" cy="40"/>
            </a:xfrm>
            <a:custGeom>
              <a:avLst/>
              <a:gdLst>
                <a:gd name="T0" fmla="*/ 23 w 1843"/>
                <a:gd name="T1" fmla="*/ 0 h 360"/>
                <a:gd name="T2" fmla="*/ 0 w 1843"/>
                <a:gd name="T3" fmla="*/ 1 h 360"/>
                <a:gd name="T4" fmla="*/ 7 w 1843"/>
                <a:gd name="T5" fmla="*/ 4 h 360"/>
                <a:gd name="T6" fmla="*/ 23 w 1843"/>
                <a:gd name="T7" fmla="*/ 0 h 360"/>
                <a:gd name="T8" fmla="*/ 0 60000 65536"/>
                <a:gd name="T9" fmla="*/ 0 60000 65536"/>
                <a:gd name="T10" fmla="*/ 0 60000 65536"/>
                <a:gd name="T11" fmla="*/ 0 60000 65536"/>
                <a:gd name="T12" fmla="*/ 0 w 1843"/>
                <a:gd name="T13" fmla="*/ 0 h 360"/>
                <a:gd name="T14" fmla="*/ 1843 w 1843"/>
                <a:gd name="T15" fmla="*/ 360 h 360"/>
              </a:gdLst>
              <a:ahLst/>
              <a:cxnLst>
                <a:cxn ang="T8">
                  <a:pos x="T0" y="T1"/>
                </a:cxn>
                <a:cxn ang="T9">
                  <a:pos x="T2" y="T3"/>
                </a:cxn>
                <a:cxn ang="T10">
                  <a:pos x="T4" y="T5"/>
                </a:cxn>
                <a:cxn ang="T11">
                  <a:pos x="T6" y="T7"/>
                </a:cxn>
              </a:cxnLst>
              <a:rect l="T12" t="T13" r="T14" b="T15"/>
              <a:pathLst>
                <a:path w="1843" h="360">
                  <a:moveTo>
                    <a:pt x="1843" y="0"/>
                  </a:moveTo>
                  <a:lnTo>
                    <a:pt x="0" y="54"/>
                  </a:lnTo>
                  <a:lnTo>
                    <a:pt x="571" y="360"/>
                  </a:lnTo>
                  <a:lnTo>
                    <a:pt x="184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0" name="Freeform 224"/>
            <p:cNvSpPr>
              <a:spLocks/>
            </p:cNvSpPr>
            <p:nvPr/>
          </p:nvSpPr>
          <p:spPr bwMode="auto">
            <a:xfrm>
              <a:off x="4242" y="2048"/>
              <a:ext cx="204" cy="40"/>
            </a:xfrm>
            <a:custGeom>
              <a:avLst/>
              <a:gdLst>
                <a:gd name="T0" fmla="*/ 23 w 1843"/>
                <a:gd name="T1" fmla="*/ 0 h 360"/>
                <a:gd name="T2" fmla="*/ 0 w 1843"/>
                <a:gd name="T3" fmla="*/ 1 h 360"/>
                <a:gd name="T4" fmla="*/ 7 w 1843"/>
                <a:gd name="T5" fmla="*/ 4 h 360"/>
                <a:gd name="T6" fmla="*/ 23 w 1843"/>
                <a:gd name="T7" fmla="*/ 0 h 360"/>
                <a:gd name="T8" fmla="*/ 0 60000 65536"/>
                <a:gd name="T9" fmla="*/ 0 60000 65536"/>
                <a:gd name="T10" fmla="*/ 0 60000 65536"/>
                <a:gd name="T11" fmla="*/ 0 60000 65536"/>
                <a:gd name="T12" fmla="*/ 0 w 1843"/>
                <a:gd name="T13" fmla="*/ 0 h 360"/>
                <a:gd name="T14" fmla="*/ 1843 w 1843"/>
                <a:gd name="T15" fmla="*/ 360 h 360"/>
              </a:gdLst>
              <a:ahLst/>
              <a:cxnLst>
                <a:cxn ang="T8">
                  <a:pos x="T0" y="T1"/>
                </a:cxn>
                <a:cxn ang="T9">
                  <a:pos x="T2" y="T3"/>
                </a:cxn>
                <a:cxn ang="T10">
                  <a:pos x="T4" y="T5"/>
                </a:cxn>
                <a:cxn ang="T11">
                  <a:pos x="T6" y="T7"/>
                </a:cxn>
              </a:cxnLst>
              <a:rect l="T12" t="T13" r="T14" b="T15"/>
              <a:pathLst>
                <a:path w="1843" h="360">
                  <a:moveTo>
                    <a:pt x="1843" y="0"/>
                  </a:moveTo>
                  <a:lnTo>
                    <a:pt x="0" y="54"/>
                  </a:lnTo>
                  <a:lnTo>
                    <a:pt x="571" y="360"/>
                  </a:lnTo>
                  <a:lnTo>
                    <a:pt x="184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1" name="Freeform 225"/>
            <p:cNvSpPr>
              <a:spLocks/>
            </p:cNvSpPr>
            <p:nvPr/>
          </p:nvSpPr>
          <p:spPr bwMode="auto">
            <a:xfrm>
              <a:off x="4305" y="2048"/>
              <a:ext cx="141" cy="85"/>
            </a:xfrm>
            <a:custGeom>
              <a:avLst/>
              <a:gdLst>
                <a:gd name="T0" fmla="*/ 16 w 1272"/>
                <a:gd name="T1" fmla="*/ 0 h 773"/>
                <a:gd name="T2" fmla="*/ 0 w 1272"/>
                <a:gd name="T3" fmla="*/ 4 h 773"/>
                <a:gd name="T4" fmla="*/ 6 w 1272"/>
                <a:gd name="T5" fmla="*/ 9 h 773"/>
                <a:gd name="T6" fmla="*/ 16 w 1272"/>
                <a:gd name="T7" fmla="*/ 0 h 773"/>
                <a:gd name="T8" fmla="*/ 0 60000 65536"/>
                <a:gd name="T9" fmla="*/ 0 60000 65536"/>
                <a:gd name="T10" fmla="*/ 0 60000 65536"/>
                <a:gd name="T11" fmla="*/ 0 60000 65536"/>
                <a:gd name="T12" fmla="*/ 0 w 1272"/>
                <a:gd name="T13" fmla="*/ 0 h 773"/>
                <a:gd name="T14" fmla="*/ 1272 w 1272"/>
                <a:gd name="T15" fmla="*/ 773 h 773"/>
              </a:gdLst>
              <a:ahLst/>
              <a:cxnLst>
                <a:cxn ang="T8">
                  <a:pos x="T0" y="T1"/>
                </a:cxn>
                <a:cxn ang="T9">
                  <a:pos x="T2" y="T3"/>
                </a:cxn>
                <a:cxn ang="T10">
                  <a:pos x="T4" y="T5"/>
                </a:cxn>
                <a:cxn ang="T11">
                  <a:pos x="T6" y="T7"/>
                </a:cxn>
              </a:cxnLst>
              <a:rect l="T12" t="T13" r="T14" b="T15"/>
              <a:pathLst>
                <a:path w="1272" h="773">
                  <a:moveTo>
                    <a:pt x="1272" y="0"/>
                  </a:moveTo>
                  <a:lnTo>
                    <a:pt x="0" y="360"/>
                  </a:lnTo>
                  <a:lnTo>
                    <a:pt x="500" y="773"/>
                  </a:lnTo>
                  <a:lnTo>
                    <a:pt x="127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2" name="Freeform 226"/>
            <p:cNvSpPr>
              <a:spLocks/>
            </p:cNvSpPr>
            <p:nvPr/>
          </p:nvSpPr>
          <p:spPr bwMode="auto">
            <a:xfrm>
              <a:off x="4305" y="2048"/>
              <a:ext cx="141" cy="85"/>
            </a:xfrm>
            <a:custGeom>
              <a:avLst/>
              <a:gdLst>
                <a:gd name="T0" fmla="*/ 16 w 1272"/>
                <a:gd name="T1" fmla="*/ 0 h 773"/>
                <a:gd name="T2" fmla="*/ 0 w 1272"/>
                <a:gd name="T3" fmla="*/ 4 h 773"/>
                <a:gd name="T4" fmla="*/ 6 w 1272"/>
                <a:gd name="T5" fmla="*/ 9 h 773"/>
                <a:gd name="T6" fmla="*/ 16 w 1272"/>
                <a:gd name="T7" fmla="*/ 0 h 773"/>
                <a:gd name="T8" fmla="*/ 0 60000 65536"/>
                <a:gd name="T9" fmla="*/ 0 60000 65536"/>
                <a:gd name="T10" fmla="*/ 0 60000 65536"/>
                <a:gd name="T11" fmla="*/ 0 60000 65536"/>
                <a:gd name="T12" fmla="*/ 0 w 1272"/>
                <a:gd name="T13" fmla="*/ 0 h 773"/>
                <a:gd name="T14" fmla="*/ 1272 w 1272"/>
                <a:gd name="T15" fmla="*/ 773 h 773"/>
              </a:gdLst>
              <a:ahLst/>
              <a:cxnLst>
                <a:cxn ang="T8">
                  <a:pos x="T0" y="T1"/>
                </a:cxn>
                <a:cxn ang="T9">
                  <a:pos x="T2" y="T3"/>
                </a:cxn>
                <a:cxn ang="T10">
                  <a:pos x="T4" y="T5"/>
                </a:cxn>
                <a:cxn ang="T11">
                  <a:pos x="T6" y="T7"/>
                </a:cxn>
              </a:cxnLst>
              <a:rect l="T12" t="T13" r="T14" b="T15"/>
              <a:pathLst>
                <a:path w="1272" h="773">
                  <a:moveTo>
                    <a:pt x="1272" y="0"/>
                  </a:moveTo>
                  <a:lnTo>
                    <a:pt x="0" y="360"/>
                  </a:lnTo>
                  <a:lnTo>
                    <a:pt x="500" y="773"/>
                  </a:lnTo>
                  <a:lnTo>
                    <a:pt x="127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3" name="Freeform 227"/>
            <p:cNvSpPr>
              <a:spLocks/>
            </p:cNvSpPr>
            <p:nvPr/>
          </p:nvSpPr>
          <p:spPr bwMode="auto">
            <a:xfrm>
              <a:off x="4242" y="1989"/>
              <a:ext cx="204" cy="66"/>
            </a:xfrm>
            <a:custGeom>
              <a:avLst/>
              <a:gdLst>
                <a:gd name="T0" fmla="*/ 14 w 1843"/>
                <a:gd name="T1" fmla="*/ 0 h 601"/>
                <a:gd name="T2" fmla="*/ 0 w 1843"/>
                <a:gd name="T3" fmla="*/ 7 h 601"/>
                <a:gd name="T4" fmla="*/ 23 w 1843"/>
                <a:gd name="T5" fmla="*/ 7 h 601"/>
                <a:gd name="T6" fmla="*/ 14 w 1843"/>
                <a:gd name="T7" fmla="*/ 0 h 601"/>
                <a:gd name="T8" fmla="*/ 0 60000 65536"/>
                <a:gd name="T9" fmla="*/ 0 60000 65536"/>
                <a:gd name="T10" fmla="*/ 0 60000 65536"/>
                <a:gd name="T11" fmla="*/ 0 60000 65536"/>
                <a:gd name="T12" fmla="*/ 0 w 1843"/>
                <a:gd name="T13" fmla="*/ 0 h 601"/>
                <a:gd name="T14" fmla="*/ 1843 w 1843"/>
                <a:gd name="T15" fmla="*/ 601 h 601"/>
              </a:gdLst>
              <a:ahLst/>
              <a:cxnLst>
                <a:cxn ang="T8">
                  <a:pos x="T0" y="T1"/>
                </a:cxn>
                <a:cxn ang="T9">
                  <a:pos x="T2" y="T3"/>
                </a:cxn>
                <a:cxn ang="T10">
                  <a:pos x="T4" y="T5"/>
                </a:cxn>
                <a:cxn ang="T11">
                  <a:pos x="T6" y="T7"/>
                </a:cxn>
              </a:cxnLst>
              <a:rect l="T12" t="T13" r="T14" b="T15"/>
              <a:pathLst>
                <a:path w="1843" h="601">
                  <a:moveTo>
                    <a:pt x="1176" y="0"/>
                  </a:moveTo>
                  <a:lnTo>
                    <a:pt x="0" y="601"/>
                  </a:lnTo>
                  <a:lnTo>
                    <a:pt x="1843" y="547"/>
                  </a:lnTo>
                  <a:lnTo>
                    <a:pt x="117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4" name="Freeform 228"/>
            <p:cNvSpPr>
              <a:spLocks/>
            </p:cNvSpPr>
            <p:nvPr/>
          </p:nvSpPr>
          <p:spPr bwMode="auto">
            <a:xfrm>
              <a:off x="4242" y="1989"/>
              <a:ext cx="204" cy="66"/>
            </a:xfrm>
            <a:custGeom>
              <a:avLst/>
              <a:gdLst>
                <a:gd name="T0" fmla="*/ 14 w 1843"/>
                <a:gd name="T1" fmla="*/ 0 h 601"/>
                <a:gd name="T2" fmla="*/ 0 w 1843"/>
                <a:gd name="T3" fmla="*/ 7 h 601"/>
                <a:gd name="T4" fmla="*/ 23 w 1843"/>
                <a:gd name="T5" fmla="*/ 7 h 601"/>
                <a:gd name="T6" fmla="*/ 14 w 1843"/>
                <a:gd name="T7" fmla="*/ 0 h 601"/>
                <a:gd name="T8" fmla="*/ 0 60000 65536"/>
                <a:gd name="T9" fmla="*/ 0 60000 65536"/>
                <a:gd name="T10" fmla="*/ 0 60000 65536"/>
                <a:gd name="T11" fmla="*/ 0 60000 65536"/>
                <a:gd name="T12" fmla="*/ 0 w 1843"/>
                <a:gd name="T13" fmla="*/ 0 h 601"/>
                <a:gd name="T14" fmla="*/ 1843 w 1843"/>
                <a:gd name="T15" fmla="*/ 601 h 601"/>
              </a:gdLst>
              <a:ahLst/>
              <a:cxnLst>
                <a:cxn ang="T8">
                  <a:pos x="T0" y="T1"/>
                </a:cxn>
                <a:cxn ang="T9">
                  <a:pos x="T2" y="T3"/>
                </a:cxn>
                <a:cxn ang="T10">
                  <a:pos x="T4" y="T5"/>
                </a:cxn>
                <a:cxn ang="T11">
                  <a:pos x="T6" y="T7"/>
                </a:cxn>
              </a:cxnLst>
              <a:rect l="T12" t="T13" r="T14" b="T15"/>
              <a:pathLst>
                <a:path w="1843" h="601">
                  <a:moveTo>
                    <a:pt x="1176" y="0"/>
                  </a:moveTo>
                  <a:lnTo>
                    <a:pt x="0" y="601"/>
                  </a:lnTo>
                  <a:lnTo>
                    <a:pt x="1843" y="547"/>
                  </a:lnTo>
                  <a:lnTo>
                    <a:pt x="117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5" name="Freeform 229"/>
            <p:cNvSpPr>
              <a:spLocks/>
            </p:cNvSpPr>
            <p:nvPr/>
          </p:nvSpPr>
          <p:spPr bwMode="auto">
            <a:xfrm>
              <a:off x="4242" y="1943"/>
              <a:ext cx="129" cy="112"/>
            </a:xfrm>
            <a:custGeom>
              <a:avLst/>
              <a:gdLst>
                <a:gd name="T0" fmla="*/ 5 w 1176"/>
                <a:gd name="T1" fmla="*/ 0 h 1009"/>
                <a:gd name="T2" fmla="*/ 0 w 1176"/>
                <a:gd name="T3" fmla="*/ 12 h 1009"/>
                <a:gd name="T4" fmla="*/ 14 w 1176"/>
                <a:gd name="T5" fmla="*/ 5 h 1009"/>
                <a:gd name="T6" fmla="*/ 5 w 1176"/>
                <a:gd name="T7" fmla="*/ 0 h 1009"/>
                <a:gd name="T8" fmla="*/ 0 60000 65536"/>
                <a:gd name="T9" fmla="*/ 0 60000 65536"/>
                <a:gd name="T10" fmla="*/ 0 60000 65536"/>
                <a:gd name="T11" fmla="*/ 0 60000 65536"/>
                <a:gd name="T12" fmla="*/ 0 w 1176"/>
                <a:gd name="T13" fmla="*/ 0 h 1009"/>
                <a:gd name="T14" fmla="*/ 1176 w 1176"/>
                <a:gd name="T15" fmla="*/ 1009 h 1009"/>
              </a:gdLst>
              <a:ahLst/>
              <a:cxnLst>
                <a:cxn ang="T8">
                  <a:pos x="T0" y="T1"/>
                </a:cxn>
                <a:cxn ang="T9">
                  <a:pos x="T2" y="T3"/>
                </a:cxn>
                <a:cxn ang="T10">
                  <a:pos x="T4" y="T5"/>
                </a:cxn>
                <a:cxn ang="T11">
                  <a:pos x="T6" y="T7"/>
                </a:cxn>
              </a:cxnLst>
              <a:rect l="T12" t="T13" r="T14" b="T15"/>
              <a:pathLst>
                <a:path w="1176" h="1009">
                  <a:moveTo>
                    <a:pt x="416" y="0"/>
                  </a:moveTo>
                  <a:lnTo>
                    <a:pt x="0" y="1009"/>
                  </a:lnTo>
                  <a:lnTo>
                    <a:pt x="1176" y="408"/>
                  </a:lnTo>
                  <a:lnTo>
                    <a:pt x="416"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6" name="Freeform 230"/>
            <p:cNvSpPr>
              <a:spLocks/>
            </p:cNvSpPr>
            <p:nvPr/>
          </p:nvSpPr>
          <p:spPr bwMode="auto">
            <a:xfrm>
              <a:off x="4242" y="1943"/>
              <a:ext cx="129" cy="112"/>
            </a:xfrm>
            <a:custGeom>
              <a:avLst/>
              <a:gdLst>
                <a:gd name="T0" fmla="*/ 5 w 1176"/>
                <a:gd name="T1" fmla="*/ 0 h 1009"/>
                <a:gd name="T2" fmla="*/ 0 w 1176"/>
                <a:gd name="T3" fmla="*/ 12 h 1009"/>
                <a:gd name="T4" fmla="*/ 14 w 1176"/>
                <a:gd name="T5" fmla="*/ 5 h 1009"/>
                <a:gd name="T6" fmla="*/ 5 w 1176"/>
                <a:gd name="T7" fmla="*/ 0 h 1009"/>
                <a:gd name="T8" fmla="*/ 0 60000 65536"/>
                <a:gd name="T9" fmla="*/ 0 60000 65536"/>
                <a:gd name="T10" fmla="*/ 0 60000 65536"/>
                <a:gd name="T11" fmla="*/ 0 60000 65536"/>
                <a:gd name="T12" fmla="*/ 0 w 1176"/>
                <a:gd name="T13" fmla="*/ 0 h 1009"/>
                <a:gd name="T14" fmla="*/ 1176 w 1176"/>
                <a:gd name="T15" fmla="*/ 1009 h 1009"/>
              </a:gdLst>
              <a:ahLst/>
              <a:cxnLst>
                <a:cxn ang="T8">
                  <a:pos x="T0" y="T1"/>
                </a:cxn>
                <a:cxn ang="T9">
                  <a:pos x="T2" y="T3"/>
                </a:cxn>
                <a:cxn ang="T10">
                  <a:pos x="T4" y="T5"/>
                </a:cxn>
                <a:cxn ang="T11">
                  <a:pos x="T6" y="T7"/>
                </a:cxn>
              </a:cxnLst>
              <a:rect l="T12" t="T13" r="T14" b="T15"/>
              <a:pathLst>
                <a:path w="1176" h="1009">
                  <a:moveTo>
                    <a:pt x="416" y="0"/>
                  </a:moveTo>
                  <a:lnTo>
                    <a:pt x="0" y="1009"/>
                  </a:lnTo>
                  <a:lnTo>
                    <a:pt x="1176" y="408"/>
                  </a:lnTo>
                  <a:lnTo>
                    <a:pt x="416"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7" name="Freeform 231"/>
            <p:cNvSpPr>
              <a:spLocks/>
            </p:cNvSpPr>
            <p:nvPr/>
          </p:nvSpPr>
          <p:spPr bwMode="auto">
            <a:xfrm>
              <a:off x="4406" y="2188"/>
              <a:ext cx="145" cy="64"/>
            </a:xfrm>
            <a:custGeom>
              <a:avLst/>
              <a:gdLst>
                <a:gd name="T0" fmla="*/ 0 w 1312"/>
                <a:gd name="T1" fmla="*/ 0 h 572"/>
                <a:gd name="T2" fmla="*/ 4 w 1312"/>
                <a:gd name="T3" fmla="*/ 7 h 572"/>
                <a:gd name="T4" fmla="*/ 16 w 1312"/>
                <a:gd name="T5" fmla="*/ 2 h 572"/>
                <a:gd name="T6" fmla="*/ 0 w 1312"/>
                <a:gd name="T7" fmla="*/ 0 h 572"/>
                <a:gd name="T8" fmla="*/ 0 60000 65536"/>
                <a:gd name="T9" fmla="*/ 0 60000 65536"/>
                <a:gd name="T10" fmla="*/ 0 60000 65536"/>
                <a:gd name="T11" fmla="*/ 0 60000 65536"/>
                <a:gd name="T12" fmla="*/ 0 w 1312"/>
                <a:gd name="T13" fmla="*/ 0 h 572"/>
                <a:gd name="T14" fmla="*/ 1312 w 1312"/>
                <a:gd name="T15" fmla="*/ 572 h 572"/>
              </a:gdLst>
              <a:ahLst/>
              <a:cxnLst>
                <a:cxn ang="T8">
                  <a:pos x="T0" y="T1"/>
                </a:cxn>
                <a:cxn ang="T9">
                  <a:pos x="T2" y="T3"/>
                </a:cxn>
                <a:cxn ang="T10">
                  <a:pos x="T4" y="T5"/>
                </a:cxn>
                <a:cxn ang="T11">
                  <a:pos x="T6" y="T7"/>
                </a:cxn>
              </a:cxnLst>
              <a:rect l="T12" t="T13" r="T14" b="T15"/>
              <a:pathLst>
                <a:path w="1312" h="572">
                  <a:moveTo>
                    <a:pt x="0" y="0"/>
                  </a:moveTo>
                  <a:lnTo>
                    <a:pt x="305" y="572"/>
                  </a:lnTo>
                  <a:lnTo>
                    <a:pt x="1312" y="155"/>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8" name="Freeform 232"/>
            <p:cNvSpPr>
              <a:spLocks/>
            </p:cNvSpPr>
            <p:nvPr/>
          </p:nvSpPr>
          <p:spPr bwMode="auto">
            <a:xfrm>
              <a:off x="4406" y="2188"/>
              <a:ext cx="145" cy="64"/>
            </a:xfrm>
            <a:custGeom>
              <a:avLst/>
              <a:gdLst>
                <a:gd name="T0" fmla="*/ 0 w 1312"/>
                <a:gd name="T1" fmla="*/ 0 h 572"/>
                <a:gd name="T2" fmla="*/ 4 w 1312"/>
                <a:gd name="T3" fmla="*/ 7 h 572"/>
                <a:gd name="T4" fmla="*/ 16 w 1312"/>
                <a:gd name="T5" fmla="*/ 2 h 572"/>
                <a:gd name="T6" fmla="*/ 0 w 1312"/>
                <a:gd name="T7" fmla="*/ 0 h 572"/>
                <a:gd name="T8" fmla="*/ 0 60000 65536"/>
                <a:gd name="T9" fmla="*/ 0 60000 65536"/>
                <a:gd name="T10" fmla="*/ 0 60000 65536"/>
                <a:gd name="T11" fmla="*/ 0 60000 65536"/>
                <a:gd name="T12" fmla="*/ 0 w 1312"/>
                <a:gd name="T13" fmla="*/ 0 h 572"/>
                <a:gd name="T14" fmla="*/ 1312 w 1312"/>
                <a:gd name="T15" fmla="*/ 572 h 572"/>
              </a:gdLst>
              <a:ahLst/>
              <a:cxnLst>
                <a:cxn ang="T8">
                  <a:pos x="T0" y="T1"/>
                </a:cxn>
                <a:cxn ang="T9">
                  <a:pos x="T2" y="T3"/>
                </a:cxn>
                <a:cxn ang="T10">
                  <a:pos x="T4" y="T5"/>
                </a:cxn>
                <a:cxn ang="T11">
                  <a:pos x="T6" y="T7"/>
                </a:cxn>
              </a:cxnLst>
              <a:rect l="T12" t="T13" r="T14" b="T15"/>
              <a:pathLst>
                <a:path w="1312" h="572">
                  <a:moveTo>
                    <a:pt x="0" y="0"/>
                  </a:moveTo>
                  <a:lnTo>
                    <a:pt x="305" y="572"/>
                  </a:lnTo>
                  <a:lnTo>
                    <a:pt x="1312" y="155"/>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39" name="Freeform 233"/>
            <p:cNvSpPr>
              <a:spLocks/>
            </p:cNvSpPr>
            <p:nvPr/>
          </p:nvSpPr>
          <p:spPr bwMode="auto">
            <a:xfrm>
              <a:off x="4360" y="2133"/>
              <a:ext cx="191" cy="73"/>
            </a:xfrm>
            <a:custGeom>
              <a:avLst/>
              <a:gdLst>
                <a:gd name="T0" fmla="*/ 0 w 1724"/>
                <a:gd name="T1" fmla="*/ 0 h 656"/>
                <a:gd name="T2" fmla="*/ 5 w 1724"/>
                <a:gd name="T3" fmla="*/ 6 h 656"/>
                <a:gd name="T4" fmla="*/ 21 w 1724"/>
                <a:gd name="T5" fmla="*/ 8 h 656"/>
                <a:gd name="T6" fmla="*/ 0 w 1724"/>
                <a:gd name="T7" fmla="*/ 0 h 656"/>
                <a:gd name="T8" fmla="*/ 0 60000 65536"/>
                <a:gd name="T9" fmla="*/ 0 60000 65536"/>
                <a:gd name="T10" fmla="*/ 0 60000 65536"/>
                <a:gd name="T11" fmla="*/ 0 60000 65536"/>
                <a:gd name="T12" fmla="*/ 0 w 1724"/>
                <a:gd name="T13" fmla="*/ 0 h 656"/>
                <a:gd name="T14" fmla="*/ 1724 w 1724"/>
                <a:gd name="T15" fmla="*/ 656 h 656"/>
              </a:gdLst>
              <a:ahLst/>
              <a:cxnLst>
                <a:cxn ang="T8">
                  <a:pos x="T0" y="T1"/>
                </a:cxn>
                <a:cxn ang="T9">
                  <a:pos x="T2" y="T3"/>
                </a:cxn>
                <a:cxn ang="T10">
                  <a:pos x="T4" y="T5"/>
                </a:cxn>
                <a:cxn ang="T11">
                  <a:pos x="T6" y="T7"/>
                </a:cxn>
              </a:cxnLst>
              <a:rect l="T12" t="T13" r="T14" b="T15"/>
              <a:pathLst>
                <a:path w="1724" h="656">
                  <a:moveTo>
                    <a:pt x="0" y="0"/>
                  </a:moveTo>
                  <a:lnTo>
                    <a:pt x="412" y="501"/>
                  </a:lnTo>
                  <a:lnTo>
                    <a:pt x="1724" y="656"/>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0" name="Freeform 234"/>
            <p:cNvSpPr>
              <a:spLocks/>
            </p:cNvSpPr>
            <p:nvPr/>
          </p:nvSpPr>
          <p:spPr bwMode="auto">
            <a:xfrm>
              <a:off x="4360" y="2133"/>
              <a:ext cx="191" cy="73"/>
            </a:xfrm>
            <a:custGeom>
              <a:avLst/>
              <a:gdLst>
                <a:gd name="T0" fmla="*/ 0 w 1724"/>
                <a:gd name="T1" fmla="*/ 0 h 656"/>
                <a:gd name="T2" fmla="*/ 5 w 1724"/>
                <a:gd name="T3" fmla="*/ 6 h 656"/>
                <a:gd name="T4" fmla="*/ 21 w 1724"/>
                <a:gd name="T5" fmla="*/ 8 h 656"/>
                <a:gd name="T6" fmla="*/ 0 w 1724"/>
                <a:gd name="T7" fmla="*/ 0 h 656"/>
                <a:gd name="T8" fmla="*/ 0 60000 65536"/>
                <a:gd name="T9" fmla="*/ 0 60000 65536"/>
                <a:gd name="T10" fmla="*/ 0 60000 65536"/>
                <a:gd name="T11" fmla="*/ 0 60000 65536"/>
                <a:gd name="T12" fmla="*/ 0 w 1724"/>
                <a:gd name="T13" fmla="*/ 0 h 656"/>
                <a:gd name="T14" fmla="*/ 1724 w 1724"/>
                <a:gd name="T15" fmla="*/ 656 h 656"/>
              </a:gdLst>
              <a:ahLst/>
              <a:cxnLst>
                <a:cxn ang="T8">
                  <a:pos x="T0" y="T1"/>
                </a:cxn>
                <a:cxn ang="T9">
                  <a:pos x="T2" y="T3"/>
                </a:cxn>
                <a:cxn ang="T10">
                  <a:pos x="T4" y="T5"/>
                </a:cxn>
                <a:cxn ang="T11">
                  <a:pos x="T6" y="T7"/>
                </a:cxn>
              </a:cxnLst>
              <a:rect l="T12" t="T13" r="T14" b="T15"/>
              <a:pathLst>
                <a:path w="1724" h="656">
                  <a:moveTo>
                    <a:pt x="0" y="0"/>
                  </a:moveTo>
                  <a:lnTo>
                    <a:pt x="412" y="501"/>
                  </a:lnTo>
                  <a:lnTo>
                    <a:pt x="1724" y="656"/>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1" name="Freeform 235"/>
            <p:cNvSpPr>
              <a:spLocks/>
            </p:cNvSpPr>
            <p:nvPr/>
          </p:nvSpPr>
          <p:spPr bwMode="auto">
            <a:xfrm>
              <a:off x="4360" y="2122"/>
              <a:ext cx="191" cy="84"/>
            </a:xfrm>
            <a:custGeom>
              <a:avLst/>
              <a:gdLst>
                <a:gd name="T0" fmla="*/ 16 w 1724"/>
                <a:gd name="T1" fmla="*/ 0 h 761"/>
                <a:gd name="T2" fmla="*/ 0 w 1724"/>
                <a:gd name="T3" fmla="*/ 1 h 761"/>
                <a:gd name="T4" fmla="*/ 21 w 1724"/>
                <a:gd name="T5" fmla="*/ 9 h 761"/>
                <a:gd name="T6" fmla="*/ 16 w 1724"/>
                <a:gd name="T7" fmla="*/ 0 h 761"/>
                <a:gd name="T8" fmla="*/ 0 60000 65536"/>
                <a:gd name="T9" fmla="*/ 0 60000 65536"/>
                <a:gd name="T10" fmla="*/ 0 60000 65536"/>
                <a:gd name="T11" fmla="*/ 0 60000 65536"/>
                <a:gd name="T12" fmla="*/ 0 w 1724"/>
                <a:gd name="T13" fmla="*/ 0 h 761"/>
                <a:gd name="T14" fmla="*/ 1724 w 1724"/>
                <a:gd name="T15" fmla="*/ 761 h 761"/>
              </a:gdLst>
              <a:ahLst/>
              <a:cxnLst>
                <a:cxn ang="T8">
                  <a:pos x="T0" y="T1"/>
                </a:cxn>
                <a:cxn ang="T9">
                  <a:pos x="T2" y="T3"/>
                </a:cxn>
                <a:cxn ang="T10">
                  <a:pos x="T4" y="T5"/>
                </a:cxn>
                <a:cxn ang="T11">
                  <a:pos x="T6" y="T7"/>
                </a:cxn>
              </a:cxnLst>
              <a:rect l="T12" t="T13" r="T14" b="T15"/>
              <a:pathLst>
                <a:path w="1724" h="761">
                  <a:moveTo>
                    <a:pt x="1318" y="0"/>
                  </a:moveTo>
                  <a:lnTo>
                    <a:pt x="0" y="105"/>
                  </a:lnTo>
                  <a:lnTo>
                    <a:pt x="1724" y="761"/>
                  </a:lnTo>
                  <a:lnTo>
                    <a:pt x="131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2" name="Freeform 236"/>
            <p:cNvSpPr>
              <a:spLocks/>
            </p:cNvSpPr>
            <p:nvPr/>
          </p:nvSpPr>
          <p:spPr bwMode="auto">
            <a:xfrm>
              <a:off x="4360" y="2122"/>
              <a:ext cx="191" cy="84"/>
            </a:xfrm>
            <a:custGeom>
              <a:avLst/>
              <a:gdLst>
                <a:gd name="T0" fmla="*/ 16 w 1724"/>
                <a:gd name="T1" fmla="*/ 0 h 761"/>
                <a:gd name="T2" fmla="*/ 0 w 1724"/>
                <a:gd name="T3" fmla="*/ 1 h 761"/>
                <a:gd name="T4" fmla="*/ 21 w 1724"/>
                <a:gd name="T5" fmla="*/ 9 h 761"/>
                <a:gd name="T6" fmla="*/ 16 w 1724"/>
                <a:gd name="T7" fmla="*/ 0 h 761"/>
                <a:gd name="T8" fmla="*/ 0 60000 65536"/>
                <a:gd name="T9" fmla="*/ 0 60000 65536"/>
                <a:gd name="T10" fmla="*/ 0 60000 65536"/>
                <a:gd name="T11" fmla="*/ 0 60000 65536"/>
                <a:gd name="T12" fmla="*/ 0 w 1724"/>
                <a:gd name="T13" fmla="*/ 0 h 761"/>
                <a:gd name="T14" fmla="*/ 1724 w 1724"/>
                <a:gd name="T15" fmla="*/ 761 h 761"/>
              </a:gdLst>
              <a:ahLst/>
              <a:cxnLst>
                <a:cxn ang="T8">
                  <a:pos x="T0" y="T1"/>
                </a:cxn>
                <a:cxn ang="T9">
                  <a:pos x="T2" y="T3"/>
                </a:cxn>
                <a:cxn ang="T10">
                  <a:pos x="T4" y="T5"/>
                </a:cxn>
                <a:cxn ang="T11">
                  <a:pos x="T6" y="T7"/>
                </a:cxn>
              </a:cxnLst>
              <a:rect l="T12" t="T13" r="T14" b="T15"/>
              <a:pathLst>
                <a:path w="1724" h="761">
                  <a:moveTo>
                    <a:pt x="1318" y="0"/>
                  </a:moveTo>
                  <a:lnTo>
                    <a:pt x="0" y="105"/>
                  </a:lnTo>
                  <a:lnTo>
                    <a:pt x="1724" y="761"/>
                  </a:lnTo>
                  <a:lnTo>
                    <a:pt x="131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3" name="Freeform 237"/>
            <p:cNvSpPr>
              <a:spLocks/>
            </p:cNvSpPr>
            <p:nvPr/>
          </p:nvSpPr>
          <p:spPr bwMode="auto">
            <a:xfrm>
              <a:off x="4360" y="2048"/>
              <a:ext cx="145" cy="85"/>
            </a:xfrm>
            <a:custGeom>
              <a:avLst/>
              <a:gdLst>
                <a:gd name="T0" fmla="*/ 9 w 1318"/>
                <a:gd name="T1" fmla="*/ 0 h 773"/>
                <a:gd name="T2" fmla="*/ 0 w 1318"/>
                <a:gd name="T3" fmla="*/ 9 h 773"/>
                <a:gd name="T4" fmla="*/ 16 w 1318"/>
                <a:gd name="T5" fmla="*/ 8 h 773"/>
                <a:gd name="T6" fmla="*/ 9 w 1318"/>
                <a:gd name="T7" fmla="*/ 0 h 773"/>
                <a:gd name="T8" fmla="*/ 0 60000 65536"/>
                <a:gd name="T9" fmla="*/ 0 60000 65536"/>
                <a:gd name="T10" fmla="*/ 0 60000 65536"/>
                <a:gd name="T11" fmla="*/ 0 60000 65536"/>
                <a:gd name="T12" fmla="*/ 0 w 1318"/>
                <a:gd name="T13" fmla="*/ 0 h 773"/>
                <a:gd name="T14" fmla="*/ 1318 w 1318"/>
                <a:gd name="T15" fmla="*/ 773 h 773"/>
              </a:gdLst>
              <a:ahLst/>
              <a:cxnLst>
                <a:cxn ang="T8">
                  <a:pos x="T0" y="T1"/>
                </a:cxn>
                <a:cxn ang="T9">
                  <a:pos x="T2" y="T3"/>
                </a:cxn>
                <a:cxn ang="T10">
                  <a:pos x="T4" y="T5"/>
                </a:cxn>
                <a:cxn ang="T11">
                  <a:pos x="T6" y="T7"/>
                </a:cxn>
              </a:cxnLst>
              <a:rect l="T12" t="T13" r="T14" b="T15"/>
              <a:pathLst>
                <a:path w="1318" h="773">
                  <a:moveTo>
                    <a:pt x="772" y="0"/>
                  </a:moveTo>
                  <a:lnTo>
                    <a:pt x="0" y="773"/>
                  </a:lnTo>
                  <a:lnTo>
                    <a:pt x="1318" y="668"/>
                  </a:lnTo>
                  <a:lnTo>
                    <a:pt x="77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4" name="Freeform 238"/>
            <p:cNvSpPr>
              <a:spLocks/>
            </p:cNvSpPr>
            <p:nvPr/>
          </p:nvSpPr>
          <p:spPr bwMode="auto">
            <a:xfrm>
              <a:off x="4360" y="2048"/>
              <a:ext cx="145" cy="85"/>
            </a:xfrm>
            <a:custGeom>
              <a:avLst/>
              <a:gdLst>
                <a:gd name="T0" fmla="*/ 9 w 1318"/>
                <a:gd name="T1" fmla="*/ 0 h 773"/>
                <a:gd name="T2" fmla="*/ 0 w 1318"/>
                <a:gd name="T3" fmla="*/ 9 h 773"/>
                <a:gd name="T4" fmla="*/ 16 w 1318"/>
                <a:gd name="T5" fmla="*/ 8 h 773"/>
                <a:gd name="T6" fmla="*/ 9 w 1318"/>
                <a:gd name="T7" fmla="*/ 0 h 773"/>
                <a:gd name="T8" fmla="*/ 0 60000 65536"/>
                <a:gd name="T9" fmla="*/ 0 60000 65536"/>
                <a:gd name="T10" fmla="*/ 0 60000 65536"/>
                <a:gd name="T11" fmla="*/ 0 60000 65536"/>
                <a:gd name="T12" fmla="*/ 0 w 1318"/>
                <a:gd name="T13" fmla="*/ 0 h 773"/>
                <a:gd name="T14" fmla="*/ 1318 w 1318"/>
                <a:gd name="T15" fmla="*/ 773 h 773"/>
              </a:gdLst>
              <a:ahLst/>
              <a:cxnLst>
                <a:cxn ang="T8">
                  <a:pos x="T0" y="T1"/>
                </a:cxn>
                <a:cxn ang="T9">
                  <a:pos x="T2" y="T3"/>
                </a:cxn>
                <a:cxn ang="T10">
                  <a:pos x="T4" y="T5"/>
                </a:cxn>
                <a:cxn ang="T11">
                  <a:pos x="T6" y="T7"/>
                </a:cxn>
              </a:cxnLst>
              <a:rect l="T12" t="T13" r="T14" b="T15"/>
              <a:pathLst>
                <a:path w="1318" h="773">
                  <a:moveTo>
                    <a:pt x="772" y="0"/>
                  </a:moveTo>
                  <a:lnTo>
                    <a:pt x="0" y="773"/>
                  </a:lnTo>
                  <a:lnTo>
                    <a:pt x="1318" y="668"/>
                  </a:lnTo>
                  <a:lnTo>
                    <a:pt x="77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5" name="Freeform 239"/>
            <p:cNvSpPr>
              <a:spLocks/>
            </p:cNvSpPr>
            <p:nvPr/>
          </p:nvSpPr>
          <p:spPr bwMode="auto">
            <a:xfrm>
              <a:off x="4460" y="2320"/>
              <a:ext cx="127" cy="71"/>
            </a:xfrm>
            <a:custGeom>
              <a:avLst/>
              <a:gdLst>
                <a:gd name="T0" fmla="*/ 0 w 1153"/>
                <a:gd name="T1" fmla="*/ 0 h 646"/>
                <a:gd name="T2" fmla="*/ 1 w 1153"/>
                <a:gd name="T3" fmla="*/ 8 h 646"/>
                <a:gd name="T4" fmla="*/ 14 w 1153"/>
                <a:gd name="T5" fmla="*/ 8 h 646"/>
                <a:gd name="T6" fmla="*/ 0 w 1153"/>
                <a:gd name="T7" fmla="*/ 0 h 646"/>
                <a:gd name="T8" fmla="*/ 0 60000 65536"/>
                <a:gd name="T9" fmla="*/ 0 60000 65536"/>
                <a:gd name="T10" fmla="*/ 0 60000 65536"/>
                <a:gd name="T11" fmla="*/ 0 60000 65536"/>
                <a:gd name="T12" fmla="*/ 0 w 1153"/>
                <a:gd name="T13" fmla="*/ 0 h 646"/>
                <a:gd name="T14" fmla="*/ 1153 w 1153"/>
                <a:gd name="T15" fmla="*/ 646 h 646"/>
              </a:gdLst>
              <a:ahLst/>
              <a:cxnLst>
                <a:cxn ang="T8">
                  <a:pos x="T0" y="T1"/>
                </a:cxn>
                <a:cxn ang="T9">
                  <a:pos x="T2" y="T3"/>
                </a:cxn>
                <a:cxn ang="T10">
                  <a:pos x="T4" y="T5"/>
                </a:cxn>
                <a:cxn ang="T11">
                  <a:pos x="T6" y="T7"/>
                </a:cxn>
              </a:cxnLst>
              <a:rect l="T12" t="T13" r="T14" b="T15"/>
              <a:pathLst>
                <a:path w="1153" h="646">
                  <a:moveTo>
                    <a:pt x="0" y="0"/>
                  </a:moveTo>
                  <a:lnTo>
                    <a:pt x="63" y="646"/>
                  </a:lnTo>
                  <a:lnTo>
                    <a:pt x="1153" y="646"/>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6" name="Freeform 240"/>
            <p:cNvSpPr>
              <a:spLocks/>
            </p:cNvSpPr>
            <p:nvPr/>
          </p:nvSpPr>
          <p:spPr bwMode="auto">
            <a:xfrm>
              <a:off x="4460" y="2320"/>
              <a:ext cx="127" cy="71"/>
            </a:xfrm>
            <a:custGeom>
              <a:avLst/>
              <a:gdLst>
                <a:gd name="T0" fmla="*/ 0 w 1153"/>
                <a:gd name="T1" fmla="*/ 0 h 646"/>
                <a:gd name="T2" fmla="*/ 1 w 1153"/>
                <a:gd name="T3" fmla="*/ 8 h 646"/>
                <a:gd name="T4" fmla="*/ 14 w 1153"/>
                <a:gd name="T5" fmla="*/ 8 h 646"/>
                <a:gd name="T6" fmla="*/ 0 w 1153"/>
                <a:gd name="T7" fmla="*/ 0 h 646"/>
                <a:gd name="T8" fmla="*/ 0 60000 65536"/>
                <a:gd name="T9" fmla="*/ 0 60000 65536"/>
                <a:gd name="T10" fmla="*/ 0 60000 65536"/>
                <a:gd name="T11" fmla="*/ 0 60000 65536"/>
                <a:gd name="T12" fmla="*/ 0 w 1153"/>
                <a:gd name="T13" fmla="*/ 0 h 646"/>
                <a:gd name="T14" fmla="*/ 1153 w 1153"/>
                <a:gd name="T15" fmla="*/ 646 h 646"/>
              </a:gdLst>
              <a:ahLst/>
              <a:cxnLst>
                <a:cxn ang="T8">
                  <a:pos x="T0" y="T1"/>
                </a:cxn>
                <a:cxn ang="T9">
                  <a:pos x="T2" y="T3"/>
                </a:cxn>
                <a:cxn ang="T10">
                  <a:pos x="T4" y="T5"/>
                </a:cxn>
                <a:cxn ang="T11">
                  <a:pos x="T6" y="T7"/>
                </a:cxn>
              </a:cxnLst>
              <a:rect l="T12" t="T13" r="T14" b="T15"/>
              <a:pathLst>
                <a:path w="1153" h="646">
                  <a:moveTo>
                    <a:pt x="0" y="0"/>
                  </a:moveTo>
                  <a:lnTo>
                    <a:pt x="63" y="646"/>
                  </a:lnTo>
                  <a:lnTo>
                    <a:pt x="1153" y="646"/>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7" name="Freeform 241"/>
            <p:cNvSpPr>
              <a:spLocks/>
            </p:cNvSpPr>
            <p:nvPr/>
          </p:nvSpPr>
          <p:spPr bwMode="auto">
            <a:xfrm>
              <a:off x="4460" y="2297"/>
              <a:ext cx="127" cy="94"/>
            </a:xfrm>
            <a:custGeom>
              <a:avLst/>
              <a:gdLst>
                <a:gd name="T0" fmla="*/ 13 w 1153"/>
                <a:gd name="T1" fmla="*/ 0 h 859"/>
                <a:gd name="T2" fmla="*/ 0 w 1153"/>
                <a:gd name="T3" fmla="*/ 3 h 859"/>
                <a:gd name="T4" fmla="*/ 14 w 1153"/>
                <a:gd name="T5" fmla="*/ 10 h 859"/>
                <a:gd name="T6" fmla="*/ 13 w 1153"/>
                <a:gd name="T7" fmla="*/ 0 h 859"/>
                <a:gd name="T8" fmla="*/ 0 60000 65536"/>
                <a:gd name="T9" fmla="*/ 0 60000 65536"/>
                <a:gd name="T10" fmla="*/ 0 60000 65536"/>
                <a:gd name="T11" fmla="*/ 0 60000 65536"/>
                <a:gd name="T12" fmla="*/ 0 w 1153"/>
                <a:gd name="T13" fmla="*/ 0 h 859"/>
                <a:gd name="T14" fmla="*/ 1153 w 1153"/>
                <a:gd name="T15" fmla="*/ 859 h 859"/>
              </a:gdLst>
              <a:ahLst/>
              <a:cxnLst>
                <a:cxn ang="T8">
                  <a:pos x="T0" y="T1"/>
                </a:cxn>
                <a:cxn ang="T9">
                  <a:pos x="T2" y="T3"/>
                </a:cxn>
                <a:cxn ang="T10">
                  <a:pos x="T4" y="T5"/>
                </a:cxn>
                <a:cxn ang="T11">
                  <a:pos x="T6" y="T7"/>
                </a:cxn>
              </a:cxnLst>
              <a:rect l="T12" t="T13" r="T14" b="T15"/>
              <a:pathLst>
                <a:path w="1153" h="859">
                  <a:moveTo>
                    <a:pt x="1069" y="0"/>
                  </a:moveTo>
                  <a:lnTo>
                    <a:pt x="0" y="213"/>
                  </a:lnTo>
                  <a:lnTo>
                    <a:pt x="1153" y="859"/>
                  </a:lnTo>
                  <a:lnTo>
                    <a:pt x="1069"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8" name="Freeform 242"/>
            <p:cNvSpPr>
              <a:spLocks/>
            </p:cNvSpPr>
            <p:nvPr/>
          </p:nvSpPr>
          <p:spPr bwMode="auto">
            <a:xfrm>
              <a:off x="4460" y="2297"/>
              <a:ext cx="127" cy="94"/>
            </a:xfrm>
            <a:custGeom>
              <a:avLst/>
              <a:gdLst>
                <a:gd name="T0" fmla="*/ 13 w 1153"/>
                <a:gd name="T1" fmla="*/ 0 h 859"/>
                <a:gd name="T2" fmla="*/ 0 w 1153"/>
                <a:gd name="T3" fmla="*/ 3 h 859"/>
                <a:gd name="T4" fmla="*/ 14 w 1153"/>
                <a:gd name="T5" fmla="*/ 10 h 859"/>
                <a:gd name="T6" fmla="*/ 13 w 1153"/>
                <a:gd name="T7" fmla="*/ 0 h 859"/>
                <a:gd name="T8" fmla="*/ 0 60000 65536"/>
                <a:gd name="T9" fmla="*/ 0 60000 65536"/>
                <a:gd name="T10" fmla="*/ 0 60000 65536"/>
                <a:gd name="T11" fmla="*/ 0 60000 65536"/>
                <a:gd name="T12" fmla="*/ 0 w 1153"/>
                <a:gd name="T13" fmla="*/ 0 h 859"/>
                <a:gd name="T14" fmla="*/ 1153 w 1153"/>
                <a:gd name="T15" fmla="*/ 859 h 859"/>
              </a:gdLst>
              <a:ahLst/>
              <a:cxnLst>
                <a:cxn ang="T8">
                  <a:pos x="T0" y="T1"/>
                </a:cxn>
                <a:cxn ang="T9">
                  <a:pos x="T2" y="T3"/>
                </a:cxn>
                <a:cxn ang="T10">
                  <a:pos x="T4" y="T5"/>
                </a:cxn>
                <a:cxn ang="T11">
                  <a:pos x="T6" y="T7"/>
                </a:cxn>
              </a:cxnLst>
              <a:rect l="T12" t="T13" r="T14" b="T15"/>
              <a:pathLst>
                <a:path w="1153" h="859">
                  <a:moveTo>
                    <a:pt x="1069" y="0"/>
                  </a:moveTo>
                  <a:lnTo>
                    <a:pt x="0" y="213"/>
                  </a:lnTo>
                  <a:lnTo>
                    <a:pt x="1153" y="859"/>
                  </a:lnTo>
                  <a:lnTo>
                    <a:pt x="106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49" name="Freeform 243"/>
            <p:cNvSpPr>
              <a:spLocks/>
            </p:cNvSpPr>
            <p:nvPr/>
          </p:nvSpPr>
          <p:spPr bwMode="auto">
            <a:xfrm>
              <a:off x="4439" y="2252"/>
              <a:ext cx="139" cy="68"/>
            </a:xfrm>
            <a:custGeom>
              <a:avLst/>
              <a:gdLst>
                <a:gd name="T0" fmla="*/ 0 w 1257"/>
                <a:gd name="T1" fmla="*/ 0 h 622"/>
                <a:gd name="T2" fmla="*/ 2 w 1257"/>
                <a:gd name="T3" fmla="*/ 7 h 622"/>
                <a:gd name="T4" fmla="*/ 15 w 1257"/>
                <a:gd name="T5" fmla="*/ 5 h 622"/>
                <a:gd name="T6" fmla="*/ 0 w 1257"/>
                <a:gd name="T7" fmla="*/ 0 h 622"/>
                <a:gd name="T8" fmla="*/ 0 60000 65536"/>
                <a:gd name="T9" fmla="*/ 0 60000 65536"/>
                <a:gd name="T10" fmla="*/ 0 60000 65536"/>
                <a:gd name="T11" fmla="*/ 0 60000 65536"/>
                <a:gd name="T12" fmla="*/ 0 w 1257"/>
                <a:gd name="T13" fmla="*/ 0 h 622"/>
                <a:gd name="T14" fmla="*/ 1257 w 1257"/>
                <a:gd name="T15" fmla="*/ 622 h 622"/>
              </a:gdLst>
              <a:ahLst/>
              <a:cxnLst>
                <a:cxn ang="T8">
                  <a:pos x="T0" y="T1"/>
                </a:cxn>
                <a:cxn ang="T9">
                  <a:pos x="T2" y="T3"/>
                </a:cxn>
                <a:cxn ang="T10">
                  <a:pos x="T4" y="T5"/>
                </a:cxn>
                <a:cxn ang="T11">
                  <a:pos x="T6" y="T7"/>
                </a:cxn>
              </a:cxnLst>
              <a:rect l="T12" t="T13" r="T14" b="T15"/>
              <a:pathLst>
                <a:path w="1257" h="622">
                  <a:moveTo>
                    <a:pt x="0" y="0"/>
                  </a:moveTo>
                  <a:lnTo>
                    <a:pt x="188" y="622"/>
                  </a:lnTo>
                  <a:lnTo>
                    <a:pt x="1257" y="409"/>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0" name="Freeform 244"/>
            <p:cNvSpPr>
              <a:spLocks/>
            </p:cNvSpPr>
            <p:nvPr/>
          </p:nvSpPr>
          <p:spPr bwMode="auto">
            <a:xfrm>
              <a:off x="4439" y="2252"/>
              <a:ext cx="139" cy="68"/>
            </a:xfrm>
            <a:custGeom>
              <a:avLst/>
              <a:gdLst>
                <a:gd name="T0" fmla="*/ 0 w 1257"/>
                <a:gd name="T1" fmla="*/ 0 h 622"/>
                <a:gd name="T2" fmla="*/ 2 w 1257"/>
                <a:gd name="T3" fmla="*/ 7 h 622"/>
                <a:gd name="T4" fmla="*/ 15 w 1257"/>
                <a:gd name="T5" fmla="*/ 5 h 622"/>
                <a:gd name="T6" fmla="*/ 0 w 1257"/>
                <a:gd name="T7" fmla="*/ 0 h 622"/>
                <a:gd name="T8" fmla="*/ 0 60000 65536"/>
                <a:gd name="T9" fmla="*/ 0 60000 65536"/>
                <a:gd name="T10" fmla="*/ 0 60000 65536"/>
                <a:gd name="T11" fmla="*/ 0 60000 65536"/>
                <a:gd name="T12" fmla="*/ 0 w 1257"/>
                <a:gd name="T13" fmla="*/ 0 h 622"/>
                <a:gd name="T14" fmla="*/ 1257 w 1257"/>
                <a:gd name="T15" fmla="*/ 622 h 622"/>
              </a:gdLst>
              <a:ahLst/>
              <a:cxnLst>
                <a:cxn ang="T8">
                  <a:pos x="T0" y="T1"/>
                </a:cxn>
                <a:cxn ang="T9">
                  <a:pos x="T2" y="T3"/>
                </a:cxn>
                <a:cxn ang="T10">
                  <a:pos x="T4" y="T5"/>
                </a:cxn>
                <a:cxn ang="T11">
                  <a:pos x="T6" y="T7"/>
                </a:cxn>
              </a:cxnLst>
              <a:rect l="T12" t="T13" r="T14" b="T15"/>
              <a:pathLst>
                <a:path w="1257" h="622">
                  <a:moveTo>
                    <a:pt x="0" y="0"/>
                  </a:moveTo>
                  <a:lnTo>
                    <a:pt x="188" y="622"/>
                  </a:lnTo>
                  <a:lnTo>
                    <a:pt x="1257" y="409"/>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1" name="Freeform 245"/>
            <p:cNvSpPr>
              <a:spLocks/>
            </p:cNvSpPr>
            <p:nvPr/>
          </p:nvSpPr>
          <p:spPr bwMode="auto">
            <a:xfrm>
              <a:off x="4439" y="2206"/>
              <a:ext cx="139" cy="91"/>
            </a:xfrm>
            <a:custGeom>
              <a:avLst/>
              <a:gdLst>
                <a:gd name="T0" fmla="*/ 12 w 1257"/>
                <a:gd name="T1" fmla="*/ 0 h 826"/>
                <a:gd name="T2" fmla="*/ 0 w 1257"/>
                <a:gd name="T3" fmla="*/ 5 h 826"/>
                <a:gd name="T4" fmla="*/ 15 w 1257"/>
                <a:gd name="T5" fmla="*/ 10 h 826"/>
                <a:gd name="T6" fmla="*/ 12 w 1257"/>
                <a:gd name="T7" fmla="*/ 0 h 826"/>
                <a:gd name="T8" fmla="*/ 0 60000 65536"/>
                <a:gd name="T9" fmla="*/ 0 60000 65536"/>
                <a:gd name="T10" fmla="*/ 0 60000 65536"/>
                <a:gd name="T11" fmla="*/ 0 60000 65536"/>
                <a:gd name="T12" fmla="*/ 0 w 1257"/>
                <a:gd name="T13" fmla="*/ 0 h 826"/>
                <a:gd name="T14" fmla="*/ 1257 w 1257"/>
                <a:gd name="T15" fmla="*/ 826 h 826"/>
              </a:gdLst>
              <a:ahLst/>
              <a:cxnLst>
                <a:cxn ang="T8">
                  <a:pos x="T0" y="T1"/>
                </a:cxn>
                <a:cxn ang="T9">
                  <a:pos x="T2" y="T3"/>
                </a:cxn>
                <a:cxn ang="T10">
                  <a:pos x="T4" y="T5"/>
                </a:cxn>
                <a:cxn ang="T11">
                  <a:pos x="T6" y="T7"/>
                </a:cxn>
              </a:cxnLst>
              <a:rect l="T12" t="T13" r="T14" b="T15"/>
              <a:pathLst>
                <a:path w="1257" h="826">
                  <a:moveTo>
                    <a:pt x="1007" y="0"/>
                  </a:moveTo>
                  <a:lnTo>
                    <a:pt x="0" y="417"/>
                  </a:lnTo>
                  <a:lnTo>
                    <a:pt x="1257" y="826"/>
                  </a:lnTo>
                  <a:lnTo>
                    <a:pt x="100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2" name="Freeform 246"/>
            <p:cNvSpPr>
              <a:spLocks/>
            </p:cNvSpPr>
            <p:nvPr/>
          </p:nvSpPr>
          <p:spPr bwMode="auto">
            <a:xfrm>
              <a:off x="4439" y="2206"/>
              <a:ext cx="139" cy="91"/>
            </a:xfrm>
            <a:custGeom>
              <a:avLst/>
              <a:gdLst>
                <a:gd name="T0" fmla="*/ 12 w 1257"/>
                <a:gd name="T1" fmla="*/ 0 h 826"/>
                <a:gd name="T2" fmla="*/ 0 w 1257"/>
                <a:gd name="T3" fmla="*/ 5 h 826"/>
                <a:gd name="T4" fmla="*/ 15 w 1257"/>
                <a:gd name="T5" fmla="*/ 10 h 826"/>
                <a:gd name="T6" fmla="*/ 12 w 1257"/>
                <a:gd name="T7" fmla="*/ 0 h 826"/>
                <a:gd name="T8" fmla="*/ 0 60000 65536"/>
                <a:gd name="T9" fmla="*/ 0 60000 65536"/>
                <a:gd name="T10" fmla="*/ 0 60000 65536"/>
                <a:gd name="T11" fmla="*/ 0 60000 65536"/>
                <a:gd name="T12" fmla="*/ 0 w 1257"/>
                <a:gd name="T13" fmla="*/ 0 h 826"/>
                <a:gd name="T14" fmla="*/ 1257 w 1257"/>
                <a:gd name="T15" fmla="*/ 826 h 826"/>
              </a:gdLst>
              <a:ahLst/>
              <a:cxnLst>
                <a:cxn ang="T8">
                  <a:pos x="T0" y="T1"/>
                </a:cxn>
                <a:cxn ang="T9">
                  <a:pos x="T2" y="T3"/>
                </a:cxn>
                <a:cxn ang="T10">
                  <a:pos x="T4" y="T5"/>
                </a:cxn>
                <a:cxn ang="T11">
                  <a:pos x="T6" y="T7"/>
                </a:cxn>
              </a:cxnLst>
              <a:rect l="T12" t="T13" r="T14" b="T15"/>
              <a:pathLst>
                <a:path w="1257" h="826">
                  <a:moveTo>
                    <a:pt x="1007" y="0"/>
                  </a:moveTo>
                  <a:lnTo>
                    <a:pt x="0" y="417"/>
                  </a:lnTo>
                  <a:lnTo>
                    <a:pt x="1257" y="826"/>
                  </a:lnTo>
                  <a:lnTo>
                    <a:pt x="100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3" name="Freeform 247"/>
            <p:cNvSpPr>
              <a:spLocks/>
            </p:cNvSpPr>
            <p:nvPr/>
          </p:nvSpPr>
          <p:spPr bwMode="auto">
            <a:xfrm>
              <a:off x="4439" y="2486"/>
              <a:ext cx="139" cy="91"/>
            </a:xfrm>
            <a:custGeom>
              <a:avLst/>
              <a:gdLst>
                <a:gd name="T0" fmla="*/ 15 w 1257"/>
                <a:gd name="T1" fmla="*/ 0 h 826"/>
                <a:gd name="T2" fmla="*/ 0 w 1257"/>
                <a:gd name="T3" fmla="*/ 5 h 826"/>
                <a:gd name="T4" fmla="*/ 12 w 1257"/>
                <a:gd name="T5" fmla="*/ 10 h 826"/>
                <a:gd name="T6" fmla="*/ 15 w 1257"/>
                <a:gd name="T7" fmla="*/ 0 h 826"/>
                <a:gd name="T8" fmla="*/ 0 60000 65536"/>
                <a:gd name="T9" fmla="*/ 0 60000 65536"/>
                <a:gd name="T10" fmla="*/ 0 60000 65536"/>
                <a:gd name="T11" fmla="*/ 0 60000 65536"/>
                <a:gd name="T12" fmla="*/ 0 w 1257"/>
                <a:gd name="T13" fmla="*/ 0 h 826"/>
                <a:gd name="T14" fmla="*/ 1257 w 1257"/>
                <a:gd name="T15" fmla="*/ 826 h 826"/>
              </a:gdLst>
              <a:ahLst/>
              <a:cxnLst>
                <a:cxn ang="T8">
                  <a:pos x="T0" y="T1"/>
                </a:cxn>
                <a:cxn ang="T9">
                  <a:pos x="T2" y="T3"/>
                </a:cxn>
                <a:cxn ang="T10">
                  <a:pos x="T4" y="T5"/>
                </a:cxn>
                <a:cxn ang="T11">
                  <a:pos x="T6" y="T7"/>
                </a:cxn>
              </a:cxnLst>
              <a:rect l="T12" t="T13" r="T14" b="T15"/>
              <a:pathLst>
                <a:path w="1257" h="826">
                  <a:moveTo>
                    <a:pt x="1257" y="0"/>
                  </a:moveTo>
                  <a:lnTo>
                    <a:pt x="0" y="407"/>
                  </a:lnTo>
                  <a:lnTo>
                    <a:pt x="1007" y="826"/>
                  </a:lnTo>
                  <a:lnTo>
                    <a:pt x="125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4" name="Freeform 248"/>
            <p:cNvSpPr>
              <a:spLocks/>
            </p:cNvSpPr>
            <p:nvPr/>
          </p:nvSpPr>
          <p:spPr bwMode="auto">
            <a:xfrm>
              <a:off x="4439" y="2486"/>
              <a:ext cx="139" cy="91"/>
            </a:xfrm>
            <a:custGeom>
              <a:avLst/>
              <a:gdLst>
                <a:gd name="T0" fmla="*/ 15 w 1257"/>
                <a:gd name="T1" fmla="*/ 0 h 826"/>
                <a:gd name="T2" fmla="*/ 0 w 1257"/>
                <a:gd name="T3" fmla="*/ 5 h 826"/>
                <a:gd name="T4" fmla="*/ 12 w 1257"/>
                <a:gd name="T5" fmla="*/ 10 h 826"/>
                <a:gd name="T6" fmla="*/ 15 w 1257"/>
                <a:gd name="T7" fmla="*/ 0 h 826"/>
                <a:gd name="T8" fmla="*/ 0 60000 65536"/>
                <a:gd name="T9" fmla="*/ 0 60000 65536"/>
                <a:gd name="T10" fmla="*/ 0 60000 65536"/>
                <a:gd name="T11" fmla="*/ 0 60000 65536"/>
                <a:gd name="T12" fmla="*/ 0 w 1257"/>
                <a:gd name="T13" fmla="*/ 0 h 826"/>
                <a:gd name="T14" fmla="*/ 1257 w 1257"/>
                <a:gd name="T15" fmla="*/ 826 h 826"/>
              </a:gdLst>
              <a:ahLst/>
              <a:cxnLst>
                <a:cxn ang="T8">
                  <a:pos x="T0" y="T1"/>
                </a:cxn>
                <a:cxn ang="T9">
                  <a:pos x="T2" y="T3"/>
                </a:cxn>
                <a:cxn ang="T10">
                  <a:pos x="T4" y="T5"/>
                </a:cxn>
                <a:cxn ang="T11">
                  <a:pos x="T6" y="T7"/>
                </a:cxn>
              </a:cxnLst>
              <a:rect l="T12" t="T13" r="T14" b="T15"/>
              <a:pathLst>
                <a:path w="1257" h="826">
                  <a:moveTo>
                    <a:pt x="1257" y="0"/>
                  </a:moveTo>
                  <a:lnTo>
                    <a:pt x="0" y="407"/>
                  </a:lnTo>
                  <a:lnTo>
                    <a:pt x="1007" y="826"/>
                  </a:lnTo>
                  <a:lnTo>
                    <a:pt x="1257"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5" name="Freeform 249"/>
            <p:cNvSpPr>
              <a:spLocks/>
            </p:cNvSpPr>
            <p:nvPr/>
          </p:nvSpPr>
          <p:spPr bwMode="auto">
            <a:xfrm>
              <a:off x="4439" y="2462"/>
              <a:ext cx="139" cy="69"/>
            </a:xfrm>
            <a:custGeom>
              <a:avLst/>
              <a:gdLst>
                <a:gd name="T0" fmla="*/ 2 w 1257"/>
                <a:gd name="T1" fmla="*/ 0 h 621"/>
                <a:gd name="T2" fmla="*/ 0 w 1257"/>
                <a:gd name="T3" fmla="*/ 8 h 621"/>
                <a:gd name="T4" fmla="*/ 15 w 1257"/>
                <a:gd name="T5" fmla="*/ 3 h 621"/>
                <a:gd name="T6" fmla="*/ 2 w 1257"/>
                <a:gd name="T7" fmla="*/ 0 h 621"/>
                <a:gd name="T8" fmla="*/ 0 60000 65536"/>
                <a:gd name="T9" fmla="*/ 0 60000 65536"/>
                <a:gd name="T10" fmla="*/ 0 60000 65536"/>
                <a:gd name="T11" fmla="*/ 0 60000 65536"/>
                <a:gd name="T12" fmla="*/ 0 w 1257"/>
                <a:gd name="T13" fmla="*/ 0 h 621"/>
                <a:gd name="T14" fmla="*/ 1257 w 1257"/>
                <a:gd name="T15" fmla="*/ 621 h 621"/>
              </a:gdLst>
              <a:ahLst/>
              <a:cxnLst>
                <a:cxn ang="T8">
                  <a:pos x="T0" y="T1"/>
                </a:cxn>
                <a:cxn ang="T9">
                  <a:pos x="T2" y="T3"/>
                </a:cxn>
                <a:cxn ang="T10">
                  <a:pos x="T4" y="T5"/>
                </a:cxn>
                <a:cxn ang="T11">
                  <a:pos x="T6" y="T7"/>
                </a:cxn>
              </a:cxnLst>
              <a:rect l="T12" t="T13" r="T14" b="T15"/>
              <a:pathLst>
                <a:path w="1257" h="621">
                  <a:moveTo>
                    <a:pt x="188" y="0"/>
                  </a:moveTo>
                  <a:lnTo>
                    <a:pt x="0" y="621"/>
                  </a:lnTo>
                  <a:lnTo>
                    <a:pt x="1257" y="214"/>
                  </a:lnTo>
                  <a:lnTo>
                    <a:pt x="188"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6" name="Freeform 250"/>
            <p:cNvSpPr>
              <a:spLocks/>
            </p:cNvSpPr>
            <p:nvPr/>
          </p:nvSpPr>
          <p:spPr bwMode="auto">
            <a:xfrm>
              <a:off x="4439" y="2462"/>
              <a:ext cx="139" cy="69"/>
            </a:xfrm>
            <a:custGeom>
              <a:avLst/>
              <a:gdLst>
                <a:gd name="T0" fmla="*/ 2 w 1257"/>
                <a:gd name="T1" fmla="*/ 0 h 621"/>
                <a:gd name="T2" fmla="*/ 0 w 1257"/>
                <a:gd name="T3" fmla="*/ 8 h 621"/>
                <a:gd name="T4" fmla="*/ 15 w 1257"/>
                <a:gd name="T5" fmla="*/ 3 h 621"/>
                <a:gd name="T6" fmla="*/ 2 w 1257"/>
                <a:gd name="T7" fmla="*/ 0 h 621"/>
                <a:gd name="T8" fmla="*/ 0 60000 65536"/>
                <a:gd name="T9" fmla="*/ 0 60000 65536"/>
                <a:gd name="T10" fmla="*/ 0 60000 65536"/>
                <a:gd name="T11" fmla="*/ 0 60000 65536"/>
                <a:gd name="T12" fmla="*/ 0 w 1257"/>
                <a:gd name="T13" fmla="*/ 0 h 621"/>
                <a:gd name="T14" fmla="*/ 1257 w 1257"/>
                <a:gd name="T15" fmla="*/ 621 h 621"/>
              </a:gdLst>
              <a:ahLst/>
              <a:cxnLst>
                <a:cxn ang="T8">
                  <a:pos x="T0" y="T1"/>
                </a:cxn>
                <a:cxn ang="T9">
                  <a:pos x="T2" y="T3"/>
                </a:cxn>
                <a:cxn ang="T10">
                  <a:pos x="T4" y="T5"/>
                </a:cxn>
                <a:cxn ang="T11">
                  <a:pos x="T6" y="T7"/>
                </a:cxn>
              </a:cxnLst>
              <a:rect l="T12" t="T13" r="T14" b="T15"/>
              <a:pathLst>
                <a:path w="1257" h="621">
                  <a:moveTo>
                    <a:pt x="188" y="0"/>
                  </a:moveTo>
                  <a:lnTo>
                    <a:pt x="0" y="621"/>
                  </a:lnTo>
                  <a:lnTo>
                    <a:pt x="1257" y="214"/>
                  </a:lnTo>
                  <a:lnTo>
                    <a:pt x="18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7" name="Freeform 251"/>
            <p:cNvSpPr>
              <a:spLocks/>
            </p:cNvSpPr>
            <p:nvPr/>
          </p:nvSpPr>
          <p:spPr bwMode="auto">
            <a:xfrm>
              <a:off x="4460" y="2391"/>
              <a:ext cx="127" cy="71"/>
            </a:xfrm>
            <a:custGeom>
              <a:avLst/>
              <a:gdLst>
                <a:gd name="T0" fmla="*/ 0 w 1153"/>
                <a:gd name="T1" fmla="*/ 8 h 646"/>
                <a:gd name="T2" fmla="*/ 14 w 1153"/>
                <a:gd name="T3" fmla="*/ 0 h 646"/>
                <a:gd name="T4" fmla="*/ 1 w 1153"/>
                <a:gd name="T5" fmla="*/ 0 h 646"/>
                <a:gd name="T6" fmla="*/ 0 w 1153"/>
                <a:gd name="T7" fmla="*/ 8 h 646"/>
                <a:gd name="T8" fmla="*/ 0 60000 65536"/>
                <a:gd name="T9" fmla="*/ 0 60000 65536"/>
                <a:gd name="T10" fmla="*/ 0 60000 65536"/>
                <a:gd name="T11" fmla="*/ 0 60000 65536"/>
                <a:gd name="T12" fmla="*/ 0 w 1153"/>
                <a:gd name="T13" fmla="*/ 0 h 646"/>
                <a:gd name="T14" fmla="*/ 1153 w 1153"/>
                <a:gd name="T15" fmla="*/ 646 h 646"/>
              </a:gdLst>
              <a:ahLst/>
              <a:cxnLst>
                <a:cxn ang="T8">
                  <a:pos x="T0" y="T1"/>
                </a:cxn>
                <a:cxn ang="T9">
                  <a:pos x="T2" y="T3"/>
                </a:cxn>
                <a:cxn ang="T10">
                  <a:pos x="T4" y="T5"/>
                </a:cxn>
                <a:cxn ang="T11">
                  <a:pos x="T6" y="T7"/>
                </a:cxn>
              </a:cxnLst>
              <a:rect l="T12" t="T13" r="T14" b="T15"/>
              <a:pathLst>
                <a:path w="1153" h="646">
                  <a:moveTo>
                    <a:pt x="0" y="646"/>
                  </a:moveTo>
                  <a:lnTo>
                    <a:pt x="1153" y="0"/>
                  </a:lnTo>
                  <a:lnTo>
                    <a:pt x="63" y="0"/>
                  </a:lnTo>
                  <a:lnTo>
                    <a:pt x="0" y="646"/>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8" name="Freeform 252"/>
            <p:cNvSpPr>
              <a:spLocks/>
            </p:cNvSpPr>
            <p:nvPr/>
          </p:nvSpPr>
          <p:spPr bwMode="auto">
            <a:xfrm>
              <a:off x="4460" y="2391"/>
              <a:ext cx="127" cy="71"/>
            </a:xfrm>
            <a:custGeom>
              <a:avLst/>
              <a:gdLst>
                <a:gd name="T0" fmla="*/ 0 w 1153"/>
                <a:gd name="T1" fmla="*/ 8 h 646"/>
                <a:gd name="T2" fmla="*/ 14 w 1153"/>
                <a:gd name="T3" fmla="*/ 0 h 646"/>
                <a:gd name="T4" fmla="*/ 1 w 1153"/>
                <a:gd name="T5" fmla="*/ 0 h 646"/>
                <a:gd name="T6" fmla="*/ 0 w 1153"/>
                <a:gd name="T7" fmla="*/ 8 h 646"/>
                <a:gd name="T8" fmla="*/ 0 60000 65536"/>
                <a:gd name="T9" fmla="*/ 0 60000 65536"/>
                <a:gd name="T10" fmla="*/ 0 60000 65536"/>
                <a:gd name="T11" fmla="*/ 0 60000 65536"/>
                <a:gd name="T12" fmla="*/ 0 w 1153"/>
                <a:gd name="T13" fmla="*/ 0 h 646"/>
                <a:gd name="T14" fmla="*/ 1153 w 1153"/>
                <a:gd name="T15" fmla="*/ 646 h 646"/>
              </a:gdLst>
              <a:ahLst/>
              <a:cxnLst>
                <a:cxn ang="T8">
                  <a:pos x="T0" y="T1"/>
                </a:cxn>
                <a:cxn ang="T9">
                  <a:pos x="T2" y="T3"/>
                </a:cxn>
                <a:cxn ang="T10">
                  <a:pos x="T4" y="T5"/>
                </a:cxn>
                <a:cxn ang="T11">
                  <a:pos x="T6" y="T7"/>
                </a:cxn>
              </a:cxnLst>
              <a:rect l="T12" t="T13" r="T14" b="T15"/>
              <a:pathLst>
                <a:path w="1153" h="646">
                  <a:moveTo>
                    <a:pt x="0" y="646"/>
                  </a:moveTo>
                  <a:lnTo>
                    <a:pt x="1153" y="0"/>
                  </a:lnTo>
                  <a:lnTo>
                    <a:pt x="63" y="0"/>
                  </a:lnTo>
                  <a:lnTo>
                    <a:pt x="0" y="646"/>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59" name="Freeform 253"/>
            <p:cNvSpPr>
              <a:spLocks/>
            </p:cNvSpPr>
            <p:nvPr/>
          </p:nvSpPr>
          <p:spPr bwMode="auto">
            <a:xfrm>
              <a:off x="4460" y="2391"/>
              <a:ext cx="127" cy="95"/>
            </a:xfrm>
            <a:custGeom>
              <a:avLst/>
              <a:gdLst>
                <a:gd name="T0" fmla="*/ 14 w 1153"/>
                <a:gd name="T1" fmla="*/ 0 h 860"/>
                <a:gd name="T2" fmla="*/ 0 w 1153"/>
                <a:gd name="T3" fmla="*/ 8 h 860"/>
                <a:gd name="T4" fmla="*/ 13 w 1153"/>
                <a:gd name="T5" fmla="*/ 10 h 860"/>
                <a:gd name="T6" fmla="*/ 14 w 1153"/>
                <a:gd name="T7" fmla="*/ 0 h 860"/>
                <a:gd name="T8" fmla="*/ 0 60000 65536"/>
                <a:gd name="T9" fmla="*/ 0 60000 65536"/>
                <a:gd name="T10" fmla="*/ 0 60000 65536"/>
                <a:gd name="T11" fmla="*/ 0 60000 65536"/>
                <a:gd name="T12" fmla="*/ 0 w 1153"/>
                <a:gd name="T13" fmla="*/ 0 h 860"/>
                <a:gd name="T14" fmla="*/ 1153 w 1153"/>
                <a:gd name="T15" fmla="*/ 860 h 860"/>
              </a:gdLst>
              <a:ahLst/>
              <a:cxnLst>
                <a:cxn ang="T8">
                  <a:pos x="T0" y="T1"/>
                </a:cxn>
                <a:cxn ang="T9">
                  <a:pos x="T2" y="T3"/>
                </a:cxn>
                <a:cxn ang="T10">
                  <a:pos x="T4" y="T5"/>
                </a:cxn>
                <a:cxn ang="T11">
                  <a:pos x="T6" y="T7"/>
                </a:cxn>
              </a:cxnLst>
              <a:rect l="T12" t="T13" r="T14" b="T15"/>
              <a:pathLst>
                <a:path w="1153" h="860">
                  <a:moveTo>
                    <a:pt x="1153" y="0"/>
                  </a:moveTo>
                  <a:lnTo>
                    <a:pt x="0" y="646"/>
                  </a:lnTo>
                  <a:lnTo>
                    <a:pt x="1069" y="860"/>
                  </a:lnTo>
                  <a:lnTo>
                    <a:pt x="1153"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0" name="Freeform 254"/>
            <p:cNvSpPr>
              <a:spLocks/>
            </p:cNvSpPr>
            <p:nvPr/>
          </p:nvSpPr>
          <p:spPr bwMode="auto">
            <a:xfrm>
              <a:off x="4460" y="2391"/>
              <a:ext cx="127" cy="95"/>
            </a:xfrm>
            <a:custGeom>
              <a:avLst/>
              <a:gdLst>
                <a:gd name="T0" fmla="*/ 14 w 1153"/>
                <a:gd name="T1" fmla="*/ 0 h 860"/>
                <a:gd name="T2" fmla="*/ 0 w 1153"/>
                <a:gd name="T3" fmla="*/ 8 h 860"/>
                <a:gd name="T4" fmla="*/ 13 w 1153"/>
                <a:gd name="T5" fmla="*/ 10 h 860"/>
                <a:gd name="T6" fmla="*/ 14 w 1153"/>
                <a:gd name="T7" fmla="*/ 0 h 860"/>
                <a:gd name="T8" fmla="*/ 0 60000 65536"/>
                <a:gd name="T9" fmla="*/ 0 60000 65536"/>
                <a:gd name="T10" fmla="*/ 0 60000 65536"/>
                <a:gd name="T11" fmla="*/ 0 60000 65536"/>
                <a:gd name="T12" fmla="*/ 0 w 1153"/>
                <a:gd name="T13" fmla="*/ 0 h 860"/>
                <a:gd name="T14" fmla="*/ 1153 w 1153"/>
                <a:gd name="T15" fmla="*/ 860 h 860"/>
              </a:gdLst>
              <a:ahLst/>
              <a:cxnLst>
                <a:cxn ang="T8">
                  <a:pos x="T0" y="T1"/>
                </a:cxn>
                <a:cxn ang="T9">
                  <a:pos x="T2" y="T3"/>
                </a:cxn>
                <a:cxn ang="T10">
                  <a:pos x="T4" y="T5"/>
                </a:cxn>
                <a:cxn ang="T11">
                  <a:pos x="T6" y="T7"/>
                </a:cxn>
              </a:cxnLst>
              <a:rect l="T12" t="T13" r="T14" b="T15"/>
              <a:pathLst>
                <a:path w="1153" h="860">
                  <a:moveTo>
                    <a:pt x="1153" y="0"/>
                  </a:moveTo>
                  <a:lnTo>
                    <a:pt x="0" y="646"/>
                  </a:lnTo>
                  <a:lnTo>
                    <a:pt x="1069" y="860"/>
                  </a:lnTo>
                  <a:lnTo>
                    <a:pt x="1153"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1" name="Freeform 255"/>
            <p:cNvSpPr>
              <a:spLocks/>
            </p:cNvSpPr>
            <p:nvPr/>
          </p:nvSpPr>
          <p:spPr bwMode="auto">
            <a:xfrm>
              <a:off x="4360" y="2650"/>
              <a:ext cx="145" cy="85"/>
            </a:xfrm>
            <a:custGeom>
              <a:avLst/>
              <a:gdLst>
                <a:gd name="T0" fmla="*/ 0 w 1318"/>
                <a:gd name="T1" fmla="*/ 0 h 773"/>
                <a:gd name="T2" fmla="*/ 9 w 1318"/>
                <a:gd name="T3" fmla="*/ 9 h 773"/>
                <a:gd name="T4" fmla="*/ 16 w 1318"/>
                <a:gd name="T5" fmla="*/ 1 h 773"/>
                <a:gd name="T6" fmla="*/ 0 w 1318"/>
                <a:gd name="T7" fmla="*/ 0 h 773"/>
                <a:gd name="T8" fmla="*/ 0 60000 65536"/>
                <a:gd name="T9" fmla="*/ 0 60000 65536"/>
                <a:gd name="T10" fmla="*/ 0 60000 65536"/>
                <a:gd name="T11" fmla="*/ 0 60000 65536"/>
                <a:gd name="T12" fmla="*/ 0 w 1318"/>
                <a:gd name="T13" fmla="*/ 0 h 773"/>
                <a:gd name="T14" fmla="*/ 1318 w 1318"/>
                <a:gd name="T15" fmla="*/ 773 h 773"/>
              </a:gdLst>
              <a:ahLst/>
              <a:cxnLst>
                <a:cxn ang="T8">
                  <a:pos x="T0" y="T1"/>
                </a:cxn>
                <a:cxn ang="T9">
                  <a:pos x="T2" y="T3"/>
                </a:cxn>
                <a:cxn ang="T10">
                  <a:pos x="T4" y="T5"/>
                </a:cxn>
                <a:cxn ang="T11">
                  <a:pos x="T6" y="T7"/>
                </a:cxn>
              </a:cxnLst>
              <a:rect l="T12" t="T13" r="T14" b="T15"/>
              <a:pathLst>
                <a:path w="1318" h="773">
                  <a:moveTo>
                    <a:pt x="0" y="0"/>
                  </a:moveTo>
                  <a:lnTo>
                    <a:pt x="772" y="773"/>
                  </a:lnTo>
                  <a:lnTo>
                    <a:pt x="1318" y="105"/>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2" name="Freeform 256"/>
            <p:cNvSpPr>
              <a:spLocks/>
            </p:cNvSpPr>
            <p:nvPr/>
          </p:nvSpPr>
          <p:spPr bwMode="auto">
            <a:xfrm>
              <a:off x="4360" y="2650"/>
              <a:ext cx="145" cy="85"/>
            </a:xfrm>
            <a:custGeom>
              <a:avLst/>
              <a:gdLst>
                <a:gd name="T0" fmla="*/ 0 w 1318"/>
                <a:gd name="T1" fmla="*/ 0 h 773"/>
                <a:gd name="T2" fmla="*/ 9 w 1318"/>
                <a:gd name="T3" fmla="*/ 9 h 773"/>
                <a:gd name="T4" fmla="*/ 16 w 1318"/>
                <a:gd name="T5" fmla="*/ 1 h 773"/>
                <a:gd name="T6" fmla="*/ 0 w 1318"/>
                <a:gd name="T7" fmla="*/ 0 h 773"/>
                <a:gd name="T8" fmla="*/ 0 60000 65536"/>
                <a:gd name="T9" fmla="*/ 0 60000 65536"/>
                <a:gd name="T10" fmla="*/ 0 60000 65536"/>
                <a:gd name="T11" fmla="*/ 0 60000 65536"/>
                <a:gd name="T12" fmla="*/ 0 w 1318"/>
                <a:gd name="T13" fmla="*/ 0 h 773"/>
                <a:gd name="T14" fmla="*/ 1318 w 1318"/>
                <a:gd name="T15" fmla="*/ 773 h 773"/>
              </a:gdLst>
              <a:ahLst/>
              <a:cxnLst>
                <a:cxn ang="T8">
                  <a:pos x="T0" y="T1"/>
                </a:cxn>
                <a:cxn ang="T9">
                  <a:pos x="T2" y="T3"/>
                </a:cxn>
                <a:cxn ang="T10">
                  <a:pos x="T4" y="T5"/>
                </a:cxn>
                <a:cxn ang="T11">
                  <a:pos x="T6" y="T7"/>
                </a:cxn>
              </a:cxnLst>
              <a:rect l="T12" t="T13" r="T14" b="T15"/>
              <a:pathLst>
                <a:path w="1318" h="773">
                  <a:moveTo>
                    <a:pt x="0" y="0"/>
                  </a:moveTo>
                  <a:lnTo>
                    <a:pt x="772" y="773"/>
                  </a:lnTo>
                  <a:lnTo>
                    <a:pt x="1318" y="105"/>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3" name="Freeform 257"/>
            <p:cNvSpPr>
              <a:spLocks/>
            </p:cNvSpPr>
            <p:nvPr/>
          </p:nvSpPr>
          <p:spPr bwMode="auto">
            <a:xfrm>
              <a:off x="4360" y="2594"/>
              <a:ext cx="145" cy="67"/>
            </a:xfrm>
            <a:custGeom>
              <a:avLst/>
              <a:gdLst>
                <a:gd name="T0" fmla="*/ 5 w 1318"/>
                <a:gd name="T1" fmla="*/ 0 h 607"/>
                <a:gd name="T2" fmla="*/ 0 w 1318"/>
                <a:gd name="T3" fmla="*/ 6 h 607"/>
                <a:gd name="T4" fmla="*/ 16 w 1318"/>
                <a:gd name="T5" fmla="*/ 7 h 607"/>
                <a:gd name="T6" fmla="*/ 5 w 1318"/>
                <a:gd name="T7" fmla="*/ 0 h 607"/>
                <a:gd name="T8" fmla="*/ 0 60000 65536"/>
                <a:gd name="T9" fmla="*/ 0 60000 65536"/>
                <a:gd name="T10" fmla="*/ 0 60000 65536"/>
                <a:gd name="T11" fmla="*/ 0 60000 65536"/>
                <a:gd name="T12" fmla="*/ 0 w 1318"/>
                <a:gd name="T13" fmla="*/ 0 h 607"/>
                <a:gd name="T14" fmla="*/ 1318 w 1318"/>
                <a:gd name="T15" fmla="*/ 607 h 607"/>
              </a:gdLst>
              <a:ahLst/>
              <a:cxnLst>
                <a:cxn ang="T8">
                  <a:pos x="T0" y="T1"/>
                </a:cxn>
                <a:cxn ang="T9">
                  <a:pos x="T2" y="T3"/>
                </a:cxn>
                <a:cxn ang="T10">
                  <a:pos x="T4" y="T5"/>
                </a:cxn>
                <a:cxn ang="T11">
                  <a:pos x="T6" y="T7"/>
                </a:cxn>
              </a:cxnLst>
              <a:rect l="T12" t="T13" r="T14" b="T15"/>
              <a:pathLst>
                <a:path w="1318" h="607">
                  <a:moveTo>
                    <a:pt x="412" y="0"/>
                  </a:moveTo>
                  <a:lnTo>
                    <a:pt x="0" y="502"/>
                  </a:lnTo>
                  <a:lnTo>
                    <a:pt x="1318" y="607"/>
                  </a:lnTo>
                  <a:lnTo>
                    <a:pt x="41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4" name="Freeform 258"/>
            <p:cNvSpPr>
              <a:spLocks/>
            </p:cNvSpPr>
            <p:nvPr/>
          </p:nvSpPr>
          <p:spPr bwMode="auto">
            <a:xfrm>
              <a:off x="4360" y="2594"/>
              <a:ext cx="145" cy="67"/>
            </a:xfrm>
            <a:custGeom>
              <a:avLst/>
              <a:gdLst>
                <a:gd name="T0" fmla="*/ 5 w 1318"/>
                <a:gd name="T1" fmla="*/ 0 h 607"/>
                <a:gd name="T2" fmla="*/ 0 w 1318"/>
                <a:gd name="T3" fmla="*/ 6 h 607"/>
                <a:gd name="T4" fmla="*/ 16 w 1318"/>
                <a:gd name="T5" fmla="*/ 7 h 607"/>
                <a:gd name="T6" fmla="*/ 5 w 1318"/>
                <a:gd name="T7" fmla="*/ 0 h 607"/>
                <a:gd name="T8" fmla="*/ 0 60000 65536"/>
                <a:gd name="T9" fmla="*/ 0 60000 65536"/>
                <a:gd name="T10" fmla="*/ 0 60000 65536"/>
                <a:gd name="T11" fmla="*/ 0 60000 65536"/>
                <a:gd name="T12" fmla="*/ 0 w 1318"/>
                <a:gd name="T13" fmla="*/ 0 h 607"/>
                <a:gd name="T14" fmla="*/ 1318 w 1318"/>
                <a:gd name="T15" fmla="*/ 607 h 607"/>
              </a:gdLst>
              <a:ahLst/>
              <a:cxnLst>
                <a:cxn ang="T8">
                  <a:pos x="T0" y="T1"/>
                </a:cxn>
                <a:cxn ang="T9">
                  <a:pos x="T2" y="T3"/>
                </a:cxn>
                <a:cxn ang="T10">
                  <a:pos x="T4" y="T5"/>
                </a:cxn>
                <a:cxn ang="T11">
                  <a:pos x="T6" y="T7"/>
                </a:cxn>
              </a:cxnLst>
              <a:rect l="T12" t="T13" r="T14" b="T15"/>
              <a:pathLst>
                <a:path w="1318" h="607">
                  <a:moveTo>
                    <a:pt x="412" y="0"/>
                  </a:moveTo>
                  <a:lnTo>
                    <a:pt x="0" y="502"/>
                  </a:lnTo>
                  <a:lnTo>
                    <a:pt x="1318" y="607"/>
                  </a:lnTo>
                  <a:lnTo>
                    <a:pt x="41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5" name="Freeform 259"/>
            <p:cNvSpPr>
              <a:spLocks/>
            </p:cNvSpPr>
            <p:nvPr/>
          </p:nvSpPr>
          <p:spPr bwMode="auto">
            <a:xfrm>
              <a:off x="4406" y="2577"/>
              <a:ext cx="145" cy="84"/>
            </a:xfrm>
            <a:custGeom>
              <a:avLst/>
              <a:gdLst>
                <a:gd name="T0" fmla="*/ 16 w 1312"/>
                <a:gd name="T1" fmla="*/ 0 h 761"/>
                <a:gd name="T2" fmla="*/ 0 w 1312"/>
                <a:gd name="T3" fmla="*/ 2 h 761"/>
                <a:gd name="T4" fmla="*/ 11 w 1312"/>
                <a:gd name="T5" fmla="*/ 9 h 761"/>
                <a:gd name="T6" fmla="*/ 16 w 1312"/>
                <a:gd name="T7" fmla="*/ 0 h 761"/>
                <a:gd name="T8" fmla="*/ 0 60000 65536"/>
                <a:gd name="T9" fmla="*/ 0 60000 65536"/>
                <a:gd name="T10" fmla="*/ 0 60000 65536"/>
                <a:gd name="T11" fmla="*/ 0 60000 65536"/>
                <a:gd name="T12" fmla="*/ 0 w 1312"/>
                <a:gd name="T13" fmla="*/ 0 h 761"/>
                <a:gd name="T14" fmla="*/ 1312 w 1312"/>
                <a:gd name="T15" fmla="*/ 761 h 761"/>
              </a:gdLst>
              <a:ahLst/>
              <a:cxnLst>
                <a:cxn ang="T8">
                  <a:pos x="T0" y="T1"/>
                </a:cxn>
                <a:cxn ang="T9">
                  <a:pos x="T2" y="T3"/>
                </a:cxn>
                <a:cxn ang="T10">
                  <a:pos x="T4" y="T5"/>
                </a:cxn>
                <a:cxn ang="T11">
                  <a:pos x="T6" y="T7"/>
                </a:cxn>
              </a:cxnLst>
              <a:rect l="T12" t="T13" r="T14" b="T15"/>
              <a:pathLst>
                <a:path w="1312" h="761">
                  <a:moveTo>
                    <a:pt x="1312" y="0"/>
                  </a:moveTo>
                  <a:lnTo>
                    <a:pt x="0" y="154"/>
                  </a:lnTo>
                  <a:lnTo>
                    <a:pt x="906" y="761"/>
                  </a:lnTo>
                  <a:lnTo>
                    <a:pt x="1312"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6" name="Freeform 260"/>
            <p:cNvSpPr>
              <a:spLocks/>
            </p:cNvSpPr>
            <p:nvPr/>
          </p:nvSpPr>
          <p:spPr bwMode="auto">
            <a:xfrm>
              <a:off x="4406" y="2577"/>
              <a:ext cx="145" cy="84"/>
            </a:xfrm>
            <a:custGeom>
              <a:avLst/>
              <a:gdLst>
                <a:gd name="T0" fmla="*/ 16 w 1312"/>
                <a:gd name="T1" fmla="*/ 0 h 761"/>
                <a:gd name="T2" fmla="*/ 0 w 1312"/>
                <a:gd name="T3" fmla="*/ 2 h 761"/>
                <a:gd name="T4" fmla="*/ 11 w 1312"/>
                <a:gd name="T5" fmla="*/ 9 h 761"/>
                <a:gd name="T6" fmla="*/ 16 w 1312"/>
                <a:gd name="T7" fmla="*/ 0 h 761"/>
                <a:gd name="T8" fmla="*/ 0 60000 65536"/>
                <a:gd name="T9" fmla="*/ 0 60000 65536"/>
                <a:gd name="T10" fmla="*/ 0 60000 65536"/>
                <a:gd name="T11" fmla="*/ 0 60000 65536"/>
                <a:gd name="T12" fmla="*/ 0 w 1312"/>
                <a:gd name="T13" fmla="*/ 0 h 761"/>
                <a:gd name="T14" fmla="*/ 1312 w 1312"/>
                <a:gd name="T15" fmla="*/ 761 h 761"/>
              </a:gdLst>
              <a:ahLst/>
              <a:cxnLst>
                <a:cxn ang="T8">
                  <a:pos x="T0" y="T1"/>
                </a:cxn>
                <a:cxn ang="T9">
                  <a:pos x="T2" y="T3"/>
                </a:cxn>
                <a:cxn ang="T10">
                  <a:pos x="T4" y="T5"/>
                </a:cxn>
                <a:cxn ang="T11">
                  <a:pos x="T6" y="T7"/>
                </a:cxn>
              </a:cxnLst>
              <a:rect l="T12" t="T13" r="T14" b="T15"/>
              <a:pathLst>
                <a:path w="1312" h="761">
                  <a:moveTo>
                    <a:pt x="1312" y="0"/>
                  </a:moveTo>
                  <a:lnTo>
                    <a:pt x="0" y="154"/>
                  </a:lnTo>
                  <a:lnTo>
                    <a:pt x="906" y="761"/>
                  </a:lnTo>
                  <a:lnTo>
                    <a:pt x="1312"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7" name="Freeform 261"/>
            <p:cNvSpPr>
              <a:spLocks/>
            </p:cNvSpPr>
            <p:nvPr/>
          </p:nvSpPr>
          <p:spPr bwMode="auto">
            <a:xfrm>
              <a:off x="4406" y="2531"/>
              <a:ext cx="145" cy="63"/>
            </a:xfrm>
            <a:custGeom>
              <a:avLst/>
              <a:gdLst>
                <a:gd name="T0" fmla="*/ 4 w 1312"/>
                <a:gd name="T1" fmla="*/ 0 h 573"/>
                <a:gd name="T2" fmla="*/ 0 w 1312"/>
                <a:gd name="T3" fmla="*/ 7 h 573"/>
                <a:gd name="T4" fmla="*/ 16 w 1312"/>
                <a:gd name="T5" fmla="*/ 5 h 573"/>
                <a:gd name="T6" fmla="*/ 4 w 1312"/>
                <a:gd name="T7" fmla="*/ 0 h 573"/>
                <a:gd name="T8" fmla="*/ 0 60000 65536"/>
                <a:gd name="T9" fmla="*/ 0 60000 65536"/>
                <a:gd name="T10" fmla="*/ 0 60000 65536"/>
                <a:gd name="T11" fmla="*/ 0 60000 65536"/>
                <a:gd name="T12" fmla="*/ 0 w 1312"/>
                <a:gd name="T13" fmla="*/ 0 h 573"/>
                <a:gd name="T14" fmla="*/ 1312 w 1312"/>
                <a:gd name="T15" fmla="*/ 573 h 573"/>
              </a:gdLst>
              <a:ahLst/>
              <a:cxnLst>
                <a:cxn ang="T8">
                  <a:pos x="T0" y="T1"/>
                </a:cxn>
                <a:cxn ang="T9">
                  <a:pos x="T2" y="T3"/>
                </a:cxn>
                <a:cxn ang="T10">
                  <a:pos x="T4" y="T5"/>
                </a:cxn>
                <a:cxn ang="T11">
                  <a:pos x="T6" y="T7"/>
                </a:cxn>
              </a:cxnLst>
              <a:rect l="T12" t="T13" r="T14" b="T15"/>
              <a:pathLst>
                <a:path w="1312" h="573">
                  <a:moveTo>
                    <a:pt x="305" y="0"/>
                  </a:moveTo>
                  <a:lnTo>
                    <a:pt x="0" y="573"/>
                  </a:lnTo>
                  <a:lnTo>
                    <a:pt x="1312" y="419"/>
                  </a:lnTo>
                  <a:lnTo>
                    <a:pt x="30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8" name="Freeform 262"/>
            <p:cNvSpPr>
              <a:spLocks/>
            </p:cNvSpPr>
            <p:nvPr/>
          </p:nvSpPr>
          <p:spPr bwMode="auto">
            <a:xfrm>
              <a:off x="4406" y="2531"/>
              <a:ext cx="145" cy="63"/>
            </a:xfrm>
            <a:custGeom>
              <a:avLst/>
              <a:gdLst>
                <a:gd name="T0" fmla="*/ 4 w 1312"/>
                <a:gd name="T1" fmla="*/ 0 h 573"/>
                <a:gd name="T2" fmla="*/ 0 w 1312"/>
                <a:gd name="T3" fmla="*/ 7 h 573"/>
                <a:gd name="T4" fmla="*/ 16 w 1312"/>
                <a:gd name="T5" fmla="*/ 5 h 573"/>
                <a:gd name="T6" fmla="*/ 4 w 1312"/>
                <a:gd name="T7" fmla="*/ 0 h 573"/>
                <a:gd name="T8" fmla="*/ 0 60000 65536"/>
                <a:gd name="T9" fmla="*/ 0 60000 65536"/>
                <a:gd name="T10" fmla="*/ 0 60000 65536"/>
                <a:gd name="T11" fmla="*/ 0 60000 65536"/>
                <a:gd name="T12" fmla="*/ 0 w 1312"/>
                <a:gd name="T13" fmla="*/ 0 h 573"/>
                <a:gd name="T14" fmla="*/ 1312 w 1312"/>
                <a:gd name="T15" fmla="*/ 573 h 573"/>
              </a:gdLst>
              <a:ahLst/>
              <a:cxnLst>
                <a:cxn ang="T8">
                  <a:pos x="T0" y="T1"/>
                </a:cxn>
                <a:cxn ang="T9">
                  <a:pos x="T2" y="T3"/>
                </a:cxn>
                <a:cxn ang="T10">
                  <a:pos x="T4" y="T5"/>
                </a:cxn>
                <a:cxn ang="T11">
                  <a:pos x="T6" y="T7"/>
                </a:cxn>
              </a:cxnLst>
              <a:rect l="T12" t="T13" r="T14" b="T15"/>
              <a:pathLst>
                <a:path w="1312" h="573">
                  <a:moveTo>
                    <a:pt x="305" y="0"/>
                  </a:moveTo>
                  <a:lnTo>
                    <a:pt x="0" y="573"/>
                  </a:lnTo>
                  <a:lnTo>
                    <a:pt x="1312" y="419"/>
                  </a:lnTo>
                  <a:lnTo>
                    <a:pt x="30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69" name="Freeform 263"/>
            <p:cNvSpPr>
              <a:spLocks/>
            </p:cNvSpPr>
            <p:nvPr/>
          </p:nvSpPr>
          <p:spPr bwMode="auto">
            <a:xfrm>
              <a:off x="4287" y="2735"/>
              <a:ext cx="159" cy="105"/>
            </a:xfrm>
            <a:custGeom>
              <a:avLst/>
              <a:gdLst>
                <a:gd name="T0" fmla="*/ 18 w 1427"/>
                <a:gd name="T1" fmla="*/ 0 h 954"/>
                <a:gd name="T2" fmla="*/ 0 w 1427"/>
                <a:gd name="T3" fmla="*/ 12 h 954"/>
                <a:gd name="T4" fmla="*/ 9 w 1427"/>
                <a:gd name="T5" fmla="*/ 7 h 954"/>
                <a:gd name="T6" fmla="*/ 18 w 1427"/>
                <a:gd name="T7" fmla="*/ 0 h 954"/>
                <a:gd name="T8" fmla="*/ 0 60000 65536"/>
                <a:gd name="T9" fmla="*/ 0 60000 65536"/>
                <a:gd name="T10" fmla="*/ 0 60000 65536"/>
                <a:gd name="T11" fmla="*/ 0 60000 65536"/>
                <a:gd name="T12" fmla="*/ 0 w 1427"/>
                <a:gd name="T13" fmla="*/ 0 h 954"/>
                <a:gd name="T14" fmla="*/ 1427 w 1427"/>
                <a:gd name="T15" fmla="*/ 954 h 954"/>
              </a:gdLst>
              <a:ahLst/>
              <a:cxnLst>
                <a:cxn ang="T8">
                  <a:pos x="T0" y="T1"/>
                </a:cxn>
                <a:cxn ang="T9">
                  <a:pos x="T2" y="T3"/>
                </a:cxn>
                <a:cxn ang="T10">
                  <a:pos x="T4" y="T5"/>
                </a:cxn>
                <a:cxn ang="T11">
                  <a:pos x="T6" y="T7"/>
                </a:cxn>
              </a:cxnLst>
              <a:rect l="T12" t="T13" r="T14" b="T15"/>
              <a:pathLst>
                <a:path w="1427" h="954">
                  <a:moveTo>
                    <a:pt x="1427" y="0"/>
                  </a:moveTo>
                  <a:lnTo>
                    <a:pt x="0" y="954"/>
                  </a:lnTo>
                  <a:lnTo>
                    <a:pt x="760" y="547"/>
                  </a:lnTo>
                  <a:lnTo>
                    <a:pt x="1427"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0" name="Freeform 264"/>
            <p:cNvSpPr>
              <a:spLocks/>
            </p:cNvSpPr>
            <p:nvPr/>
          </p:nvSpPr>
          <p:spPr bwMode="auto">
            <a:xfrm>
              <a:off x="4287" y="2735"/>
              <a:ext cx="159" cy="105"/>
            </a:xfrm>
            <a:custGeom>
              <a:avLst/>
              <a:gdLst>
                <a:gd name="T0" fmla="*/ 18 w 1427"/>
                <a:gd name="T1" fmla="*/ 0 h 954"/>
                <a:gd name="T2" fmla="*/ 0 w 1427"/>
                <a:gd name="T3" fmla="*/ 12 h 954"/>
                <a:gd name="T4" fmla="*/ 9 w 1427"/>
                <a:gd name="T5" fmla="*/ 7 h 954"/>
                <a:gd name="T6" fmla="*/ 18 w 1427"/>
                <a:gd name="T7" fmla="*/ 0 h 954"/>
                <a:gd name="T8" fmla="*/ 0 60000 65536"/>
                <a:gd name="T9" fmla="*/ 0 60000 65536"/>
                <a:gd name="T10" fmla="*/ 0 60000 65536"/>
                <a:gd name="T11" fmla="*/ 0 60000 65536"/>
                <a:gd name="T12" fmla="*/ 0 w 1427"/>
                <a:gd name="T13" fmla="*/ 0 h 954"/>
                <a:gd name="T14" fmla="*/ 1427 w 1427"/>
                <a:gd name="T15" fmla="*/ 954 h 954"/>
              </a:gdLst>
              <a:ahLst/>
              <a:cxnLst>
                <a:cxn ang="T8">
                  <a:pos x="T0" y="T1"/>
                </a:cxn>
                <a:cxn ang="T9">
                  <a:pos x="T2" y="T3"/>
                </a:cxn>
                <a:cxn ang="T10">
                  <a:pos x="T4" y="T5"/>
                </a:cxn>
                <a:cxn ang="T11">
                  <a:pos x="T6" y="T7"/>
                </a:cxn>
              </a:cxnLst>
              <a:rect l="T12" t="T13" r="T14" b="T15"/>
              <a:pathLst>
                <a:path w="1427" h="954">
                  <a:moveTo>
                    <a:pt x="1427" y="0"/>
                  </a:moveTo>
                  <a:lnTo>
                    <a:pt x="0" y="954"/>
                  </a:lnTo>
                  <a:lnTo>
                    <a:pt x="760" y="547"/>
                  </a:lnTo>
                  <a:lnTo>
                    <a:pt x="1427"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1" name="Freeform 265"/>
            <p:cNvSpPr>
              <a:spLocks/>
            </p:cNvSpPr>
            <p:nvPr/>
          </p:nvSpPr>
          <p:spPr bwMode="auto">
            <a:xfrm>
              <a:off x="4242" y="2728"/>
              <a:ext cx="204" cy="112"/>
            </a:xfrm>
            <a:custGeom>
              <a:avLst/>
              <a:gdLst>
                <a:gd name="T0" fmla="*/ 0 w 1843"/>
                <a:gd name="T1" fmla="*/ 0 h 1009"/>
                <a:gd name="T2" fmla="*/ 5 w 1843"/>
                <a:gd name="T3" fmla="*/ 12 h 1009"/>
                <a:gd name="T4" fmla="*/ 23 w 1843"/>
                <a:gd name="T5" fmla="*/ 1 h 1009"/>
                <a:gd name="T6" fmla="*/ 0 w 1843"/>
                <a:gd name="T7" fmla="*/ 0 h 1009"/>
                <a:gd name="T8" fmla="*/ 0 60000 65536"/>
                <a:gd name="T9" fmla="*/ 0 60000 65536"/>
                <a:gd name="T10" fmla="*/ 0 60000 65536"/>
                <a:gd name="T11" fmla="*/ 0 60000 65536"/>
                <a:gd name="T12" fmla="*/ 0 w 1843"/>
                <a:gd name="T13" fmla="*/ 0 h 1009"/>
                <a:gd name="T14" fmla="*/ 1843 w 1843"/>
                <a:gd name="T15" fmla="*/ 1009 h 1009"/>
              </a:gdLst>
              <a:ahLst/>
              <a:cxnLst>
                <a:cxn ang="T8">
                  <a:pos x="T0" y="T1"/>
                </a:cxn>
                <a:cxn ang="T9">
                  <a:pos x="T2" y="T3"/>
                </a:cxn>
                <a:cxn ang="T10">
                  <a:pos x="T4" y="T5"/>
                </a:cxn>
                <a:cxn ang="T11">
                  <a:pos x="T6" y="T7"/>
                </a:cxn>
              </a:cxnLst>
              <a:rect l="T12" t="T13" r="T14" b="T15"/>
              <a:pathLst>
                <a:path w="1843" h="1009">
                  <a:moveTo>
                    <a:pt x="0" y="0"/>
                  </a:moveTo>
                  <a:lnTo>
                    <a:pt x="416" y="1009"/>
                  </a:lnTo>
                  <a:lnTo>
                    <a:pt x="1843" y="55"/>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2" name="Freeform 266"/>
            <p:cNvSpPr>
              <a:spLocks/>
            </p:cNvSpPr>
            <p:nvPr/>
          </p:nvSpPr>
          <p:spPr bwMode="auto">
            <a:xfrm>
              <a:off x="4242" y="2728"/>
              <a:ext cx="204" cy="112"/>
            </a:xfrm>
            <a:custGeom>
              <a:avLst/>
              <a:gdLst>
                <a:gd name="T0" fmla="*/ 0 w 1843"/>
                <a:gd name="T1" fmla="*/ 0 h 1009"/>
                <a:gd name="T2" fmla="*/ 5 w 1843"/>
                <a:gd name="T3" fmla="*/ 12 h 1009"/>
                <a:gd name="T4" fmla="*/ 23 w 1843"/>
                <a:gd name="T5" fmla="*/ 1 h 1009"/>
                <a:gd name="T6" fmla="*/ 0 w 1843"/>
                <a:gd name="T7" fmla="*/ 0 h 1009"/>
                <a:gd name="T8" fmla="*/ 0 60000 65536"/>
                <a:gd name="T9" fmla="*/ 0 60000 65536"/>
                <a:gd name="T10" fmla="*/ 0 60000 65536"/>
                <a:gd name="T11" fmla="*/ 0 60000 65536"/>
                <a:gd name="T12" fmla="*/ 0 w 1843"/>
                <a:gd name="T13" fmla="*/ 0 h 1009"/>
                <a:gd name="T14" fmla="*/ 1843 w 1843"/>
                <a:gd name="T15" fmla="*/ 1009 h 1009"/>
              </a:gdLst>
              <a:ahLst/>
              <a:cxnLst>
                <a:cxn ang="T8">
                  <a:pos x="T0" y="T1"/>
                </a:cxn>
                <a:cxn ang="T9">
                  <a:pos x="T2" y="T3"/>
                </a:cxn>
                <a:cxn ang="T10">
                  <a:pos x="T4" y="T5"/>
                </a:cxn>
                <a:cxn ang="T11">
                  <a:pos x="T6" y="T7"/>
                </a:cxn>
              </a:cxnLst>
              <a:rect l="T12" t="T13" r="T14" b="T15"/>
              <a:pathLst>
                <a:path w="1843" h="1009">
                  <a:moveTo>
                    <a:pt x="0" y="0"/>
                  </a:moveTo>
                  <a:lnTo>
                    <a:pt x="416" y="1009"/>
                  </a:lnTo>
                  <a:lnTo>
                    <a:pt x="1843" y="55"/>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3" name="Freeform 267"/>
            <p:cNvSpPr>
              <a:spLocks/>
            </p:cNvSpPr>
            <p:nvPr/>
          </p:nvSpPr>
          <p:spPr bwMode="auto">
            <a:xfrm>
              <a:off x="4242" y="2695"/>
              <a:ext cx="204" cy="40"/>
            </a:xfrm>
            <a:custGeom>
              <a:avLst/>
              <a:gdLst>
                <a:gd name="T0" fmla="*/ 7 w 1843"/>
                <a:gd name="T1" fmla="*/ 0 h 361"/>
                <a:gd name="T2" fmla="*/ 0 w 1843"/>
                <a:gd name="T3" fmla="*/ 4 h 361"/>
                <a:gd name="T4" fmla="*/ 23 w 1843"/>
                <a:gd name="T5" fmla="*/ 4 h 361"/>
                <a:gd name="T6" fmla="*/ 7 w 1843"/>
                <a:gd name="T7" fmla="*/ 0 h 361"/>
                <a:gd name="T8" fmla="*/ 0 60000 65536"/>
                <a:gd name="T9" fmla="*/ 0 60000 65536"/>
                <a:gd name="T10" fmla="*/ 0 60000 65536"/>
                <a:gd name="T11" fmla="*/ 0 60000 65536"/>
                <a:gd name="T12" fmla="*/ 0 w 1843"/>
                <a:gd name="T13" fmla="*/ 0 h 361"/>
                <a:gd name="T14" fmla="*/ 1843 w 1843"/>
                <a:gd name="T15" fmla="*/ 361 h 361"/>
              </a:gdLst>
              <a:ahLst/>
              <a:cxnLst>
                <a:cxn ang="T8">
                  <a:pos x="T0" y="T1"/>
                </a:cxn>
                <a:cxn ang="T9">
                  <a:pos x="T2" y="T3"/>
                </a:cxn>
                <a:cxn ang="T10">
                  <a:pos x="T4" y="T5"/>
                </a:cxn>
                <a:cxn ang="T11">
                  <a:pos x="T6" y="T7"/>
                </a:cxn>
              </a:cxnLst>
              <a:rect l="T12" t="T13" r="T14" b="T15"/>
              <a:pathLst>
                <a:path w="1843" h="361">
                  <a:moveTo>
                    <a:pt x="571" y="0"/>
                  </a:moveTo>
                  <a:lnTo>
                    <a:pt x="0" y="306"/>
                  </a:lnTo>
                  <a:lnTo>
                    <a:pt x="1843" y="361"/>
                  </a:lnTo>
                  <a:lnTo>
                    <a:pt x="571"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4" name="Freeform 268"/>
            <p:cNvSpPr>
              <a:spLocks/>
            </p:cNvSpPr>
            <p:nvPr/>
          </p:nvSpPr>
          <p:spPr bwMode="auto">
            <a:xfrm>
              <a:off x="4242" y="2695"/>
              <a:ext cx="204" cy="40"/>
            </a:xfrm>
            <a:custGeom>
              <a:avLst/>
              <a:gdLst>
                <a:gd name="T0" fmla="*/ 7 w 1843"/>
                <a:gd name="T1" fmla="*/ 0 h 361"/>
                <a:gd name="T2" fmla="*/ 0 w 1843"/>
                <a:gd name="T3" fmla="*/ 4 h 361"/>
                <a:gd name="T4" fmla="*/ 23 w 1843"/>
                <a:gd name="T5" fmla="*/ 4 h 361"/>
                <a:gd name="T6" fmla="*/ 7 w 1843"/>
                <a:gd name="T7" fmla="*/ 0 h 361"/>
                <a:gd name="T8" fmla="*/ 0 60000 65536"/>
                <a:gd name="T9" fmla="*/ 0 60000 65536"/>
                <a:gd name="T10" fmla="*/ 0 60000 65536"/>
                <a:gd name="T11" fmla="*/ 0 60000 65536"/>
                <a:gd name="T12" fmla="*/ 0 w 1843"/>
                <a:gd name="T13" fmla="*/ 0 h 361"/>
                <a:gd name="T14" fmla="*/ 1843 w 1843"/>
                <a:gd name="T15" fmla="*/ 361 h 361"/>
              </a:gdLst>
              <a:ahLst/>
              <a:cxnLst>
                <a:cxn ang="T8">
                  <a:pos x="T0" y="T1"/>
                </a:cxn>
                <a:cxn ang="T9">
                  <a:pos x="T2" y="T3"/>
                </a:cxn>
                <a:cxn ang="T10">
                  <a:pos x="T4" y="T5"/>
                </a:cxn>
                <a:cxn ang="T11">
                  <a:pos x="T6" y="T7"/>
                </a:cxn>
              </a:cxnLst>
              <a:rect l="T12" t="T13" r="T14" b="T15"/>
              <a:pathLst>
                <a:path w="1843" h="361">
                  <a:moveTo>
                    <a:pt x="571" y="0"/>
                  </a:moveTo>
                  <a:lnTo>
                    <a:pt x="0" y="306"/>
                  </a:lnTo>
                  <a:lnTo>
                    <a:pt x="1843" y="361"/>
                  </a:lnTo>
                  <a:lnTo>
                    <a:pt x="571"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5" name="Freeform 269"/>
            <p:cNvSpPr>
              <a:spLocks/>
            </p:cNvSpPr>
            <p:nvPr/>
          </p:nvSpPr>
          <p:spPr bwMode="auto">
            <a:xfrm>
              <a:off x="4305" y="2650"/>
              <a:ext cx="141" cy="85"/>
            </a:xfrm>
            <a:custGeom>
              <a:avLst/>
              <a:gdLst>
                <a:gd name="T0" fmla="*/ 6 w 1272"/>
                <a:gd name="T1" fmla="*/ 0 h 773"/>
                <a:gd name="T2" fmla="*/ 0 w 1272"/>
                <a:gd name="T3" fmla="*/ 5 h 773"/>
                <a:gd name="T4" fmla="*/ 16 w 1272"/>
                <a:gd name="T5" fmla="*/ 9 h 773"/>
                <a:gd name="T6" fmla="*/ 6 w 1272"/>
                <a:gd name="T7" fmla="*/ 0 h 773"/>
                <a:gd name="T8" fmla="*/ 0 60000 65536"/>
                <a:gd name="T9" fmla="*/ 0 60000 65536"/>
                <a:gd name="T10" fmla="*/ 0 60000 65536"/>
                <a:gd name="T11" fmla="*/ 0 60000 65536"/>
                <a:gd name="T12" fmla="*/ 0 w 1272"/>
                <a:gd name="T13" fmla="*/ 0 h 773"/>
                <a:gd name="T14" fmla="*/ 1272 w 1272"/>
                <a:gd name="T15" fmla="*/ 773 h 773"/>
              </a:gdLst>
              <a:ahLst/>
              <a:cxnLst>
                <a:cxn ang="T8">
                  <a:pos x="T0" y="T1"/>
                </a:cxn>
                <a:cxn ang="T9">
                  <a:pos x="T2" y="T3"/>
                </a:cxn>
                <a:cxn ang="T10">
                  <a:pos x="T4" y="T5"/>
                </a:cxn>
                <a:cxn ang="T11">
                  <a:pos x="T6" y="T7"/>
                </a:cxn>
              </a:cxnLst>
              <a:rect l="T12" t="T13" r="T14" b="T15"/>
              <a:pathLst>
                <a:path w="1272" h="773">
                  <a:moveTo>
                    <a:pt x="500" y="0"/>
                  </a:moveTo>
                  <a:lnTo>
                    <a:pt x="0" y="412"/>
                  </a:lnTo>
                  <a:lnTo>
                    <a:pt x="1272" y="773"/>
                  </a:lnTo>
                  <a:lnTo>
                    <a:pt x="50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6" name="Freeform 270"/>
            <p:cNvSpPr>
              <a:spLocks/>
            </p:cNvSpPr>
            <p:nvPr/>
          </p:nvSpPr>
          <p:spPr bwMode="auto">
            <a:xfrm>
              <a:off x="4305" y="2650"/>
              <a:ext cx="141" cy="85"/>
            </a:xfrm>
            <a:custGeom>
              <a:avLst/>
              <a:gdLst>
                <a:gd name="T0" fmla="*/ 6 w 1272"/>
                <a:gd name="T1" fmla="*/ 0 h 773"/>
                <a:gd name="T2" fmla="*/ 0 w 1272"/>
                <a:gd name="T3" fmla="*/ 5 h 773"/>
                <a:gd name="T4" fmla="*/ 16 w 1272"/>
                <a:gd name="T5" fmla="*/ 9 h 773"/>
                <a:gd name="T6" fmla="*/ 6 w 1272"/>
                <a:gd name="T7" fmla="*/ 0 h 773"/>
                <a:gd name="T8" fmla="*/ 0 60000 65536"/>
                <a:gd name="T9" fmla="*/ 0 60000 65536"/>
                <a:gd name="T10" fmla="*/ 0 60000 65536"/>
                <a:gd name="T11" fmla="*/ 0 60000 65536"/>
                <a:gd name="T12" fmla="*/ 0 w 1272"/>
                <a:gd name="T13" fmla="*/ 0 h 773"/>
                <a:gd name="T14" fmla="*/ 1272 w 1272"/>
                <a:gd name="T15" fmla="*/ 773 h 773"/>
              </a:gdLst>
              <a:ahLst/>
              <a:cxnLst>
                <a:cxn ang="T8">
                  <a:pos x="T0" y="T1"/>
                </a:cxn>
                <a:cxn ang="T9">
                  <a:pos x="T2" y="T3"/>
                </a:cxn>
                <a:cxn ang="T10">
                  <a:pos x="T4" y="T5"/>
                </a:cxn>
                <a:cxn ang="T11">
                  <a:pos x="T6" y="T7"/>
                </a:cxn>
              </a:cxnLst>
              <a:rect l="T12" t="T13" r="T14" b="T15"/>
              <a:pathLst>
                <a:path w="1272" h="773">
                  <a:moveTo>
                    <a:pt x="500" y="0"/>
                  </a:moveTo>
                  <a:lnTo>
                    <a:pt x="0" y="412"/>
                  </a:lnTo>
                  <a:lnTo>
                    <a:pt x="1272" y="773"/>
                  </a:lnTo>
                  <a:lnTo>
                    <a:pt x="50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7" name="Freeform 271"/>
            <p:cNvSpPr>
              <a:spLocks/>
            </p:cNvSpPr>
            <p:nvPr/>
          </p:nvSpPr>
          <p:spPr bwMode="auto">
            <a:xfrm>
              <a:off x="4102" y="2840"/>
              <a:ext cx="185" cy="37"/>
            </a:xfrm>
            <a:custGeom>
              <a:avLst/>
              <a:gdLst>
                <a:gd name="T0" fmla="*/ 20 w 1681"/>
                <a:gd name="T1" fmla="*/ 0 h 335"/>
                <a:gd name="T2" fmla="*/ 0 w 1681"/>
                <a:gd name="T3" fmla="*/ 4 h 335"/>
                <a:gd name="T4" fmla="*/ 10 w 1681"/>
                <a:gd name="T5" fmla="*/ 3 h 335"/>
                <a:gd name="T6" fmla="*/ 20 w 1681"/>
                <a:gd name="T7" fmla="*/ 0 h 335"/>
                <a:gd name="T8" fmla="*/ 0 60000 65536"/>
                <a:gd name="T9" fmla="*/ 0 60000 65536"/>
                <a:gd name="T10" fmla="*/ 0 60000 65536"/>
                <a:gd name="T11" fmla="*/ 0 60000 65536"/>
                <a:gd name="T12" fmla="*/ 0 w 1681"/>
                <a:gd name="T13" fmla="*/ 0 h 335"/>
                <a:gd name="T14" fmla="*/ 1681 w 1681"/>
                <a:gd name="T15" fmla="*/ 335 h 335"/>
              </a:gdLst>
              <a:ahLst/>
              <a:cxnLst>
                <a:cxn ang="T8">
                  <a:pos x="T0" y="T1"/>
                </a:cxn>
                <a:cxn ang="T9">
                  <a:pos x="T2" y="T3"/>
                </a:cxn>
                <a:cxn ang="T10">
                  <a:pos x="T4" y="T5"/>
                </a:cxn>
                <a:cxn ang="T11">
                  <a:pos x="T6" y="T7"/>
                </a:cxn>
              </a:cxnLst>
              <a:rect l="T12" t="T13" r="T14" b="T15"/>
              <a:pathLst>
                <a:path w="1681" h="335">
                  <a:moveTo>
                    <a:pt x="1681" y="0"/>
                  </a:moveTo>
                  <a:lnTo>
                    <a:pt x="0" y="335"/>
                  </a:lnTo>
                  <a:lnTo>
                    <a:pt x="858" y="251"/>
                  </a:lnTo>
                  <a:lnTo>
                    <a:pt x="1681"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8" name="Freeform 272"/>
            <p:cNvSpPr>
              <a:spLocks/>
            </p:cNvSpPr>
            <p:nvPr/>
          </p:nvSpPr>
          <p:spPr bwMode="auto">
            <a:xfrm>
              <a:off x="4102" y="2840"/>
              <a:ext cx="185" cy="37"/>
            </a:xfrm>
            <a:custGeom>
              <a:avLst/>
              <a:gdLst>
                <a:gd name="T0" fmla="*/ 20 w 1681"/>
                <a:gd name="T1" fmla="*/ 0 h 335"/>
                <a:gd name="T2" fmla="*/ 0 w 1681"/>
                <a:gd name="T3" fmla="*/ 4 h 335"/>
                <a:gd name="T4" fmla="*/ 10 w 1681"/>
                <a:gd name="T5" fmla="*/ 3 h 335"/>
                <a:gd name="T6" fmla="*/ 20 w 1681"/>
                <a:gd name="T7" fmla="*/ 0 h 335"/>
                <a:gd name="T8" fmla="*/ 0 60000 65536"/>
                <a:gd name="T9" fmla="*/ 0 60000 65536"/>
                <a:gd name="T10" fmla="*/ 0 60000 65536"/>
                <a:gd name="T11" fmla="*/ 0 60000 65536"/>
                <a:gd name="T12" fmla="*/ 0 w 1681"/>
                <a:gd name="T13" fmla="*/ 0 h 335"/>
                <a:gd name="T14" fmla="*/ 1681 w 1681"/>
                <a:gd name="T15" fmla="*/ 335 h 335"/>
              </a:gdLst>
              <a:ahLst/>
              <a:cxnLst>
                <a:cxn ang="T8">
                  <a:pos x="T0" y="T1"/>
                </a:cxn>
                <a:cxn ang="T9">
                  <a:pos x="T2" y="T3"/>
                </a:cxn>
                <a:cxn ang="T10">
                  <a:pos x="T4" y="T5"/>
                </a:cxn>
                <a:cxn ang="T11">
                  <a:pos x="T6" y="T7"/>
                </a:cxn>
              </a:cxnLst>
              <a:rect l="T12" t="T13" r="T14" b="T15"/>
              <a:pathLst>
                <a:path w="1681" h="335">
                  <a:moveTo>
                    <a:pt x="1681" y="0"/>
                  </a:moveTo>
                  <a:lnTo>
                    <a:pt x="0" y="335"/>
                  </a:lnTo>
                  <a:lnTo>
                    <a:pt x="858" y="251"/>
                  </a:lnTo>
                  <a:lnTo>
                    <a:pt x="168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79" name="Freeform 273"/>
            <p:cNvSpPr>
              <a:spLocks/>
            </p:cNvSpPr>
            <p:nvPr/>
          </p:nvSpPr>
          <p:spPr bwMode="auto">
            <a:xfrm>
              <a:off x="4102" y="2756"/>
              <a:ext cx="185" cy="121"/>
            </a:xfrm>
            <a:custGeom>
              <a:avLst/>
              <a:gdLst>
                <a:gd name="T0" fmla="*/ 0 w 1681"/>
                <a:gd name="T1" fmla="*/ 0 h 1092"/>
                <a:gd name="T2" fmla="*/ 0 w 1681"/>
                <a:gd name="T3" fmla="*/ 13 h 1092"/>
                <a:gd name="T4" fmla="*/ 20 w 1681"/>
                <a:gd name="T5" fmla="*/ 9 h 1092"/>
                <a:gd name="T6" fmla="*/ 0 w 1681"/>
                <a:gd name="T7" fmla="*/ 0 h 1092"/>
                <a:gd name="T8" fmla="*/ 0 60000 65536"/>
                <a:gd name="T9" fmla="*/ 0 60000 65536"/>
                <a:gd name="T10" fmla="*/ 0 60000 65536"/>
                <a:gd name="T11" fmla="*/ 0 60000 65536"/>
                <a:gd name="T12" fmla="*/ 0 w 1681"/>
                <a:gd name="T13" fmla="*/ 0 h 1092"/>
                <a:gd name="T14" fmla="*/ 1681 w 1681"/>
                <a:gd name="T15" fmla="*/ 1092 h 1092"/>
              </a:gdLst>
              <a:ahLst/>
              <a:cxnLst>
                <a:cxn ang="T8">
                  <a:pos x="T0" y="T1"/>
                </a:cxn>
                <a:cxn ang="T9">
                  <a:pos x="T2" y="T3"/>
                </a:cxn>
                <a:cxn ang="T10">
                  <a:pos x="T4" y="T5"/>
                </a:cxn>
                <a:cxn ang="T11">
                  <a:pos x="T6" y="T7"/>
                </a:cxn>
              </a:cxnLst>
              <a:rect l="T12" t="T13" r="T14" b="T15"/>
              <a:pathLst>
                <a:path w="1681" h="1092">
                  <a:moveTo>
                    <a:pt x="0" y="0"/>
                  </a:moveTo>
                  <a:lnTo>
                    <a:pt x="0" y="1092"/>
                  </a:lnTo>
                  <a:lnTo>
                    <a:pt x="1681" y="757"/>
                  </a:lnTo>
                  <a:lnTo>
                    <a:pt x="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0" name="Freeform 274"/>
            <p:cNvSpPr>
              <a:spLocks/>
            </p:cNvSpPr>
            <p:nvPr/>
          </p:nvSpPr>
          <p:spPr bwMode="auto">
            <a:xfrm>
              <a:off x="4102" y="2756"/>
              <a:ext cx="185" cy="121"/>
            </a:xfrm>
            <a:custGeom>
              <a:avLst/>
              <a:gdLst>
                <a:gd name="T0" fmla="*/ 0 w 1681"/>
                <a:gd name="T1" fmla="*/ 0 h 1092"/>
                <a:gd name="T2" fmla="*/ 0 w 1681"/>
                <a:gd name="T3" fmla="*/ 13 h 1092"/>
                <a:gd name="T4" fmla="*/ 20 w 1681"/>
                <a:gd name="T5" fmla="*/ 9 h 1092"/>
                <a:gd name="T6" fmla="*/ 0 w 1681"/>
                <a:gd name="T7" fmla="*/ 0 h 1092"/>
                <a:gd name="T8" fmla="*/ 0 60000 65536"/>
                <a:gd name="T9" fmla="*/ 0 60000 65536"/>
                <a:gd name="T10" fmla="*/ 0 60000 65536"/>
                <a:gd name="T11" fmla="*/ 0 60000 65536"/>
                <a:gd name="T12" fmla="*/ 0 w 1681"/>
                <a:gd name="T13" fmla="*/ 0 h 1092"/>
                <a:gd name="T14" fmla="*/ 1681 w 1681"/>
                <a:gd name="T15" fmla="*/ 1092 h 1092"/>
              </a:gdLst>
              <a:ahLst/>
              <a:cxnLst>
                <a:cxn ang="T8">
                  <a:pos x="T0" y="T1"/>
                </a:cxn>
                <a:cxn ang="T9">
                  <a:pos x="T2" y="T3"/>
                </a:cxn>
                <a:cxn ang="T10">
                  <a:pos x="T4" y="T5"/>
                </a:cxn>
                <a:cxn ang="T11">
                  <a:pos x="T6" y="T7"/>
                </a:cxn>
              </a:cxnLst>
              <a:rect l="T12" t="T13" r="T14" b="T15"/>
              <a:pathLst>
                <a:path w="1681" h="1092">
                  <a:moveTo>
                    <a:pt x="0" y="0"/>
                  </a:moveTo>
                  <a:lnTo>
                    <a:pt x="0" y="1092"/>
                  </a:lnTo>
                  <a:lnTo>
                    <a:pt x="1681" y="757"/>
                  </a:lnTo>
                  <a:lnTo>
                    <a:pt x="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1" name="Freeform 275"/>
            <p:cNvSpPr>
              <a:spLocks/>
            </p:cNvSpPr>
            <p:nvPr/>
          </p:nvSpPr>
          <p:spPr bwMode="auto">
            <a:xfrm>
              <a:off x="4102" y="2749"/>
              <a:ext cx="185" cy="91"/>
            </a:xfrm>
            <a:custGeom>
              <a:avLst/>
              <a:gdLst>
                <a:gd name="T0" fmla="*/ 8 w 1681"/>
                <a:gd name="T1" fmla="*/ 0 h 820"/>
                <a:gd name="T2" fmla="*/ 0 w 1681"/>
                <a:gd name="T3" fmla="*/ 1 h 820"/>
                <a:gd name="T4" fmla="*/ 20 w 1681"/>
                <a:gd name="T5" fmla="*/ 10 h 820"/>
                <a:gd name="T6" fmla="*/ 8 w 1681"/>
                <a:gd name="T7" fmla="*/ 0 h 820"/>
                <a:gd name="T8" fmla="*/ 0 60000 65536"/>
                <a:gd name="T9" fmla="*/ 0 60000 65536"/>
                <a:gd name="T10" fmla="*/ 0 60000 65536"/>
                <a:gd name="T11" fmla="*/ 0 60000 65536"/>
                <a:gd name="T12" fmla="*/ 0 w 1681"/>
                <a:gd name="T13" fmla="*/ 0 h 820"/>
                <a:gd name="T14" fmla="*/ 1681 w 1681"/>
                <a:gd name="T15" fmla="*/ 820 h 820"/>
              </a:gdLst>
              <a:ahLst/>
              <a:cxnLst>
                <a:cxn ang="T8">
                  <a:pos x="T0" y="T1"/>
                </a:cxn>
                <a:cxn ang="T9">
                  <a:pos x="T2" y="T3"/>
                </a:cxn>
                <a:cxn ang="T10">
                  <a:pos x="T4" y="T5"/>
                </a:cxn>
                <a:cxn ang="T11">
                  <a:pos x="T6" y="T7"/>
                </a:cxn>
              </a:cxnLst>
              <a:rect l="T12" t="T13" r="T14" b="T15"/>
              <a:pathLst>
                <a:path w="1681" h="820">
                  <a:moveTo>
                    <a:pt x="645" y="0"/>
                  </a:moveTo>
                  <a:lnTo>
                    <a:pt x="0" y="63"/>
                  </a:lnTo>
                  <a:lnTo>
                    <a:pt x="1681" y="820"/>
                  </a:lnTo>
                  <a:lnTo>
                    <a:pt x="645"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2" name="Freeform 276"/>
            <p:cNvSpPr>
              <a:spLocks/>
            </p:cNvSpPr>
            <p:nvPr/>
          </p:nvSpPr>
          <p:spPr bwMode="auto">
            <a:xfrm>
              <a:off x="4102" y="2749"/>
              <a:ext cx="185" cy="91"/>
            </a:xfrm>
            <a:custGeom>
              <a:avLst/>
              <a:gdLst>
                <a:gd name="T0" fmla="*/ 8 w 1681"/>
                <a:gd name="T1" fmla="*/ 0 h 820"/>
                <a:gd name="T2" fmla="*/ 0 w 1681"/>
                <a:gd name="T3" fmla="*/ 1 h 820"/>
                <a:gd name="T4" fmla="*/ 20 w 1681"/>
                <a:gd name="T5" fmla="*/ 10 h 820"/>
                <a:gd name="T6" fmla="*/ 8 w 1681"/>
                <a:gd name="T7" fmla="*/ 0 h 820"/>
                <a:gd name="T8" fmla="*/ 0 60000 65536"/>
                <a:gd name="T9" fmla="*/ 0 60000 65536"/>
                <a:gd name="T10" fmla="*/ 0 60000 65536"/>
                <a:gd name="T11" fmla="*/ 0 60000 65536"/>
                <a:gd name="T12" fmla="*/ 0 w 1681"/>
                <a:gd name="T13" fmla="*/ 0 h 820"/>
                <a:gd name="T14" fmla="*/ 1681 w 1681"/>
                <a:gd name="T15" fmla="*/ 820 h 820"/>
              </a:gdLst>
              <a:ahLst/>
              <a:cxnLst>
                <a:cxn ang="T8">
                  <a:pos x="T0" y="T1"/>
                </a:cxn>
                <a:cxn ang="T9">
                  <a:pos x="T2" y="T3"/>
                </a:cxn>
                <a:cxn ang="T10">
                  <a:pos x="T4" y="T5"/>
                </a:cxn>
                <a:cxn ang="T11">
                  <a:pos x="T6" y="T7"/>
                </a:cxn>
              </a:cxnLst>
              <a:rect l="T12" t="T13" r="T14" b="T15"/>
              <a:pathLst>
                <a:path w="1681" h="820">
                  <a:moveTo>
                    <a:pt x="645" y="0"/>
                  </a:moveTo>
                  <a:lnTo>
                    <a:pt x="0" y="63"/>
                  </a:lnTo>
                  <a:lnTo>
                    <a:pt x="1681" y="820"/>
                  </a:lnTo>
                  <a:lnTo>
                    <a:pt x="645"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3" name="Freeform 277"/>
            <p:cNvSpPr>
              <a:spLocks/>
            </p:cNvSpPr>
            <p:nvPr/>
          </p:nvSpPr>
          <p:spPr bwMode="auto">
            <a:xfrm>
              <a:off x="4173" y="2728"/>
              <a:ext cx="114" cy="112"/>
            </a:xfrm>
            <a:custGeom>
              <a:avLst/>
              <a:gdLst>
                <a:gd name="T0" fmla="*/ 7 w 1036"/>
                <a:gd name="T1" fmla="*/ 0 h 1009"/>
                <a:gd name="T2" fmla="*/ 0 w 1036"/>
                <a:gd name="T3" fmla="*/ 2 h 1009"/>
                <a:gd name="T4" fmla="*/ 13 w 1036"/>
                <a:gd name="T5" fmla="*/ 12 h 1009"/>
                <a:gd name="T6" fmla="*/ 7 w 1036"/>
                <a:gd name="T7" fmla="*/ 0 h 1009"/>
                <a:gd name="T8" fmla="*/ 0 60000 65536"/>
                <a:gd name="T9" fmla="*/ 0 60000 65536"/>
                <a:gd name="T10" fmla="*/ 0 60000 65536"/>
                <a:gd name="T11" fmla="*/ 0 60000 65536"/>
                <a:gd name="T12" fmla="*/ 0 w 1036"/>
                <a:gd name="T13" fmla="*/ 0 h 1009"/>
                <a:gd name="T14" fmla="*/ 1036 w 1036"/>
                <a:gd name="T15" fmla="*/ 1009 h 1009"/>
              </a:gdLst>
              <a:ahLst/>
              <a:cxnLst>
                <a:cxn ang="T8">
                  <a:pos x="T0" y="T1"/>
                </a:cxn>
                <a:cxn ang="T9">
                  <a:pos x="T2" y="T3"/>
                </a:cxn>
                <a:cxn ang="T10">
                  <a:pos x="T4" y="T5"/>
                </a:cxn>
                <a:cxn ang="T11">
                  <a:pos x="T6" y="T7"/>
                </a:cxn>
              </a:cxnLst>
              <a:rect l="T12" t="T13" r="T14" b="T15"/>
              <a:pathLst>
                <a:path w="1036" h="1009">
                  <a:moveTo>
                    <a:pt x="620" y="0"/>
                  </a:moveTo>
                  <a:lnTo>
                    <a:pt x="0" y="189"/>
                  </a:lnTo>
                  <a:lnTo>
                    <a:pt x="1036" y="1009"/>
                  </a:lnTo>
                  <a:lnTo>
                    <a:pt x="620" y="0"/>
                  </a:lnTo>
                  <a:close/>
                </a:path>
              </a:pathLst>
            </a:custGeom>
            <a:noFill/>
            <a:ln w="952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4" name="Freeform 278"/>
            <p:cNvSpPr>
              <a:spLocks/>
            </p:cNvSpPr>
            <p:nvPr/>
          </p:nvSpPr>
          <p:spPr bwMode="auto">
            <a:xfrm>
              <a:off x="4173" y="2728"/>
              <a:ext cx="114" cy="112"/>
            </a:xfrm>
            <a:custGeom>
              <a:avLst/>
              <a:gdLst>
                <a:gd name="T0" fmla="*/ 7 w 1036"/>
                <a:gd name="T1" fmla="*/ 0 h 1009"/>
                <a:gd name="T2" fmla="*/ 0 w 1036"/>
                <a:gd name="T3" fmla="*/ 2 h 1009"/>
                <a:gd name="T4" fmla="*/ 13 w 1036"/>
                <a:gd name="T5" fmla="*/ 12 h 1009"/>
                <a:gd name="T6" fmla="*/ 7 w 1036"/>
                <a:gd name="T7" fmla="*/ 0 h 1009"/>
                <a:gd name="T8" fmla="*/ 0 60000 65536"/>
                <a:gd name="T9" fmla="*/ 0 60000 65536"/>
                <a:gd name="T10" fmla="*/ 0 60000 65536"/>
                <a:gd name="T11" fmla="*/ 0 60000 65536"/>
                <a:gd name="T12" fmla="*/ 0 w 1036"/>
                <a:gd name="T13" fmla="*/ 0 h 1009"/>
                <a:gd name="T14" fmla="*/ 1036 w 1036"/>
                <a:gd name="T15" fmla="*/ 1009 h 1009"/>
              </a:gdLst>
              <a:ahLst/>
              <a:cxnLst>
                <a:cxn ang="T8">
                  <a:pos x="T0" y="T1"/>
                </a:cxn>
                <a:cxn ang="T9">
                  <a:pos x="T2" y="T3"/>
                </a:cxn>
                <a:cxn ang="T10">
                  <a:pos x="T4" y="T5"/>
                </a:cxn>
                <a:cxn ang="T11">
                  <a:pos x="T6" y="T7"/>
                </a:cxn>
              </a:cxnLst>
              <a:rect l="T12" t="T13" r="T14" b="T15"/>
              <a:pathLst>
                <a:path w="1036" h="1009">
                  <a:moveTo>
                    <a:pt x="620" y="0"/>
                  </a:moveTo>
                  <a:lnTo>
                    <a:pt x="0" y="189"/>
                  </a:lnTo>
                  <a:lnTo>
                    <a:pt x="1036" y="1009"/>
                  </a:lnTo>
                  <a:lnTo>
                    <a:pt x="620"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5" name="Freeform 279"/>
            <p:cNvSpPr>
              <a:spLocks/>
            </p:cNvSpPr>
            <p:nvPr/>
          </p:nvSpPr>
          <p:spPr bwMode="auto">
            <a:xfrm>
              <a:off x="3933" y="2221"/>
              <a:ext cx="339" cy="339"/>
            </a:xfrm>
            <a:custGeom>
              <a:avLst/>
              <a:gdLst>
                <a:gd name="T0" fmla="*/ 37 w 3070"/>
                <a:gd name="T1" fmla="*/ 19 h 3075"/>
                <a:gd name="T2" fmla="*/ 35 w 3070"/>
                <a:gd name="T3" fmla="*/ 9 h 3075"/>
                <a:gd name="T4" fmla="*/ 28 w 3070"/>
                <a:gd name="T5" fmla="*/ 3 h 3075"/>
                <a:gd name="T6" fmla="*/ 19 w 3070"/>
                <a:gd name="T7" fmla="*/ 0 h 3075"/>
                <a:gd name="T8" fmla="*/ 9 w 3070"/>
                <a:gd name="T9" fmla="*/ 3 h 3075"/>
                <a:gd name="T10" fmla="*/ 3 w 3070"/>
                <a:gd name="T11" fmla="*/ 9 h 3075"/>
                <a:gd name="T12" fmla="*/ 0 w 3070"/>
                <a:gd name="T13" fmla="*/ 19 h 3075"/>
                <a:gd name="T14" fmla="*/ 3 w 3070"/>
                <a:gd name="T15" fmla="*/ 28 h 3075"/>
                <a:gd name="T16" fmla="*/ 9 w 3070"/>
                <a:gd name="T17" fmla="*/ 35 h 3075"/>
                <a:gd name="T18" fmla="*/ 19 w 3070"/>
                <a:gd name="T19" fmla="*/ 37 h 3075"/>
                <a:gd name="T20" fmla="*/ 28 w 3070"/>
                <a:gd name="T21" fmla="*/ 35 h 3075"/>
                <a:gd name="T22" fmla="*/ 35 w 3070"/>
                <a:gd name="T23" fmla="*/ 28 h 3075"/>
                <a:gd name="T24" fmla="*/ 37 w 3070"/>
                <a:gd name="T25" fmla="*/ 19 h 3075"/>
                <a:gd name="T26" fmla="*/ 37 w 3070"/>
                <a:gd name="T27" fmla="*/ 19 h 307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70"/>
                <a:gd name="T43" fmla="*/ 0 h 3075"/>
                <a:gd name="T44" fmla="*/ 3070 w 3070"/>
                <a:gd name="T45" fmla="*/ 3075 h 307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70" h="3075">
                  <a:moveTo>
                    <a:pt x="3069" y="1538"/>
                  </a:moveTo>
                  <a:lnTo>
                    <a:pt x="2864" y="769"/>
                  </a:lnTo>
                  <a:lnTo>
                    <a:pt x="2303" y="207"/>
                  </a:lnTo>
                  <a:lnTo>
                    <a:pt x="1535" y="0"/>
                  </a:lnTo>
                  <a:lnTo>
                    <a:pt x="768" y="207"/>
                  </a:lnTo>
                  <a:lnTo>
                    <a:pt x="206" y="769"/>
                  </a:lnTo>
                  <a:lnTo>
                    <a:pt x="0" y="1538"/>
                  </a:lnTo>
                  <a:lnTo>
                    <a:pt x="206" y="2307"/>
                  </a:lnTo>
                  <a:lnTo>
                    <a:pt x="768" y="2870"/>
                  </a:lnTo>
                  <a:lnTo>
                    <a:pt x="1535" y="3075"/>
                  </a:lnTo>
                  <a:lnTo>
                    <a:pt x="2303" y="2870"/>
                  </a:lnTo>
                  <a:lnTo>
                    <a:pt x="2864" y="2307"/>
                  </a:lnTo>
                  <a:lnTo>
                    <a:pt x="3069" y="1538"/>
                  </a:lnTo>
                  <a:lnTo>
                    <a:pt x="3070" y="1538"/>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6" name="Freeform 280"/>
            <p:cNvSpPr>
              <a:spLocks/>
            </p:cNvSpPr>
            <p:nvPr/>
          </p:nvSpPr>
          <p:spPr bwMode="auto">
            <a:xfrm>
              <a:off x="3320" y="2067"/>
              <a:ext cx="444" cy="185"/>
            </a:xfrm>
            <a:custGeom>
              <a:avLst/>
              <a:gdLst>
                <a:gd name="T0" fmla="*/ 49 w 4026"/>
                <a:gd name="T1" fmla="*/ 20 h 1671"/>
                <a:gd name="T2" fmla="*/ 0 w 4026"/>
                <a:gd name="T3" fmla="*/ 0 h 1671"/>
                <a:gd name="T4" fmla="*/ 0 w 4026"/>
                <a:gd name="T5" fmla="*/ 0 h 1671"/>
                <a:gd name="T6" fmla="*/ 0 60000 65536"/>
                <a:gd name="T7" fmla="*/ 0 60000 65536"/>
                <a:gd name="T8" fmla="*/ 0 60000 65536"/>
                <a:gd name="T9" fmla="*/ 0 w 4026"/>
                <a:gd name="T10" fmla="*/ 0 h 1671"/>
                <a:gd name="T11" fmla="*/ 4026 w 4026"/>
                <a:gd name="T12" fmla="*/ 1671 h 1671"/>
              </a:gdLst>
              <a:ahLst/>
              <a:cxnLst>
                <a:cxn ang="T6">
                  <a:pos x="T0" y="T1"/>
                </a:cxn>
                <a:cxn ang="T7">
                  <a:pos x="T2" y="T3"/>
                </a:cxn>
                <a:cxn ang="T8">
                  <a:pos x="T4" y="T5"/>
                </a:cxn>
              </a:cxnLst>
              <a:rect l="T9" t="T10" r="T11" b="T12"/>
              <a:pathLst>
                <a:path w="4026" h="1671">
                  <a:moveTo>
                    <a:pt x="4026" y="1671"/>
                  </a:moveTo>
                  <a:lnTo>
                    <a:pt x="0" y="0"/>
                  </a:lnTo>
                  <a:lnTo>
                    <a:pt x="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7" name="Freeform 281"/>
            <p:cNvSpPr>
              <a:spLocks/>
            </p:cNvSpPr>
            <p:nvPr/>
          </p:nvSpPr>
          <p:spPr bwMode="auto">
            <a:xfrm>
              <a:off x="3503" y="1793"/>
              <a:ext cx="341" cy="340"/>
            </a:xfrm>
            <a:custGeom>
              <a:avLst/>
              <a:gdLst>
                <a:gd name="T0" fmla="*/ 38 w 3082"/>
                <a:gd name="T1" fmla="*/ 37 h 3089"/>
                <a:gd name="T2" fmla="*/ 0 w 3082"/>
                <a:gd name="T3" fmla="*/ 0 h 3089"/>
                <a:gd name="T4" fmla="*/ 0 w 3082"/>
                <a:gd name="T5" fmla="*/ 0 h 3089"/>
                <a:gd name="T6" fmla="*/ 0 60000 65536"/>
                <a:gd name="T7" fmla="*/ 0 60000 65536"/>
                <a:gd name="T8" fmla="*/ 0 60000 65536"/>
                <a:gd name="T9" fmla="*/ 0 w 3082"/>
                <a:gd name="T10" fmla="*/ 0 h 3089"/>
                <a:gd name="T11" fmla="*/ 3082 w 3082"/>
                <a:gd name="T12" fmla="*/ 3089 h 3089"/>
              </a:gdLst>
              <a:ahLst/>
              <a:cxnLst>
                <a:cxn ang="T6">
                  <a:pos x="T0" y="T1"/>
                </a:cxn>
                <a:cxn ang="T7">
                  <a:pos x="T2" y="T3"/>
                </a:cxn>
                <a:cxn ang="T8">
                  <a:pos x="T4" y="T5"/>
                </a:cxn>
              </a:cxnLst>
              <a:rect l="T9" t="T10" r="T11" b="T12"/>
              <a:pathLst>
                <a:path w="3082" h="3089">
                  <a:moveTo>
                    <a:pt x="3082" y="3089"/>
                  </a:moveTo>
                  <a:lnTo>
                    <a:pt x="0" y="0"/>
                  </a:lnTo>
                  <a:lnTo>
                    <a:pt x="2"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8" name="Freeform 282"/>
            <p:cNvSpPr>
              <a:spLocks/>
            </p:cNvSpPr>
            <p:nvPr/>
          </p:nvSpPr>
          <p:spPr bwMode="auto">
            <a:xfrm>
              <a:off x="3778" y="1610"/>
              <a:ext cx="185" cy="445"/>
            </a:xfrm>
            <a:custGeom>
              <a:avLst/>
              <a:gdLst>
                <a:gd name="T0" fmla="*/ 21 w 1667"/>
                <a:gd name="T1" fmla="*/ 49 h 4035"/>
                <a:gd name="T2" fmla="*/ 0 w 1667"/>
                <a:gd name="T3" fmla="*/ 0 h 4035"/>
                <a:gd name="T4" fmla="*/ 0 w 1667"/>
                <a:gd name="T5" fmla="*/ 0 h 4035"/>
                <a:gd name="T6" fmla="*/ 0 60000 65536"/>
                <a:gd name="T7" fmla="*/ 0 60000 65536"/>
                <a:gd name="T8" fmla="*/ 0 60000 65536"/>
                <a:gd name="T9" fmla="*/ 0 w 1667"/>
                <a:gd name="T10" fmla="*/ 0 h 4035"/>
                <a:gd name="T11" fmla="*/ 1667 w 1667"/>
                <a:gd name="T12" fmla="*/ 4035 h 4035"/>
              </a:gdLst>
              <a:ahLst/>
              <a:cxnLst>
                <a:cxn ang="T6">
                  <a:pos x="T0" y="T1"/>
                </a:cxn>
                <a:cxn ang="T7">
                  <a:pos x="T2" y="T3"/>
                </a:cxn>
                <a:cxn ang="T8">
                  <a:pos x="T4" y="T5"/>
                </a:cxn>
              </a:cxnLst>
              <a:rect l="T9" t="T10" r="T11" b="T12"/>
              <a:pathLst>
                <a:path w="1667" h="4035">
                  <a:moveTo>
                    <a:pt x="1667" y="4035"/>
                  </a:moveTo>
                  <a:lnTo>
                    <a:pt x="0" y="0"/>
                  </a:lnTo>
                  <a:lnTo>
                    <a:pt x="1" y="0"/>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89" name="Freeform 283"/>
            <p:cNvSpPr>
              <a:spLocks/>
            </p:cNvSpPr>
            <p:nvPr/>
          </p:nvSpPr>
          <p:spPr bwMode="auto">
            <a:xfrm>
              <a:off x="4250" y="1602"/>
              <a:ext cx="185" cy="444"/>
            </a:xfrm>
            <a:custGeom>
              <a:avLst/>
              <a:gdLst>
                <a:gd name="T0" fmla="*/ 0 w 1669"/>
                <a:gd name="T1" fmla="*/ 49 h 4035"/>
                <a:gd name="T2" fmla="*/ 21 w 1669"/>
                <a:gd name="T3" fmla="*/ 0 h 4035"/>
                <a:gd name="T4" fmla="*/ 21 w 1669"/>
                <a:gd name="T5" fmla="*/ 0 h 4035"/>
                <a:gd name="T6" fmla="*/ 0 60000 65536"/>
                <a:gd name="T7" fmla="*/ 0 60000 65536"/>
                <a:gd name="T8" fmla="*/ 0 60000 65536"/>
                <a:gd name="T9" fmla="*/ 0 w 1669"/>
                <a:gd name="T10" fmla="*/ 0 h 4035"/>
                <a:gd name="T11" fmla="*/ 1669 w 1669"/>
                <a:gd name="T12" fmla="*/ 4035 h 4035"/>
              </a:gdLst>
              <a:ahLst/>
              <a:cxnLst>
                <a:cxn ang="T6">
                  <a:pos x="T0" y="T1"/>
                </a:cxn>
                <a:cxn ang="T7">
                  <a:pos x="T2" y="T3"/>
                </a:cxn>
                <a:cxn ang="T8">
                  <a:pos x="T4" y="T5"/>
                </a:cxn>
              </a:cxnLst>
              <a:rect l="T9" t="T10" r="T11" b="T12"/>
              <a:pathLst>
                <a:path w="1669" h="4035">
                  <a:moveTo>
                    <a:pt x="0" y="4035"/>
                  </a:moveTo>
                  <a:lnTo>
                    <a:pt x="1668" y="0"/>
                  </a:lnTo>
                  <a:lnTo>
                    <a:pt x="1669"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0" name="Freeform 284"/>
            <p:cNvSpPr>
              <a:spLocks/>
            </p:cNvSpPr>
            <p:nvPr/>
          </p:nvSpPr>
          <p:spPr bwMode="auto">
            <a:xfrm>
              <a:off x="4360" y="1793"/>
              <a:ext cx="340" cy="340"/>
            </a:xfrm>
            <a:custGeom>
              <a:avLst/>
              <a:gdLst>
                <a:gd name="T0" fmla="*/ 0 w 3084"/>
                <a:gd name="T1" fmla="*/ 37 h 3089"/>
                <a:gd name="T2" fmla="*/ 37 w 3084"/>
                <a:gd name="T3" fmla="*/ 0 h 3089"/>
                <a:gd name="T4" fmla="*/ 37 w 3084"/>
                <a:gd name="T5" fmla="*/ 0 h 3089"/>
                <a:gd name="T6" fmla="*/ 0 60000 65536"/>
                <a:gd name="T7" fmla="*/ 0 60000 65536"/>
                <a:gd name="T8" fmla="*/ 0 60000 65536"/>
                <a:gd name="T9" fmla="*/ 0 w 3084"/>
                <a:gd name="T10" fmla="*/ 0 h 3089"/>
                <a:gd name="T11" fmla="*/ 3084 w 3084"/>
                <a:gd name="T12" fmla="*/ 3089 h 3089"/>
              </a:gdLst>
              <a:ahLst/>
              <a:cxnLst>
                <a:cxn ang="T6">
                  <a:pos x="T0" y="T1"/>
                </a:cxn>
                <a:cxn ang="T7">
                  <a:pos x="T2" y="T3"/>
                </a:cxn>
                <a:cxn ang="T8">
                  <a:pos x="T4" y="T5"/>
                </a:cxn>
              </a:cxnLst>
              <a:rect l="T9" t="T10" r="T11" b="T12"/>
              <a:pathLst>
                <a:path w="3084" h="3089">
                  <a:moveTo>
                    <a:pt x="0" y="3089"/>
                  </a:moveTo>
                  <a:lnTo>
                    <a:pt x="3083" y="0"/>
                  </a:lnTo>
                  <a:lnTo>
                    <a:pt x="3084"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1" name="Freeform 285"/>
            <p:cNvSpPr>
              <a:spLocks/>
            </p:cNvSpPr>
            <p:nvPr/>
          </p:nvSpPr>
          <p:spPr bwMode="auto">
            <a:xfrm>
              <a:off x="4439" y="2067"/>
              <a:ext cx="444" cy="185"/>
            </a:xfrm>
            <a:custGeom>
              <a:avLst/>
              <a:gdLst>
                <a:gd name="T0" fmla="*/ 0 w 4028"/>
                <a:gd name="T1" fmla="*/ 20 h 1671"/>
                <a:gd name="T2" fmla="*/ 49 w 4028"/>
                <a:gd name="T3" fmla="*/ 0 h 1671"/>
                <a:gd name="T4" fmla="*/ 49 w 4028"/>
                <a:gd name="T5" fmla="*/ 0 h 1671"/>
                <a:gd name="T6" fmla="*/ 0 60000 65536"/>
                <a:gd name="T7" fmla="*/ 0 60000 65536"/>
                <a:gd name="T8" fmla="*/ 0 60000 65536"/>
                <a:gd name="T9" fmla="*/ 0 w 4028"/>
                <a:gd name="T10" fmla="*/ 0 h 1671"/>
                <a:gd name="T11" fmla="*/ 4028 w 4028"/>
                <a:gd name="T12" fmla="*/ 1671 h 1671"/>
              </a:gdLst>
              <a:ahLst/>
              <a:cxnLst>
                <a:cxn ang="T6">
                  <a:pos x="T0" y="T1"/>
                </a:cxn>
                <a:cxn ang="T7">
                  <a:pos x="T2" y="T3"/>
                </a:cxn>
                <a:cxn ang="T8">
                  <a:pos x="T4" y="T5"/>
                </a:cxn>
              </a:cxnLst>
              <a:rect l="T9" t="T10" r="T11" b="T12"/>
              <a:pathLst>
                <a:path w="4028" h="1671">
                  <a:moveTo>
                    <a:pt x="0" y="1671"/>
                  </a:moveTo>
                  <a:lnTo>
                    <a:pt x="4027" y="0"/>
                  </a:lnTo>
                  <a:lnTo>
                    <a:pt x="4028" y="0"/>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2" name="Freeform 286"/>
            <p:cNvSpPr>
              <a:spLocks/>
            </p:cNvSpPr>
            <p:nvPr/>
          </p:nvSpPr>
          <p:spPr bwMode="auto">
            <a:xfrm>
              <a:off x="4439" y="2531"/>
              <a:ext cx="444" cy="185"/>
            </a:xfrm>
            <a:custGeom>
              <a:avLst/>
              <a:gdLst>
                <a:gd name="T0" fmla="*/ 0 w 4028"/>
                <a:gd name="T1" fmla="*/ 0 h 1673"/>
                <a:gd name="T2" fmla="*/ 49 w 4028"/>
                <a:gd name="T3" fmla="*/ 20 h 1673"/>
                <a:gd name="T4" fmla="*/ 49 w 4028"/>
                <a:gd name="T5" fmla="*/ 20 h 1673"/>
                <a:gd name="T6" fmla="*/ 0 60000 65536"/>
                <a:gd name="T7" fmla="*/ 0 60000 65536"/>
                <a:gd name="T8" fmla="*/ 0 60000 65536"/>
                <a:gd name="T9" fmla="*/ 0 w 4028"/>
                <a:gd name="T10" fmla="*/ 0 h 1673"/>
                <a:gd name="T11" fmla="*/ 4028 w 4028"/>
                <a:gd name="T12" fmla="*/ 1673 h 1673"/>
              </a:gdLst>
              <a:ahLst/>
              <a:cxnLst>
                <a:cxn ang="T6">
                  <a:pos x="T0" y="T1"/>
                </a:cxn>
                <a:cxn ang="T7">
                  <a:pos x="T2" y="T3"/>
                </a:cxn>
                <a:cxn ang="T8">
                  <a:pos x="T4" y="T5"/>
                </a:cxn>
              </a:cxnLst>
              <a:rect l="T9" t="T10" r="T11" b="T12"/>
              <a:pathLst>
                <a:path w="4028" h="1673">
                  <a:moveTo>
                    <a:pt x="0" y="0"/>
                  </a:moveTo>
                  <a:lnTo>
                    <a:pt x="4027" y="1673"/>
                  </a:lnTo>
                  <a:lnTo>
                    <a:pt x="4028" y="1673"/>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3" name="Freeform 287"/>
            <p:cNvSpPr>
              <a:spLocks/>
            </p:cNvSpPr>
            <p:nvPr/>
          </p:nvSpPr>
          <p:spPr bwMode="auto">
            <a:xfrm>
              <a:off x="4360" y="2650"/>
              <a:ext cx="340" cy="340"/>
            </a:xfrm>
            <a:custGeom>
              <a:avLst/>
              <a:gdLst>
                <a:gd name="T0" fmla="*/ 0 w 3084"/>
                <a:gd name="T1" fmla="*/ 0 h 3089"/>
                <a:gd name="T2" fmla="*/ 37 w 3084"/>
                <a:gd name="T3" fmla="*/ 37 h 3089"/>
                <a:gd name="T4" fmla="*/ 37 w 3084"/>
                <a:gd name="T5" fmla="*/ 37 h 3089"/>
                <a:gd name="T6" fmla="*/ 0 60000 65536"/>
                <a:gd name="T7" fmla="*/ 0 60000 65536"/>
                <a:gd name="T8" fmla="*/ 0 60000 65536"/>
                <a:gd name="T9" fmla="*/ 0 w 3084"/>
                <a:gd name="T10" fmla="*/ 0 h 3089"/>
                <a:gd name="T11" fmla="*/ 3084 w 3084"/>
                <a:gd name="T12" fmla="*/ 3089 h 3089"/>
              </a:gdLst>
              <a:ahLst/>
              <a:cxnLst>
                <a:cxn ang="T6">
                  <a:pos x="T0" y="T1"/>
                </a:cxn>
                <a:cxn ang="T7">
                  <a:pos x="T2" y="T3"/>
                </a:cxn>
                <a:cxn ang="T8">
                  <a:pos x="T4" y="T5"/>
                </a:cxn>
              </a:cxnLst>
              <a:rect l="T9" t="T10" r="T11" b="T12"/>
              <a:pathLst>
                <a:path w="3084" h="3089">
                  <a:moveTo>
                    <a:pt x="0" y="0"/>
                  </a:moveTo>
                  <a:lnTo>
                    <a:pt x="3083" y="3089"/>
                  </a:lnTo>
                  <a:lnTo>
                    <a:pt x="3084" y="3089"/>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4" name="Freeform 288"/>
            <p:cNvSpPr>
              <a:spLocks/>
            </p:cNvSpPr>
            <p:nvPr/>
          </p:nvSpPr>
          <p:spPr bwMode="auto">
            <a:xfrm>
              <a:off x="4242" y="2728"/>
              <a:ext cx="184" cy="445"/>
            </a:xfrm>
            <a:custGeom>
              <a:avLst/>
              <a:gdLst>
                <a:gd name="T0" fmla="*/ 0 w 1669"/>
                <a:gd name="T1" fmla="*/ 0 h 4036"/>
                <a:gd name="T2" fmla="*/ 20 w 1669"/>
                <a:gd name="T3" fmla="*/ 49 h 4036"/>
                <a:gd name="T4" fmla="*/ 20 w 1669"/>
                <a:gd name="T5" fmla="*/ 49 h 4036"/>
                <a:gd name="T6" fmla="*/ 0 60000 65536"/>
                <a:gd name="T7" fmla="*/ 0 60000 65536"/>
                <a:gd name="T8" fmla="*/ 0 60000 65536"/>
                <a:gd name="T9" fmla="*/ 0 w 1669"/>
                <a:gd name="T10" fmla="*/ 0 h 4036"/>
                <a:gd name="T11" fmla="*/ 1669 w 1669"/>
                <a:gd name="T12" fmla="*/ 4036 h 4036"/>
              </a:gdLst>
              <a:ahLst/>
              <a:cxnLst>
                <a:cxn ang="T6">
                  <a:pos x="T0" y="T1"/>
                </a:cxn>
                <a:cxn ang="T7">
                  <a:pos x="T2" y="T3"/>
                </a:cxn>
                <a:cxn ang="T8">
                  <a:pos x="T4" y="T5"/>
                </a:cxn>
              </a:cxnLst>
              <a:rect l="T9" t="T10" r="T11" b="T12"/>
              <a:pathLst>
                <a:path w="1669" h="4036">
                  <a:moveTo>
                    <a:pt x="0" y="0"/>
                  </a:moveTo>
                  <a:lnTo>
                    <a:pt x="1668" y="4036"/>
                  </a:lnTo>
                  <a:lnTo>
                    <a:pt x="1669" y="4036"/>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5" name="Freeform 289"/>
            <p:cNvSpPr>
              <a:spLocks/>
            </p:cNvSpPr>
            <p:nvPr/>
          </p:nvSpPr>
          <p:spPr bwMode="auto">
            <a:xfrm>
              <a:off x="3781" y="2725"/>
              <a:ext cx="185" cy="445"/>
            </a:xfrm>
            <a:custGeom>
              <a:avLst/>
              <a:gdLst>
                <a:gd name="T0" fmla="*/ 21 w 1667"/>
                <a:gd name="T1" fmla="*/ 0 h 4036"/>
                <a:gd name="T2" fmla="*/ 0 w 1667"/>
                <a:gd name="T3" fmla="*/ 49 h 4036"/>
                <a:gd name="T4" fmla="*/ 0 w 1667"/>
                <a:gd name="T5" fmla="*/ 49 h 4036"/>
                <a:gd name="T6" fmla="*/ 0 60000 65536"/>
                <a:gd name="T7" fmla="*/ 0 60000 65536"/>
                <a:gd name="T8" fmla="*/ 0 60000 65536"/>
                <a:gd name="T9" fmla="*/ 0 w 1667"/>
                <a:gd name="T10" fmla="*/ 0 h 4036"/>
                <a:gd name="T11" fmla="*/ 1667 w 1667"/>
                <a:gd name="T12" fmla="*/ 4036 h 4036"/>
              </a:gdLst>
              <a:ahLst/>
              <a:cxnLst>
                <a:cxn ang="T6">
                  <a:pos x="T0" y="T1"/>
                </a:cxn>
                <a:cxn ang="T7">
                  <a:pos x="T2" y="T3"/>
                </a:cxn>
                <a:cxn ang="T8">
                  <a:pos x="T4" y="T5"/>
                </a:cxn>
              </a:cxnLst>
              <a:rect l="T9" t="T10" r="T11" b="T12"/>
              <a:pathLst>
                <a:path w="1667" h="4036">
                  <a:moveTo>
                    <a:pt x="1667" y="0"/>
                  </a:moveTo>
                  <a:lnTo>
                    <a:pt x="0" y="4036"/>
                  </a:lnTo>
                  <a:lnTo>
                    <a:pt x="1" y="4036"/>
                  </a:lnTo>
                </a:path>
              </a:pathLst>
            </a:custGeom>
            <a:solidFill>
              <a:schemeClr val="hlink"/>
            </a:solid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6" name="Freeform 290"/>
            <p:cNvSpPr>
              <a:spLocks/>
            </p:cNvSpPr>
            <p:nvPr/>
          </p:nvSpPr>
          <p:spPr bwMode="auto">
            <a:xfrm>
              <a:off x="3503" y="2650"/>
              <a:ext cx="341" cy="340"/>
            </a:xfrm>
            <a:custGeom>
              <a:avLst/>
              <a:gdLst>
                <a:gd name="T0" fmla="*/ 38 w 3082"/>
                <a:gd name="T1" fmla="*/ 0 h 3089"/>
                <a:gd name="T2" fmla="*/ 0 w 3082"/>
                <a:gd name="T3" fmla="*/ 37 h 3089"/>
                <a:gd name="T4" fmla="*/ 0 w 3082"/>
                <a:gd name="T5" fmla="*/ 37 h 3089"/>
                <a:gd name="T6" fmla="*/ 0 60000 65536"/>
                <a:gd name="T7" fmla="*/ 0 60000 65536"/>
                <a:gd name="T8" fmla="*/ 0 60000 65536"/>
                <a:gd name="T9" fmla="*/ 0 w 3082"/>
                <a:gd name="T10" fmla="*/ 0 h 3089"/>
                <a:gd name="T11" fmla="*/ 3082 w 3082"/>
                <a:gd name="T12" fmla="*/ 3089 h 3089"/>
              </a:gdLst>
              <a:ahLst/>
              <a:cxnLst>
                <a:cxn ang="T6">
                  <a:pos x="T0" y="T1"/>
                </a:cxn>
                <a:cxn ang="T7">
                  <a:pos x="T2" y="T3"/>
                </a:cxn>
                <a:cxn ang="T8">
                  <a:pos x="T4" y="T5"/>
                </a:cxn>
              </a:cxnLst>
              <a:rect l="T9" t="T10" r="T11" b="T12"/>
              <a:pathLst>
                <a:path w="3082" h="3089">
                  <a:moveTo>
                    <a:pt x="3082" y="0"/>
                  </a:moveTo>
                  <a:lnTo>
                    <a:pt x="0" y="3089"/>
                  </a:lnTo>
                  <a:lnTo>
                    <a:pt x="2" y="3089"/>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7" name="Freeform 291"/>
            <p:cNvSpPr>
              <a:spLocks/>
            </p:cNvSpPr>
            <p:nvPr/>
          </p:nvSpPr>
          <p:spPr bwMode="auto">
            <a:xfrm>
              <a:off x="3320" y="2531"/>
              <a:ext cx="444" cy="185"/>
            </a:xfrm>
            <a:custGeom>
              <a:avLst/>
              <a:gdLst>
                <a:gd name="T0" fmla="*/ 49 w 4026"/>
                <a:gd name="T1" fmla="*/ 0 h 1673"/>
                <a:gd name="T2" fmla="*/ 0 w 4026"/>
                <a:gd name="T3" fmla="*/ 20 h 1673"/>
                <a:gd name="T4" fmla="*/ 0 w 4026"/>
                <a:gd name="T5" fmla="*/ 20 h 1673"/>
                <a:gd name="T6" fmla="*/ 0 60000 65536"/>
                <a:gd name="T7" fmla="*/ 0 60000 65536"/>
                <a:gd name="T8" fmla="*/ 0 60000 65536"/>
                <a:gd name="T9" fmla="*/ 0 w 4026"/>
                <a:gd name="T10" fmla="*/ 0 h 1673"/>
                <a:gd name="T11" fmla="*/ 4026 w 4026"/>
                <a:gd name="T12" fmla="*/ 1673 h 1673"/>
              </a:gdLst>
              <a:ahLst/>
              <a:cxnLst>
                <a:cxn ang="T6">
                  <a:pos x="T0" y="T1"/>
                </a:cxn>
                <a:cxn ang="T7">
                  <a:pos x="T2" y="T3"/>
                </a:cxn>
                <a:cxn ang="T8">
                  <a:pos x="T4" y="T5"/>
                </a:cxn>
              </a:cxnLst>
              <a:rect l="T9" t="T10" r="T11" b="T12"/>
              <a:pathLst>
                <a:path w="4026" h="1673">
                  <a:moveTo>
                    <a:pt x="4026" y="0"/>
                  </a:moveTo>
                  <a:lnTo>
                    <a:pt x="0" y="1673"/>
                  </a:lnTo>
                  <a:lnTo>
                    <a:pt x="1" y="1673"/>
                  </a:lnTo>
                </a:path>
              </a:pathLst>
            </a:custGeom>
            <a:noFill/>
            <a:ln w="0">
              <a:solidFill>
                <a:schemeClr val="hlink"/>
              </a:solidFill>
              <a:prstDash val="solid"/>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298" name="Text Box 292"/>
            <p:cNvSpPr txBox="1">
              <a:spLocks noChangeArrowheads="1"/>
            </p:cNvSpPr>
            <p:nvPr/>
          </p:nvSpPr>
          <p:spPr bwMode="auto">
            <a:xfrm>
              <a:off x="3787" y="1384"/>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1111</a:t>
              </a:r>
            </a:p>
          </p:txBody>
        </p:sp>
        <p:sp>
          <p:nvSpPr>
            <p:cNvPr id="43299" name="Text Box 293"/>
            <p:cNvSpPr txBox="1">
              <a:spLocks noChangeArrowheads="1"/>
            </p:cNvSpPr>
            <p:nvPr/>
          </p:nvSpPr>
          <p:spPr bwMode="auto">
            <a:xfrm>
              <a:off x="4200" y="1392"/>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0000</a:t>
              </a:r>
            </a:p>
          </p:txBody>
        </p:sp>
        <p:sp>
          <p:nvSpPr>
            <p:cNvPr id="43300" name="Text Box 294"/>
            <p:cNvSpPr txBox="1">
              <a:spLocks noChangeArrowheads="1"/>
            </p:cNvSpPr>
            <p:nvPr/>
          </p:nvSpPr>
          <p:spPr bwMode="auto">
            <a:xfrm>
              <a:off x="4541" y="1548"/>
              <a:ext cx="596" cy="343"/>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0001</a:t>
              </a:r>
            </a:p>
          </p:txBody>
        </p:sp>
        <p:sp>
          <p:nvSpPr>
            <p:cNvPr id="43301" name="Text Box 295"/>
            <p:cNvSpPr txBox="1">
              <a:spLocks noChangeArrowheads="1"/>
            </p:cNvSpPr>
            <p:nvPr/>
          </p:nvSpPr>
          <p:spPr bwMode="auto">
            <a:xfrm>
              <a:off x="4829" y="1821"/>
              <a:ext cx="596" cy="345"/>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0010</a:t>
              </a:r>
            </a:p>
          </p:txBody>
        </p:sp>
        <p:sp>
          <p:nvSpPr>
            <p:cNvPr id="43302" name="Text Box 296"/>
            <p:cNvSpPr txBox="1">
              <a:spLocks noChangeArrowheads="1"/>
            </p:cNvSpPr>
            <p:nvPr/>
          </p:nvSpPr>
          <p:spPr bwMode="auto">
            <a:xfrm>
              <a:off x="4939" y="2145"/>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0011</a:t>
              </a:r>
            </a:p>
          </p:txBody>
        </p:sp>
        <p:sp>
          <p:nvSpPr>
            <p:cNvPr id="43303" name="Text Box 297"/>
            <p:cNvSpPr txBox="1">
              <a:spLocks noChangeArrowheads="1"/>
            </p:cNvSpPr>
            <p:nvPr/>
          </p:nvSpPr>
          <p:spPr bwMode="auto">
            <a:xfrm>
              <a:off x="4931" y="2498"/>
              <a:ext cx="596" cy="343"/>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0100</a:t>
              </a:r>
            </a:p>
          </p:txBody>
        </p:sp>
        <p:sp>
          <p:nvSpPr>
            <p:cNvPr id="43304" name="Text Box 298"/>
            <p:cNvSpPr txBox="1">
              <a:spLocks noChangeArrowheads="1"/>
            </p:cNvSpPr>
            <p:nvPr/>
          </p:nvSpPr>
          <p:spPr bwMode="auto">
            <a:xfrm>
              <a:off x="4781" y="2816"/>
              <a:ext cx="596" cy="345"/>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0101</a:t>
              </a:r>
            </a:p>
          </p:txBody>
        </p:sp>
        <p:sp>
          <p:nvSpPr>
            <p:cNvPr id="43305" name="Text Box 299"/>
            <p:cNvSpPr txBox="1">
              <a:spLocks noChangeArrowheads="1"/>
            </p:cNvSpPr>
            <p:nvPr/>
          </p:nvSpPr>
          <p:spPr bwMode="auto">
            <a:xfrm>
              <a:off x="4508" y="3119"/>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0110</a:t>
              </a:r>
            </a:p>
          </p:txBody>
        </p:sp>
        <p:sp>
          <p:nvSpPr>
            <p:cNvPr id="43306" name="Text Box 302"/>
            <p:cNvSpPr txBox="1">
              <a:spLocks noChangeArrowheads="1"/>
            </p:cNvSpPr>
            <p:nvPr/>
          </p:nvSpPr>
          <p:spPr bwMode="auto">
            <a:xfrm>
              <a:off x="3413" y="1532"/>
              <a:ext cx="596" cy="343"/>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1110</a:t>
              </a:r>
            </a:p>
          </p:txBody>
        </p:sp>
        <p:sp>
          <p:nvSpPr>
            <p:cNvPr id="43307" name="Text Box 303"/>
            <p:cNvSpPr txBox="1">
              <a:spLocks noChangeArrowheads="1"/>
            </p:cNvSpPr>
            <p:nvPr/>
          </p:nvSpPr>
          <p:spPr bwMode="auto">
            <a:xfrm>
              <a:off x="2992" y="2127"/>
              <a:ext cx="596" cy="345"/>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1100</a:t>
              </a:r>
            </a:p>
          </p:txBody>
        </p:sp>
        <p:sp>
          <p:nvSpPr>
            <p:cNvPr id="43308" name="Text Box 304"/>
            <p:cNvSpPr txBox="1">
              <a:spLocks noChangeArrowheads="1"/>
            </p:cNvSpPr>
            <p:nvPr/>
          </p:nvSpPr>
          <p:spPr bwMode="auto">
            <a:xfrm>
              <a:off x="3131" y="1790"/>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1101</a:t>
              </a:r>
            </a:p>
          </p:txBody>
        </p:sp>
        <p:sp>
          <p:nvSpPr>
            <p:cNvPr id="43309" name="Text Box 305"/>
            <p:cNvSpPr txBox="1">
              <a:spLocks noChangeArrowheads="1"/>
            </p:cNvSpPr>
            <p:nvPr/>
          </p:nvSpPr>
          <p:spPr bwMode="auto">
            <a:xfrm>
              <a:off x="3000" y="2520"/>
              <a:ext cx="596" cy="342"/>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1011</a:t>
              </a:r>
            </a:p>
          </p:txBody>
        </p:sp>
        <p:sp>
          <p:nvSpPr>
            <p:cNvPr id="43310" name="Text Box 306"/>
            <p:cNvSpPr txBox="1">
              <a:spLocks noChangeArrowheads="1"/>
            </p:cNvSpPr>
            <p:nvPr/>
          </p:nvSpPr>
          <p:spPr bwMode="auto">
            <a:xfrm>
              <a:off x="3156" y="2839"/>
              <a:ext cx="596" cy="345"/>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1010</a:t>
              </a:r>
            </a:p>
          </p:txBody>
        </p:sp>
        <p:sp>
          <p:nvSpPr>
            <p:cNvPr id="43311" name="Text Box 307"/>
            <p:cNvSpPr txBox="1">
              <a:spLocks noChangeArrowheads="1"/>
            </p:cNvSpPr>
            <p:nvPr/>
          </p:nvSpPr>
          <p:spPr bwMode="auto">
            <a:xfrm>
              <a:off x="3421" y="3102"/>
              <a:ext cx="596" cy="345"/>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1001</a:t>
              </a:r>
            </a:p>
          </p:txBody>
        </p:sp>
        <p:sp>
          <p:nvSpPr>
            <p:cNvPr id="43312" name="Line 308"/>
            <p:cNvSpPr>
              <a:spLocks noChangeShapeType="1"/>
            </p:cNvSpPr>
            <p:nvPr/>
          </p:nvSpPr>
          <p:spPr bwMode="auto">
            <a:xfrm>
              <a:off x="3938" y="2392"/>
              <a:ext cx="328" cy="0"/>
            </a:xfrm>
            <a:prstGeom prst="line">
              <a:avLst/>
            </a:prstGeom>
            <a:noFill/>
            <a:ln w="317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313" name="Line 309"/>
            <p:cNvSpPr>
              <a:spLocks noChangeShapeType="1"/>
            </p:cNvSpPr>
            <p:nvPr/>
          </p:nvSpPr>
          <p:spPr bwMode="auto">
            <a:xfrm>
              <a:off x="4104" y="2231"/>
              <a:ext cx="0" cy="328"/>
            </a:xfrm>
            <a:prstGeom prst="line">
              <a:avLst/>
            </a:prstGeom>
            <a:noFill/>
            <a:ln w="3175">
              <a:solidFill>
                <a:schemeClr val="hlink"/>
              </a:solidFill>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314" name="Line 310"/>
            <p:cNvSpPr>
              <a:spLocks noChangeShapeType="1"/>
            </p:cNvSpPr>
            <p:nvPr/>
          </p:nvSpPr>
          <p:spPr bwMode="auto">
            <a:xfrm>
              <a:off x="3044" y="2391"/>
              <a:ext cx="2133" cy="0"/>
            </a:xfrm>
            <a:prstGeom prst="line">
              <a:avLst/>
            </a:prstGeom>
            <a:noFill/>
            <a:ln w="3175">
              <a:solidFill>
                <a:schemeClr val="hlink"/>
              </a:solidFill>
              <a:prstDash val="lgDashDot"/>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315" name="Line 311"/>
            <p:cNvSpPr>
              <a:spLocks noChangeShapeType="1"/>
            </p:cNvSpPr>
            <p:nvPr/>
          </p:nvSpPr>
          <p:spPr bwMode="auto">
            <a:xfrm>
              <a:off x="4104" y="1345"/>
              <a:ext cx="0" cy="2131"/>
            </a:xfrm>
            <a:prstGeom prst="line">
              <a:avLst/>
            </a:prstGeom>
            <a:noFill/>
            <a:ln w="3175">
              <a:solidFill>
                <a:schemeClr val="hlink"/>
              </a:solidFill>
              <a:prstDash val="lgDashDot"/>
              <a:round/>
              <a:headEnd/>
              <a:tailEnd/>
            </a:ln>
          </p:spPr>
          <p:txBody>
            <a:bodyPr/>
            <a:lstStyle/>
            <a:p>
              <a:endParaRPr lang="zh-CN" altLang="en-US">
                <a:latin typeface="微软雅黑" panose="020B0503020204020204" pitchFamily="34" charset="-122"/>
                <a:ea typeface="微软雅黑" panose="020B0503020204020204" pitchFamily="34" charset="-122"/>
              </a:endParaRPr>
            </a:p>
          </p:txBody>
        </p:sp>
        <p:sp>
          <p:nvSpPr>
            <p:cNvPr id="43316" name="Line 312"/>
            <p:cNvSpPr>
              <a:spLocks noChangeShapeType="1"/>
            </p:cNvSpPr>
            <p:nvPr/>
          </p:nvSpPr>
          <p:spPr bwMode="auto">
            <a:xfrm flipV="1">
              <a:off x="4116" y="1832"/>
              <a:ext cx="215" cy="74"/>
            </a:xfrm>
            <a:prstGeom prst="line">
              <a:avLst/>
            </a:prstGeom>
            <a:noFill/>
            <a:ln w="76200">
              <a:solidFill>
                <a:schemeClr val="hlink"/>
              </a:solidFill>
              <a:round/>
              <a:headEnd/>
              <a:tailEn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43317" name="Line 313"/>
            <p:cNvSpPr>
              <a:spLocks noChangeShapeType="1"/>
            </p:cNvSpPr>
            <p:nvPr/>
          </p:nvSpPr>
          <p:spPr bwMode="auto">
            <a:xfrm flipV="1">
              <a:off x="4128" y="1741"/>
              <a:ext cx="203" cy="53"/>
            </a:xfrm>
            <a:prstGeom prst="line">
              <a:avLst/>
            </a:prstGeom>
            <a:noFill/>
            <a:ln w="76200">
              <a:solidFill>
                <a:schemeClr val="hlink"/>
              </a:solidFill>
              <a:round/>
              <a:headEnd/>
              <a:tailEn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43318" name="Line 314"/>
            <p:cNvSpPr>
              <a:spLocks noChangeShapeType="1"/>
            </p:cNvSpPr>
            <p:nvPr/>
          </p:nvSpPr>
          <p:spPr bwMode="auto">
            <a:xfrm flipV="1">
              <a:off x="4133" y="1625"/>
              <a:ext cx="223" cy="41"/>
            </a:xfrm>
            <a:prstGeom prst="line">
              <a:avLst/>
            </a:prstGeom>
            <a:noFill/>
            <a:ln w="76200">
              <a:solidFill>
                <a:schemeClr val="hlink"/>
              </a:solidFill>
              <a:round/>
              <a:headEnd/>
              <a:tailEnd/>
            </a:ln>
          </p:spPr>
          <p:txBody>
            <a:bodyPr wrap="none"/>
            <a:lstStyle/>
            <a:p>
              <a:endParaRPr lang="zh-CN" altLang="en-US">
                <a:latin typeface="微软雅黑" panose="020B0503020204020204" pitchFamily="34" charset="-122"/>
                <a:ea typeface="微软雅黑" panose="020B0503020204020204" pitchFamily="34" charset="-122"/>
              </a:endParaRPr>
            </a:p>
          </p:txBody>
        </p:sp>
        <p:sp>
          <p:nvSpPr>
            <p:cNvPr id="43319" name="Text Box 301"/>
            <p:cNvSpPr txBox="1">
              <a:spLocks noChangeArrowheads="1"/>
            </p:cNvSpPr>
            <p:nvPr/>
          </p:nvSpPr>
          <p:spPr bwMode="auto">
            <a:xfrm>
              <a:off x="3779" y="3254"/>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1000</a:t>
              </a:r>
            </a:p>
          </p:txBody>
        </p:sp>
        <p:sp>
          <p:nvSpPr>
            <p:cNvPr id="43320" name="Text Box 300"/>
            <p:cNvSpPr txBox="1">
              <a:spLocks noChangeArrowheads="1"/>
            </p:cNvSpPr>
            <p:nvPr/>
          </p:nvSpPr>
          <p:spPr bwMode="auto">
            <a:xfrm>
              <a:off x="4159" y="3253"/>
              <a:ext cx="596" cy="344"/>
            </a:xfrm>
            <a:prstGeom prst="rect">
              <a:avLst/>
            </a:prstGeom>
            <a:noFill/>
            <a:ln w="9525">
              <a:noFill/>
              <a:miter lim="800000"/>
              <a:headEnd/>
              <a:tailEnd/>
            </a:ln>
          </p:spPr>
          <p:txBody>
            <a:bodyPr/>
            <a:lstStyle/>
            <a:p>
              <a:pPr algn="just" eaLnBrk="0" hangingPunct="0"/>
              <a:r>
                <a:rPr lang="en-US" altLang="zh-CN" sz="1000" b="1">
                  <a:latin typeface="微软雅黑" panose="020B0503020204020204" pitchFamily="34" charset="-122"/>
                  <a:ea typeface="微软雅黑" panose="020B0503020204020204" pitchFamily="34" charset="-122"/>
                </a:rPr>
                <a:t>0111</a:t>
              </a:r>
            </a:p>
          </p:txBody>
        </p:sp>
      </p:grpSp>
      <p:sp>
        <p:nvSpPr>
          <p:cNvPr id="43013" name="Text Box 315"/>
          <p:cNvSpPr txBox="1">
            <a:spLocks noChangeArrowheads="1"/>
          </p:cNvSpPr>
          <p:nvPr/>
        </p:nvSpPr>
        <p:spPr bwMode="auto">
          <a:xfrm>
            <a:off x="4415278" y="6040608"/>
            <a:ext cx="3262312" cy="400050"/>
          </a:xfrm>
          <a:prstGeom prst="rect">
            <a:avLst/>
          </a:prstGeom>
          <a:noFill/>
          <a:ln w="9525">
            <a:noFill/>
            <a:miter lim="800000"/>
            <a:headEnd/>
            <a:tailEnd/>
          </a:ln>
        </p:spPr>
        <p:txBody>
          <a:bodyPr wrap="none">
            <a:spAutoFit/>
          </a:bodyPr>
          <a:lstStyle/>
          <a:p>
            <a:r>
              <a:rPr lang="zh-CN" altLang="en-US" sz="2000" b="1" dirty="0">
                <a:latin typeface="微软雅黑" panose="020B0503020204020204" pitchFamily="34" charset="-122"/>
                <a:ea typeface="微软雅黑" panose="020B0503020204020204" pitchFamily="34" charset="-122"/>
                <a:cs typeface="Times New Roman" panose="02020603050405020304" pitchFamily="18" charset="0"/>
              </a:rPr>
              <a:t>特点：输出与状态一一对应</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标题 1"/>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、数字式信号</a:t>
            </a:r>
          </a:p>
        </p:txBody>
      </p:sp>
      <p:sp>
        <p:nvSpPr>
          <p:cNvPr id="44034" name="内容占位符 4"/>
          <p:cNvSpPr>
            <a:spLocks noGrp="1"/>
          </p:cNvSpPr>
          <p:nvPr>
            <p:ph idx="4294967295"/>
          </p:nvPr>
        </p:nvSpPr>
        <p:spPr>
          <a:xfrm>
            <a:off x="838200" y="1429655"/>
            <a:ext cx="10515600" cy="4977788"/>
          </a:xfrm>
        </p:spPr>
        <p:txBody>
          <a:bodyPr/>
          <a:lstStyle/>
          <a:p>
            <a:pPr marL="0" indent="0">
              <a:spcBef>
                <a:spcPct val="0"/>
              </a:spcBef>
              <a:buNone/>
            </a:pP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开关信号</a:t>
            </a:r>
          </a:p>
          <a:p>
            <a:pPr marL="457200" lvl="1" indent="0">
              <a:spcBef>
                <a:spcPct val="0"/>
              </a:spcBef>
              <a:buNone/>
            </a:pPr>
            <a:r>
              <a:rPr lang="zh-CN" altLang="en-US" dirty="0">
                <a:latin typeface="微软雅黑" panose="020B0503020204020204" pitchFamily="34" charset="-122"/>
                <a:ea typeface="微软雅黑" panose="020B0503020204020204" pitchFamily="34" charset="-122"/>
              </a:rPr>
              <a:t>输出只有</a:t>
            </a:r>
            <a:r>
              <a:rPr lang="en-US" altLang="zh-CN" dirty="0">
                <a:latin typeface="微软雅黑" panose="020B0503020204020204" pitchFamily="34" charset="-122"/>
                <a:ea typeface="微软雅黑" panose="020B0503020204020204" pitchFamily="34" charset="-122"/>
              </a:rPr>
              <a:t>0</a:t>
            </a:r>
            <a:r>
              <a:rPr lang="zh-CN" altLang="en-US" dirty="0">
                <a:latin typeface="微软雅黑" panose="020B0503020204020204" pitchFamily="34" charset="-122"/>
                <a:ea typeface="微软雅黑" panose="020B0503020204020204" pitchFamily="34" charset="-122"/>
              </a:rPr>
              <a:t>和</a:t>
            </a: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两种状态（开关、通断、亮暗）</a:t>
            </a:r>
          </a:p>
          <a:p>
            <a:pPr>
              <a:spcBef>
                <a:spcPct val="0"/>
              </a:spcBef>
            </a:pPr>
            <a:endParaRPr lang="zh-CN" altLang="en-US" sz="1000" b="1" dirty="0">
              <a:latin typeface="微软雅黑" panose="020B0503020204020204" pitchFamily="34" charset="-122"/>
              <a:ea typeface="微软雅黑" panose="020B0503020204020204" pitchFamily="34" charset="-122"/>
            </a:endParaRPr>
          </a:p>
        </p:txBody>
      </p:sp>
      <p:pic>
        <p:nvPicPr>
          <p:cNvPr id="3" name="图片 2">
            <a:extLst>
              <a:ext uri="{FF2B5EF4-FFF2-40B4-BE49-F238E27FC236}">
                <a16:creationId xmlns:a16="http://schemas.microsoft.com/office/drawing/2014/main" id="{B94F4ECA-C17C-49AA-9C3D-218DC84F7E66}"/>
              </a:ext>
            </a:extLst>
          </p:cNvPr>
          <p:cNvPicPr>
            <a:picLocks noChangeAspect="1"/>
          </p:cNvPicPr>
          <p:nvPr/>
        </p:nvPicPr>
        <p:blipFill>
          <a:blip r:embed="rId2"/>
          <a:stretch>
            <a:fillRect/>
          </a:stretch>
        </p:blipFill>
        <p:spPr>
          <a:xfrm>
            <a:off x="8058033" y="2806633"/>
            <a:ext cx="2267067" cy="2927500"/>
          </a:xfrm>
          <a:prstGeom prst="rect">
            <a:avLst/>
          </a:prstGeom>
        </p:spPr>
      </p:pic>
      <p:pic>
        <p:nvPicPr>
          <p:cNvPr id="5" name="图片 4">
            <a:extLst>
              <a:ext uri="{FF2B5EF4-FFF2-40B4-BE49-F238E27FC236}">
                <a16:creationId xmlns:a16="http://schemas.microsoft.com/office/drawing/2014/main" id="{337053A4-C40E-40D9-B705-6FDE179BBA89}"/>
              </a:ext>
            </a:extLst>
          </p:cNvPr>
          <p:cNvPicPr>
            <a:picLocks noChangeAspect="1"/>
          </p:cNvPicPr>
          <p:nvPr/>
        </p:nvPicPr>
        <p:blipFill>
          <a:blip r:embed="rId3"/>
          <a:stretch>
            <a:fillRect/>
          </a:stretch>
        </p:blipFill>
        <p:spPr>
          <a:xfrm>
            <a:off x="1107831" y="4054450"/>
            <a:ext cx="3435527" cy="977950"/>
          </a:xfrm>
          <a:prstGeom prst="rect">
            <a:avLst/>
          </a:prstGeom>
        </p:spPr>
      </p:pic>
      <p:pic>
        <p:nvPicPr>
          <p:cNvPr id="7" name="图片 6">
            <a:extLst>
              <a:ext uri="{FF2B5EF4-FFF2-40B4-BE49-F238E27FC236}">
                <a16:creationId xmlns:a16="http://schemas.microsoft.com/office/drawing/2014/main" id="{B9D99100-E597-450A-8790-09B772C2B928}"/>
              </a:ext>
            </a:extLst>
          </p:cNvPr>
          <p:cNvPicPr>
            <a:picLocks noChangeAspect="1"/>
          </p:cNvPicPr>
          <p:nvPr/>
        </p:nvPicPr>
        <p:blipFill>
          <a:blip r:embed="rId4"/>
          <a:stretch>
            <a:fillRect/>
          </a:stretch>
        </p:blipFill>
        <p:spPr>
          <a:xfrm>
            <a:off x="4911658" y="3454366"/>
            <a:ext cx="2590933" cy="227976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805484" y="2918073"/>
            <a:ext cx="7417778" cy="899392"/>
          </a:xfrm>
        </p:spPr>
        <p:txBody>
          <a:bodyPr/>
          <a:lstStyle/>
          <a:p>
            <a:r>
              <a:rPr lang="zh-CN" altLang="en-US" dirty="0">
                <a:latin typeface="微软雅黑" panose="020B0503020204020204" pitchFamily="34" charset="-122"/>
                <a:ea typeface="微软雅黑" panose="020B0503020204020204" pitchFamily="34" charset="-122"/>
              </a:rPr>
              <a:t>运算放大器基础</a:t>
            </a:r>
          </a:p>
        </p:txBody>
      </p:sp>
      <p:sp>
        <p:nvSpPr>
          <p:cNvPr id="9219" name="Rectangle 3"/>
          <p:cNvSpPr>
            <a:spLocks noChangeArrowheads="1"/>
          </p:cNvSpPr>
          <p:nvPr/>
        </p:nvSpPr>
        <p:spPr bwMode="auto">
          <a:xfrm>
            <a:off x="4805484" y="3867733"/>
            <a:ext cx="7920037" cy="21172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1.4.1 </a:t>
            </a:r>
            <a:r>
              <a:rPr lang="zh-CN" altLang="en-US" dirty="0">
                <a:latin typeface="Times New Roman" panose="02020603050405020304" pitchFamily="18" charset="0"/>
                <a:ea typeface="黑体" panose="02010609060101010101" pitchFamily="49" charset="-122"/>
                <a:cs typeface="Times New Roman" panose="02020603050405020304" pitchFamily="18" charset="0"/>
              </a:rPr>
              <a:t>实际运算放大器及其特性</a:t>
            </a:r>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1.4.2 </a:t>
            </a:r>
            <a:r>
              <a:rPr lang="zh-CN" altLang="en-US" dirty="0">
                <a:latin typeface="Times New Roman" panose="02020603050405020304" pitchFamily="18" charset="0"/>
                <a:ea typeface="黑体" panose="02010609060101010101" pitchFamily="49" charset="-122"/>
                <a:cs typeface="Times New Roman" panose="02020603050405020304" pitchFamily="18" charset="0"/>
              </a:rPr>
              <a:t>运算放大器的失调及其补偿</a:t>
            </a:r>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1.4.3 </a:t>
            </a:r>
            <a:r>
              <a:rPr lang="zh-CN" altLang="en-US" dirty="0">
                <a:latin typeface="Times New Roman" panose="02020603050405020304" pitchFamily="18" charset="0"/>
                <a:ea typeface="黑体" panose="02010609060101010101" pitchFamily="49" charset="-122"/>
                <a:cs typeface="Times New Roman" panose="02020603050405020304" pitchFamily="18" charset="0"/>
              </a:rPr>
              <a:t>运算放大器的转换速率和最大不失真率</a:t>
            </a:r>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1.4.4 </a:t>
            </a:r>
            <a:r>
              <a:rPr lang="zh-CN" altLang="en-US" dirty="0">
                <a:latin typeface="Times New Roman" panose="02020603050405020304" pitchFamily="18" charset="0"/>
                <a:ea typeface="黑体" panose="02010609060101010101" pitchFamily="49" charset="-122"/>
                <a:cs typeface="Times New Roman" panose="02020603050405020304" pitchFamily="18" charset="0"/>
              </a:rPr>
              <a:t>运算放大器的振荡与相位补偿</a:t>
            </a:r>
            <a:endParaRPr lang="en-US" altLang="zh-CN" dirty="0">
              <a:latin typeface="Times New Roman" panose="02020603050405020304" pitchFamily="18" charset="0"/>
              <a:ea typeface="黑体" panose="02010609060101010101" pitchFamily="49" charset="-122"/>
              <a:cs typeface="Times New Roman" panose="02020603050405020304" pitchFamily="18" charset="0"/>
            </a:endParaRPr>
          </a:p>
          <a:p>
            <a:pPr>
              <a:lnSpc>
                <a:spcPct val="150000"/>
              </a:lnSpc>
            </a:pPr>
            <a:r>
              <a:rPr lang="en-US" altLang="zh-CN" dirty="0">
                <a:latin typeface="Times New Roman" panose="02020603050405020304" pitchFamily="18" charset="0"/>
                <a:ea typeface="黑体" panose="02010609060101010101" pitchFamily="49" charset="-122"/>
                <a:cs typeface="Times New Roman" panose="02020603050405020304" pitchFamily="18" charset="0"/>
              </a:rPr>
              <a:t>1.4.5 </a:t>
            </a:r>
            <a:r>
              <a:rPr lang="zh-CN" altLang="en-US" dirty="0">
                <a:latin typeface="Times New Roman" panose="02020603050405020304" pitchFamily="18" charset="0"/>
                <a:ea typeface="黑体" panose="02010609060101010101" pitchFamily="49" charset="-122"/>
                <a:cs typeface="Times New Roman" panose="02020603050405020304" pitchFamily="18" charset="0"/>
              </a:rPr>
              <a:t>噪声的基础知识</a:t>
            </a:r>
          </a:p>
        </p:txBody>
      </p:sp>
      <p:sp>
        <p:nvSpPr>
          <p:cNvPr id="4" name="文本框 3">
            <a:extLst>
              <a:ext uri="{FF2B5EF4-FFF2-40B4-BE49-F238E27FC236}">
                <a16:creationId xmlns:a16="http://schemas.microsoft.com/office/drawing/2014/main" id="{0BA2A32C-13D4-43A1-8B86-5171221C9A78}"/>
              </a:ext>
            </a:extLst>
          </p:cNvPr>
          <p:cNvSpPr txBox="1"/>
          <p:nvPr/>
        </p:nvSpPr>
        <p:spPr>
          <a:xfrm>
            <a:off x="2224888" y="2452221"/>
            <a:ext cx="2040730" cy="1323439"/>
          </a:xfrm>
          <a:prstGeom prst="rect">
            <a:avLst/>
          </a:prstGeom>
          <a:noFill/>
        </p:spPr>
        <p:txBody>
          <a:bodyPr wrap="square">
            <a:spAutoFit/>
          </a:bodyPr>
          <a:lstStyle/>
          <a:p>
            <a:pPr algn="ctr"/>
            <a:r>
              <a:rPr lang="en-US" altLang="zh-CN" sz="8000" b="1" dirty="0">
                <a:solidFill>
                  <a:schemeClr val="bg1"/>
                </a:solidFill>
                <a:latin typeface="微软雅黑" panose="020B0503020204020204" pitchFamily="34" charset="-122"/>
                <a:ea typeface="微软雅黑" panose="020B0503020204020204" pitchFamily="34" charset="-122"/>
              </a:rPr>
              <a:t>1.4</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6039625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58" name="内容占位符 2"/>
          <p:cNvSpPr>
            <a:spLocks noGrp="1"/>
          </p:cNvSpPr>
          <p:nvPr>
            <p:ph idx="1"/>
          </p:nvPr>
        </p:nvSpPr>
        <p:spPr/>
        <p:txBody>
          <a:bodyPr/>
          <a:lstStyle/>
          <a:p>
            <a:pPr eaLnBrk="1" hangingPunct="1">
              <a:spcBef>
                <a:spcPct val="0"/>
              </a:spcBef>
            </a:pPr>
            <a:r>
              <a:rPr lang="zh-CN" altLang="en-US" dirty="0">
                <a:latin typeface="微软雅黑" panose="020B0503020204020204" pitchFamily="34" charset="-122"/>
                <a:ea typeface="微软雅黑" panose="020B0503020204020204" pitchFamily="34" charset="-122"/>
              </a:rPr>
              <a:t>运算放大器：具有极高增益的电压放大器</a:t>
            </a:r>
            <a:endParaRPr lang="en-US" altLang="zh-CN" dirty="0">
              <a:latin typeface="微软雅黑" panose="020B0503020204020204" pitchFamily="34" charset="-122"/>
              <a:ea typeface="微软雅黑" panose="020B0503020204020204" pitchFamily="34" charset="-122"/>
            </a:endParaRPr>
          </a:p>
          <a:p>
            <a:pPr lvl="1" eaLnBrk="1" hangingPunct="1">
              <a:spcBef>
                <a:spcPct val="0"/>
              </a:spcBef>
            </a:pPr>
            <a:r>
              <a:rPr lang="zh-CN" altLang="en-US" dirty="0">
                <a:latin typeface="微软雅黑" panose="020B0503020204020204" pitchFamily="34" charset="-122"/>
                <a:ea typeface="微软雅黑" panose="020B0503020204020204" pitchFamily="34" charset="-122"/>
              </a:rPr>
              <a:t>例如：常用的</a:t>
            </a:r>
            <a:r>
              <a:rPr lang="zh-CN" altLang="en-US" dirty="0">
                <a:latin typeface="微软雅黑" panose="020B0503020204020204" pitchFamily="34" charset="-122"/>
                <a:ea typeface="微软雅黑" panose="020B0503020204020204" pitchFamily="34" charset="-122"/>
                <a:sym typeface="Symbol" pitchFamily="18" charset="2"/>
              </a:rPr>
              <a:t></a:t>
            </a:r>
            <a:r>
              <a:rPr lang="en-US" altLang="zh-CN" dirty="0">
                <a:latin typeface="微软雅黑" panose="020B0503020204020204" pitchFamily="34" charset="-122"/>
                <a:ea typeface="微软雅黑" panose="020B0503020204020204" pitchFamily="34" charset="-122"/>
              </a:rPr>
              <a:t>A 741</a:t>
            </a:r>
            <a:r>
              <a:rPr lang="zh-CN" altLang="en-US" dirty="0">
                <a:latin typeface="微软雅黑" panose="020B0503020204020204" pitchFamily="34" charset="-122"/>
                <a:ea typeface="微软雅黑" panose="020B0503020204020204" pitchFamily="34" charset="-122"/>
              </a:rPr>
              <a:t>运算放大器典型的增益</a:t>
            </a:r>
            <a:r>
              <a:rPr lang="en-US" altLang="zh-CN" dirty="0">
                <a:latin typeface="微软雅黑" panose="020B0503020204020204" pitchFamily="34" charset="-122"/>
                <a:ea typeface="微软雅黑" panose="020B0503020204020204" pitchFamily="34" charset="-122"/>
              </a:rPr>
              <a:t>200000V/V</a:t>
            </a:r>
            <a:r>
              <a:rPr lang="zh-CN" altLang="en-US" dirty="0">
                <a:latin typeface="微软雅黑" panose="020B0503020204020204" pitchFamily="34" charset="-122"/>
                <a:ea typeface="微软雅黑" panose="020B0503020204020204" pitchFamily="34" charset="-122"/>
              </a:rPr>
              <a:t>，增益也可用分贝（</a:t>
            </a:r>
            <a:r>
              <a:rPr lang="en-US" altLang="zh-CN" dirty="0">
                <a:latin typeface="微软雅黑" panose="020B0503020204020204" pitchFamily="34" charset="-122"/>
                <a:ea typeface="微软雅黑" panose="020B0503020204020204" pitchFamily="34" charset="-122"/>
              </a:rPr>
              <a:t>dB</a:t>
            </a:r>
            <a:r>
              <a:rPr lang="zh-CN" altLang="en-US" dirty="0">
                <a:latin typeface="微软雅黑" panose="020B0503020204020204" pitchFamily="34" charset="-122"/>
                <a:ea typeface="微软雅黑" panose="020B0503020204020204" pitchFamily="34" charset="-122"/>
              </a:rPr>
              <a:t>）表示</a:t>
            </a:r>
          </a:p>
          <a:p>
            <a:pPr eaLnBrk="1" hangingPunct="1">
              <a:spcBef>
                <a:spcPct val="0"/>
              </a:spcBef>
            </a:pPr>
            <a:r>
              <a:rPr lang="zh-CN" altLang="en-US" dirty="0">
                <a:latin typeface="微软雅黑" panose="020B0503020204020204" pitchFamily="34" charset="-122"/>
                <a:ea typeface="微软雅黑" panose="020B0503020204020204" pitchFamily="34" charset="-122"/>
              </a:rPr>
              <a:t>运算放大器的符号</a:t>
            </a:r>
          </a:p>
          <a:p>
            <a:pPr eaLnBrk="1" hangingPunct="1">
              <a:spcBef>
                <a:spcPct val="0"/>
              </a:spcBef>
            </a:pPr>
            <a:endParaRPr lang="en-US" altLang="zh-CN" dirty="0">
              <a:latin typeface="微软雅黑" panose="020B0503020204020204" pitchFamily="34" charset="-122"/>
              <a:ea typeface="微软雅黑" panose="020B0503020204020204" pitchFamily="34" charset="-122"/>
            </a:endParaRPr>
          </a:p>
        </p:txBody>
      </p:sp>
      <p:graphicFrame>
        <p:nvGraphicFramePr>
          <p:cNvPr id="63855" name="Object 367"/>
          <p:cNvGraphicFramePr>
            <a:graphicFrameLocks noChangeAspect="1"/>
          </p:cNvGraphicFramePr>
          <p:nvPr>
            <p:extLst>
              <p:ext uri="{D42A27DB-BD31-4B8C-83A1-F6EECF244321}">
                <p14:modId xmlns:p14="http://schemas.microsoft.com/office/powerpoint/2010/main" val="1338070312"/>
              </p:ext>
            </p:extLst>
          </p:nvPr>
        </p:nvGraphicFramePr>
        <p:xfrm>
          <a:off x="3453927" y="2912191"/>
          <a:ext cx="3089275" cy="461963"/>
        </p:xfrm>
        <a:graphic>
          <a:graphicData uri="http://schemas.openxmlformats.org/presentationml/2006/ole">
            <mc:AlternateContent xmlns:mc="http://schemas.openxmlformats.org/markup-compatibility/2006">
              <mc:Choice xmlns:v="urn:schemas-microsoft-com:vml" Requires="v">
                <p:oleObj spid="_x0000_s6216" name="Equation" r:id="rId4" imgW="36576000" imgH="5486400" progId="Equation.DSMT4">
                  <p:embed/>
                </p:oleObj>
              </mc:Choice>
              <mc:Fallback>
                <p:oleObj name="Equation" r:id="rId4" imgW="36576000" imgH="5486400" progId="Equation.DSMT4">
                  <p:embed/>
                  <p:pic>
                    <p:nvPicPr>
                      <p:cNvPr id="63855" name="Object 36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3927" y="2912191"/>
                        <a:ext cx="3089275" cy="461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3856" name="Object 368"/>
          <p:cNvGraphicFramePr>
            <a:graphicFrameLocks noChangeAspect="1"/>
          </p:cNvGraphicFramePr>
          <p:nvPr>
            <p:extLst>
              <p:ext uri="{D42A27DB-BD31-4B8C-83A1-F6EECF244321}">
                <p14:modId xmlns:p14="http://schemas.microsoft.com/office/powerpoint/2010/main" val="1940991006"/>
              </p:ext>
            </p:extLst>
          </p:nvPr>
        </p:nvGraphicFramePr>
        <p:xfrm>
          <a:off x="1682750" y="4337050"/>
          <a:ext cx="1584325" cy="996950"/>
        </p:xfrm>
        <a:graphic>
          <a:graphicData uri="http://schemas.openxmlformats.org/presentationml/2006/ole">
            <mc:AlternateContent xmlns:mc="http://schemas.openxmlformats.org/markup-compatibility/2006">
              <mc:Choice xmlns:v="urn:schemas-microsoft-com:vml" Requires="v">
                <p:oleObj spid="_x0000_s6217" name="Visio" r:id="rId6" imgW="1798701" imgH="1146810" progId="Visio.Drawing.11">
                  <p:embed/>
                </p:oleObj>
              </mc:Choice>
              <mc:Fallback>
                <p:oleObj name="Visio" r:id="rId6" imgW="1798701" imgH="1146810" progId="Visio.Drawing.11">
                  <p:embed/>
                  <p:pic>
                    <p:nvPicPr>
                      <p:cNvPr id="63856" name="Object 3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2750" y="4337050"/>
                        <a:ext cx="1584325" cy="9969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862" name="Text Box 5"/>
          <p:cNvSpPr txBox="1">
            <a:spLocks noChangeArrowheads="1"/>
          </p:cNvSpPr>
          <p:nvPr/>
        </p:nvSpPr>
        <p:spPr bwMode="auto">
          <a:xfrm>
            <a:off x="5492750" y="5736431"/>
            <a:ext cx="1206500" cy="396875"/>
          </a:xfrm>
          <a:prstGeom prst="rect">
            <a:avLst/>
          </a:prstGeom>
          <a:noFill/>
          <a:ln w="9525">
            <a:noFill/>
            <a:miter lim="800000"/>
            <a:headEnd/>
            <a:tailEnd/>
          </a:ln>
        </p:spPr>
        <p:txBody>
          <a:bodyPr wrap="none">
            <a:spAutoFit/>
          </a:bodyPr>
          <a:lstStyle/>
          <a:p>
            <a:pPr algn="ctr">
              <a:spcBef>
                <a:spcPct val="20000"/>
              </a:spcBef>
            </a:pPr>
            <a:r>
              <a:rPr lang="zh-CN" altLang="en-US" sz="2000" b="1" dirty="0">
                <a:latin typeface="微软雅黑" panose="020B0503020204020204" pitchFamily="34" charset="-122"/>
                <a:ea typeface="微软雅黑" panose="020B0503020204020204" pitchFamily="34" charset="-122"/>
              </a:rPr>
              <a:t>简化符号</a:t>
            </a:r>
          </a:p>
        </p:txBody>
      </p:sp>
      <p:sp>
        <p:nvSpPr>
          <p:cNvPr id="63863" name="Text Box 6"/>
          <p:cNvSpPr txBox="1">
            <a:spLocks noChangeArrowheads="1"/>
          </p:cNvSpPr>
          <p:nvPr/>
        </p:nvSpPr>
        <p:spPr bwMode="auto">
          <a:xfrm>
            <a:off x="1871662" y="5730952"/>
            <a:ext cx="1206500" cy="396875"/>
          </a:xfrm>
          <a:prstGeom prst="rect">
            <a:avLst/>
          </a:prstGeom>
          <a:noFill/>
          <a:ln w="9525">
            <a:noFill/>
            <a:miter lim="800000"/>
            <a:headEnd/>
            <a:tailEnd/>
          </a:ln>
        </p:spPr>
        <p:txBody>
          <a:bodyPr wrap="none">
            <a:spAutoFit/>
          </a:bodyPr>
          <a:lstStyle/>
          <a:p>
            <a:pPr algn="ctr">
              <a:spcBef>
                <a:spcPct val="20000"/>
              </a:spcBef>
            </a:pPr>
            <a:r>
              <a:rPr lang="zh-CN" altLang="en-US" sz="2000" b="1" dirty="0">
                <a:latin typeface="微软雅黑" panose="020B0503020204020204" pitchFamily="34" charset="-122"/>
                <a:ea typeface="微软雅黑" panose="020B0503020204020204" pitchFamily="34" charset="-122"/>
              </a:rPr>
              <a:t>标准符号</a:t>
            </a:r>
          </a:p>
        </p:txBody>
      </p:sp>
      <p:pic>
        <p:nvPicPr>
          <p:cNvPr id="63864" name="Picture 7"/>
          <p:cNvPicPr>
            <a:picLocks noChangeAspect="1" noChangeArrowheads="1"/>
          </p:cNvPicPr>
          <p:nvPr/>
        </p:nvPicPr>
        <p:blipFill>
          <a:blip r:embed="rId8"/>
          <a:srcRect/>
          <a:stretch>
            <a:fillRect/>
          </a:stretch>
        </p:blipFill>
        <p:spPr bwMode="auto">
          <a:xfrm>
            <a:off x="4583907" y="4402137"/>
            <a:ext cx="3105150" cy="866775"/>
          </a:xfrm>
          <a:prstGeom prst="rect">
            <a:avLst/>
          </a:prstGeom>
          <a:noFill/>
          <a:ln w="9525">
            <a:noFill/>
            <a:miter lim="800000"/>
            <a:headEnd/>
            <a:tailEnd/>
          </a:ln>
        </p:spPr>
      </p:pic>
      <p:pic>
        <p:nvPicPr>
          <p:cNvPr id="63865" name="Picture 8"/>
          <p:cNvPicPr>
            <a:picLocks noChangeAspect="1" noChangeArrowheads="1"/>
          </p:cNvPicPr>
          <p:nvPr/>
        </p:nvPicPr>
        <p:blipFill>
          <a:blip r:embed="rId9"/>
          <a:srcRect/>
          <a:stretch>
            <a:fillRect/>
          </a:stretch>
        </p:blipFill>
        <p:spPr bwMode="auto">
          <a:xfrm>
            <a:off x="8755063" y="3978275"/>
            <a:ext cx="1885950" cy="1714500"/>
          </a:xfrm>
          <a:prstGeom prst="rect">
            <a:avLst/>
          </a:prstGeom>
          <a:noFill/>
          <a:ln w="9525">
            <a:noFill/>
            <a:miter lim="800000"/>
            <a:headEnd/>
            <a:tailEnd/>
          </a:ln>
        </p:spPr>
      </p:pic>
      <p:sp>
        <p:nvSpPr>
          <p:cNvPr id="63866" name="Text Box 9"/>
          <p:cNvSpPr txBox="1">
            <a:spLocks noChangeArrowheads="1"/>
          </p:cNvSpPr>
          <p:nvPr/>
        </p:nvSpPr>
        <p:spPr bwMode="auto">
          <a:xfrm>
            <a:off x="9222582" y="5730951"/>
            <a:ext cx="950912" cy="396875"/>
          </a:xfrm>
          <a:prstGeom prst="rect">
            <a:avLst/>
          </a:prstGeom>
          <a:noFill/>
          <a:ln w="9525">
            <a:noFill/>
            <a:miter lim="800000"/>
            <a:headEnd/>
            <a:tailEnd/>
          </a:ln>
        </p:spPr>
        <p:txBody>
          <a:bodyPr wrap="none">
            <a:spAutoFit/>
          </a:bodyPr>
          <a:lstStyle/>
          <a:p>
            <a:pPr algn="ctr">
              <a:spcBef>
                <a:spcPct val="20000"/>
              </a:spcBef>
            </a:pPr>
            <a:r>
              <a:rPr lang="zh-CN" altLang="en-US" sz="2000" b="1" dirty="0">
                <a:latin typeface="微软雅黑" panose="020B0503020204020204" pitchFamily="34" charset="-122"/>
                <a:ea typeface="微软雅黑" panose="020B0503020204020204" pitchFamily="34" charset="-122"/>
              </a:rPr>
              <a:t>含电源</a:t>
            </a:r>
          </a:p>
        </p:txBody>
      </p:sp>
      <p:sp>
        <p:nvSpPr>
          <p:cNvPr id="3" name="标题 2">
            <a:extLst>
              <a:ext uri="{FF2B5EF4-FFF2-40B4-BE49-F238E27FC236}">
                <a16:creationId xmlns:a16="http://schemas.microsoft.com/office/drawing/2014/main" id="{D8096AD4-3075-47D1-9D61-5BD07833E2C8}"/>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1.4.1 </a:t>
            </a:r>
            <a:r>
              <a:rPr lang="zh-CN" altLang="en-US" dirty="0">
                <a:latin typeface="微软雅黑" panose="020B0503020204020204" pitchFamily="34" charset="-122"/>
                <a:ea typeface="微软雅黑" panose="020B0503020204020204" pitchFamily="34" charset="-122"/>
              </a:rPr>
              <a:t>实际运算放大器及其特性</a:t>
            </a:r>
          </a:p>
        </p:txBody>
      </p:sp>
    </p:spTree>
    <p:extLst>
      <p:ext uri="{BB962C8B-B14F-4D97-AF65-F5344CB8AC3E}">
        <p14:creationId xmlns:p14="http://schemas.microsoft.com/office/powerpoint/2010/main" val="356582414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7" name="标题 2"/>
          <p:cNvSpPr>
            <a:spLocks noGrp="1"/>
          </p:cNvSpPr>
          <p:nvPr>
            <p:ph type="title"/>
          </p:nvPr>
        </p:nvSpPr>
        <p:spPr/>
        <p:txBody>
          <a:bodyPr/>
          <a:lstStyle/>
          <a:p>
            <a:pPr eaLnBrk="1" hangingPunct="1"/>
            <a:r>
              <a:rPr lang="zh-CN" altLang="en-US" dirty="0">
                <a:latin typeface="微软雅黑" panose="020B0503020204020204" pitchFamily="34" charset="-122"/>
                <a:ea typeface="微软雅黑" panose="020B0503020204020204" pitchFamily="34" charset="-122"/>
              </a:rPr>
              <a:t>集成运算放大器的基本构成</a:t>
            </a:r>
          </a:p>
        </p:txBody>
      </p:sp>
      <p:sp>
        <p:nvSpPr>
          <p:cNvPr id="3" name="内容占位符 2"/>
          <p:cNvSpPr>
            <a:spLocks noGrp="1"/>
          </p:cNvSpPr>
          <p:nvPr>
            <p:ph idx="4294967295"/>
          </p:nvPr>
        </p:nvSpPr>
        <p:spPr>
          <a:xfrm>
            <a:off x="838200" y="1168924"/>
            <a:ext cx="10515600" cy="5008040"/>
          </a:xfrm>
        </p:spPr>
        <p:txBody>
          <a:bodyPr rtlCol="0">
            <a:normAutofit fontScale="92500" lnSpcReduction="10000"/>
          </a:bodyPr>
          <a:lstStyle/>
          <a:p>
            <a:pPr eaLnBrk="1" fontAlgn="auto" hangingPunct="1">
              <a:spcAft>
                <a:spcPts val="0"/>
              </a:spcAft>
              <a:defRPr/>
            </a:pPr>
            <a:r>
              <a:rPr lang="zh-CN" altLang="en-US" dirty="0">
                <a:latin typeface="微软雅黑" panose="020B0503020204020204" pitchFamily="34" charset="-122"/>
                <a:ea typeface="微软雅黑" panose="020B0503020204020204" pitchFamily="34" charset="-122"/>
              </a:rPr>
              <a:t>集成运放的基本构成：输入级、中间级、输出级和各级偏置电路。</a:t>
            </a:r>
            <a:endParaRPr lang="en-US" altLang="zh-CN" dirty="0">
              <a:latin typeface="微软雅黑" panose="020B0503020204020204" pitchFamily="34" charset="-122"/>
              <a:ea typeface="微软雅黑" panose="020B0503020204020204" pitchFamily="34" charset="-122"/>
            </a:endParaRPr>
          </a:p>
          <a:p>
            <a:pPr eaLnBrk="1" fontAlgn="auto" hangingPunct="1">
              <a:spcAft>
                <a:spcPts val="0"/>
              </a:spcAft>
              <a:defRPr/>
            </a:pPr>
            <a:endParaRPr lang="en-US" altLang="zh-CN" dirty="0">
              <a:latin typeface="微软雅黑" panose="020B0503020204020204" pitchFamily="34" charset="-122"/>
              <a:ea typeface="微软雅黑" panose="020B0503020204020204" pitchFamily="34" charset="-122"/>
            </a:endParaRPr>
          </a:p>
          <a:p>
            <a:pPr eaLnBrk="1" fontAlgn="auto" hangingPunct="1">
              <a:spcAft>
                <a:spcPts val="0"/>
              </a:spcAft>
              <a:defRPr/>
            </a:pPr>
            <a:endParaRPr lang="en-US" altLang="zh-CN" dirty="0">
              <a:latin typeface="微软雅黑" panose="020B0503020204020204" pitchFamily="34" charset="-122"/>
              <a:ea typeface="微软雅黑" panose="020B0503020204020204" pitchFamily="34" charset="-122"/>
            </a:endParaRPr>
          </a:p>
          <a:p>
            <a:pPr eaLnBrk="1" fontAlgn="auto" hangingPunct="1">
              <a:spcAft>
                <a:spcPts val="0"/>
              </a:spcAft>
              <a:defRPr/>
            </a:pPr>
            <a:endParaRPr lang="en-US" altLang="zh-CN" dirty="0">
              <a:latin typeface="微软雅黑" panose="020B0503020204020204" pitchFamily="34" charset="-122"/>
              <a:ea typeface="微软雅黑" panose="020B0503020204020204" pitchFamily="34" charset="-122"/>
            </a:endParaRPr>
          </a:p>
          <a:p>
            <a:pPr eaLnBrk="1" fontAlgn="auto" hangingPunct="1">
              <a:spcAft>
                <a:spcPts val="0"/>
              </a:spcAft>
              <a:defRPr/>
            </a:pPr>
            <a:endParaRPr lang="en-US" altLang="zh-CN" dirty="0">
              <a:latin typeface="微软雅黑" panose="020B0503020204020204" pitchFamily="34" charset="-122"/>
              <a:ea typeface="微软雅黑" panose="020B0503020204020204" pitchFamily="34" charset="-122"/>
            </a:endParaRPr>
          </a:p>
          <a:p>
            <a:pPr marL="0" indent="0" eaLnBrk="1" fontAlgn="auto" hangingPunct="1">
              <a:spcAft>
                <a:spcPts val="0"/>
              </a:spcAft>
              <a:buFont typeface="Wingdings" panose="05000000000000000000" pitchFamily="2" charset="2"/>
              <a:buNone/>
              <a:defRPr/>
            </a:pPr>
            <a:endParaRPr lang="en-US" altLang="zh-CN" dirty="0">
              <a:latin typeface="微软雅黑" panose="020B0503020204020204" pitchFamily="34" charset="-122"/>
              <a:ea typeface="微软雅黑" panose="020B0503020204020204" pitchFamily="34" charset="-122"/>
            </a:endParaRPr>
          </a:p>
          <a:p>
            <a:pPr lvl="1" eaLnBrk="1" fontAlgn="auto" hangingPunct="1">
              <a:spcAft>
                <a:spcPts val="0"/>
              </a:spcAft>
              <a:defRPr/>
            </a:pPr>
            <a:r>
              <a:rPr lang="zh-CN" altLang="en-US" dirty="0">
                <a:latin typeface="微软雅黑" panose="020B0503020204020204" pitchFamily="34" charset="-122"/>
                <a:ea typeface="微软雅黑" panose="020B0503020204020204" pitchFamily="34" charset="-122"/>
              </a:rPr>
              <a:t>对于高性能、高精度等特殊集成运放，还要增加有关部分的单元电路。</a:t>
            </a:r>
            <a:endParaRPr lang="en-US" altLang="zh-CN" dirty="0">
              <a:latin typeface="微软雅黑" panose="020B0503020204020204" pitchFamily="34" charset="-122"/>
              <a:ea typeface="微软雅黑" panose="020B0503020204020204" pitchFamily="34" charset="-122"/>
            </a:endParaRPr>
          </a:p>
          <a:p>
            <a:pPr lvl="2" eaLnBrk="1" fontAlgn="auto" hangingPunct="1">
              <a:spcAft>
                <a:spcPts val="0"/>
              </a:spcAft>
              <a:defRPr/>
            </a:pPr>
            <a:r>
              <a:rPr lang="zh-CN" altLang="en-US" dirty="0">
                <a:latin typeface="微软雅黑" panose="020B0503020204020204" pitchFamily="34" charset="-122"/>
                <a:ea typeface="微软雅黑" panose="020B0503020204020204" pitchFamily="34" charset="-122"/>
              </a:rPr>
              <a:t>例如：温度控制电路、温度补偿电路、内部补偿电路、过流或过热保护电路、限流电路、稳压电路等。</a:t>
            </a:r>
          </a:p>
          <a:p>
            <a:pPr eaLnBrk="1" fontAlgn="auto" hangingPunct="1">
              <a:spcAft>
                <a:spcPts val="0"/>
              </a:spcAft>
              <a:defRPr/>
            </a:pPr>
            <a:endParaRPr lang="zh-CN" altLang="en-US" dirty="0">
              <a:latin typeface="微软雅黑" panose="020B0503020204020204" pitchFamily="34" charset="-122"/>
              <a:ea typeface="微软雅黑" panose="020B0503020204020204" pitchFamily="34" charset="-122"/>
            </a:endParaRPr>
          </a:p>
        </p:txBody>
      </p:sp>
      <p:pic>
        <p:nvPicPr>
          <p:cNvPr id="516099" name="Picture 2" descr="A21"/>
          <p:cNvPicPr>
            <a:picLocks noChangeAspect="1" noChangeArrowheads="1"/>
          </p:cNvPicPr>
          <p:nvPr/>
        </p:nvPicPr>
        <p:blipFill>
          <a:blip r:embed="rId2"/>
          <a:srcRect/>
          <a:stretch>
            <a:fillRect/>
          </a:stretch>
        </p:blipFill>
        <p:spPr bwMode="auto">
          <a:xfrm>
            <a:off x="3038475" y="2264524"/>
            <a:ext cx="5095875" cy="1885950"/>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93AF0704-1800-4ED1-9FD0-33C14D8B8CDD}"/>
              </a:ext>
            </a:extLst>
          </p:cNvPr>
          <p:cNvPicPr>
            <a:picLocks noChangeAspect="1"/>
          </p:cNvPicPr>
          <p:nvPr/>
        </p:nvPicPr>
        <p:blipFill>
          <a:blip r:embed="rId4"/>
          <a:stretch>
            <a:fillRect/>
          </a:stretch>
        </p:blipFill>
        <p:spPr>
          <a:xfrm>
            <a:off x="4544887" y="3643539"/>
            <a:ext cx="1200011" cy="371431"/>
          </a:xfrm>
          <a:prstGeom prst="rect">
            <a:avLst/>
          </a:prstGeom>
        </p:spPr>
      </p:pic>
      <p:sp>
        <p:nvSpPr>
          <p:cNvPr id="4" name="文本框 3">
            <a:extLst>
              <a:ext uri="{FF2B5EF4-FFF2-40B4-BE49-F238E27FC236}">
                <a16:creationId xmlns:a16="http://schemas.microsoft.com/office/drawing/2014/main" id="{24348B13-5F47-408F-9949-0662C4C43EC8}"/>
              </a:ext>
            </a:extLst>
          </p:cNvPr>
          <p:cNvSpPr txBox="1"/>
          <p:nvPr/>
        </p:nvSpPr>
        <p:spPr>
          <a:xfrm>
            <a:off x="2060332" y="5860535"/>
            <a:ext cx="1742785" cy="369332"/>
          </a:xfrm>
          <a:prstGeom prst="rect">
            <a:avLst/>
          </a:prstGeom>
          <a:noFill/>
        </p:spPr>
        <p:txBody>
          <a:bodyPr wrap="none" rtlCol="0">
            <a:spAutoFit/>
          </a:bodyPr>
          <a:lstStyle/>
          <a:p>
            <a:r>
              <a:rPr lang="en-US" altLang="zh-CN" dirty="0">
                <a:latin typeface="微软雅黑" panose="020B0503020204020204" pitchFamily="34" charset="-122"/>
                <a:ea typeface="微软雅黑" panose="020B0503020204020204" pitchFamily="34" charset="-122"/>
              </a:rPr>
              <a:t>741</a:t>
            </a:r>
            <a:r>
              <a:rPr lang="zh-CN" altLang="en-US" dirty="0">
                <a:latin typeface="微软雅黑" panose="020B0503020204020204" pitchFamily="34" charset="-122"/>
                <a:ea typeface="微软雅黑" panose="020B0503020204020204" pitchFamily="34" charset="-122"/>
              </a:rPr>
              <a:t>内部电路图</a:t>
            </a:r>
          </a:p>
        </p:txBody>
      </p:sp>
      <p:pic>
        <p:nvPicPr>
          <p:cNvPr id="5" name="Picture 5" descr="HWOCRTEMP_ROC00">
            <a:extLst>
              <a:ext uri="{FF2B5EF4-FFF2-40B4-BE49-F238E27FC236}">
                <a16:creationId xmlns:a16="http://schemas.microsoft.com/office/drawing/2014/main" id="{6CFF4610-93EE-45EE-8971-ACFF255E384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5022" y="1556692"/>
            <a:ext cx="4557295" cy="4195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接连接符 5">
            <a:extLst>
              <a:ext uri="{FF2B5EF4-FFF2-40B4-BE49-F238E27FC236}">
                <a16:creationId xmlns:a16="http://schemas.microsoft.com/office/drawing/2014/main" id="{2C6A4054-CEA8-4C82-A82D-DBE3E0569C3B}"/>
              </a:ext>
            </a:extLst>
          </p:cNvPr>
          <p:cNvCxnSpPr/>
          <p:nvPr/>
        </p:nvCxnSpPr>
        <p:spPr>
          <a:xfrm flipV="1">
            <a:off x="2958784" y="2791376"/>
            <a:ext cx="0" cy="757935"/>
          </a:xfrm>
          <a:prstGeom prst="line">
            <a:avLst/>
          </a:prstGeom>
        </p:spPr>
        <p:style>
          <a:lnRef idx="3">
            <a:schemeClr val="dk1"/>
          </a:lnRef>
          <a:fillRef idx="0">
            <a:schemeClr val="dk1"/>
          </a:fillRef>
          <a:effectRef idx="2">
            <a:schemeClr val="dk1"/>
          </a:effectRef>
          <a:fontRef idx="minor">
            <a:schemeClr val="tx1"/>
          </a:fontRef>
        </p:style>
      </p:cxnSp>
      <p:cxnSp>
        <p:nvCxnSpPr>
          <p:cNvPr id="7" name="直接连接符 6">
            <a:extLst>
              <a:ext uri="{FF2B5EF4-FFF2-40B4-BE49-F238E27FC236}">
                <a16:creationId xmlns:a16="http://schemas.microsoft.com/office/drawing/2014/main" id="{F563DDCA-318C-491D-B4EA-8467F78FFF37}"/>
              </a:ext>
            </a:extLst>
          </p:cNvPr>
          <p:cNvCxnSpPr/>
          <p:nvPr/>
        </p:nvCxnSpPr>
        <p:spPr>
          <a:xfrm flipH="1">
            <a:off x="1161881" y="2778451"/>
            <a:ext cx="1796903" cy="0"/>
          </a:xfrm>
          <a:prstGeom prst="line">
            <a:avLst/>
          </a:prstGeom>
        </p:spPr>
        <p:style>
          <a:lnRef idx="3">
            <a:schemeClr val="dk1"/>
          </a:lnRef>
          <a:fillRef idx="0">
            <a:schemeClr val="dk1"/>
          </a:fillRef>
          <a:effectRef idx="2">
            <a:schemeClr val="dk1"/>
          </a:effectRef>
          <a:fontRef idx="minor">
            <a:schemeClr val="tx1"/>
          </a:fontRef>
        </p:style>
      </p:cxnSp>
      <p:graphicFrame>
        <p:nvGraphicFramePr>
          <p:cNvPr id="8" name="对象 7">
            <a:extLst>
              <a:ext uri="{FF2B5EF4-FFF2-40B4-BE49-F238E27FC236}">
                <a16:creationId xmlns:a16="http://schemas.microsoft.com/office/drawing/2014/main" id="{373FBBF4-DD3C-4093-9433-81BD34C35C70}"/>
              </a:ext>
            </a:extLst>
          </p:cNvPr>
          <p:cNvGraphicFramePr>
            <a:graphicFrameLocks noChangeAspect="1"/>
          </p:cNvGraphicFramePr>
          <p:nvPr/>
        </p:nvGraphicFramePr>
        <p:xfrm>
          <a:off x="939307" y="2591257"/>
          <a:ext cx="237756" cy="305686"/>
        </p:xfrm>
        <a:graphic>
          <a:graphicData uri="http://schemas.openxmlformats.org/presentationml/2006/ole">
            <mc:AlternateContent xmlns:mc="http://schemas.openxmlformats.org/markup-compatibility/2006">
              <mc:Choice xmlns:v="urn:schemas-microsoft-com:vml" Requires="v">
                <p:oleObj spid="_x0000_s24612" name="Equation" r:id="rId6" imgW="177480" imgH="228600" progId="Equation.DSMT4">
                  <p:embed/>
                </p:oleObj>
              </mc:Choice>
              <mc:Fallback>
                <p:oleObj name="Equation" r:id="rId6" imgW="177480" imgH="228600" progId="Equation.DSMT4">
                  <p:embed/>
                  <p:pic>
                    <p:nvPicPr>
                      <p:cNvPr id="8" name="对象 7">
                        <a:extLst>
                          <a:ext uri="{FF2B5EF4-FFF2-40B4-BE49-F238E27FC236}">
                            <a16:creationId xmlns:a16="http://schemas.microsoft.com/office/drawing/2014/main" id="{373FBBF4-DD3C-4093-9433-81BD34C35C70}"/>
                          </a:ext>
                        </a:extLst>
                      </p:cNvPr>
                      <p:cNvPicPr/>
                      <p:nvPr/>
                    </p:nvPicPr>
                    <p:blipFill>
                      <a:blip r:embed="rId7"/>
                      <a:stretch>
                        <a:fillRect/>
                      </a:stretch>
                    </p:blipFill>
                    <p:spPr>
                      <a:xfrm>
                        <a:off x="939307" y="2591257"/>
                        <a:ext cx="237756" cy="305686"/>
                      </a:xfrm>
                      <a:prstGeom prst="rect">
                        <a:avLst/>
                      </a:prstGeom>
                    </p:spPr>
                  </p:pic>
                </p:oleObj>
              </mc:Fallback>
            </mc:AlternateContent>
          </a:graphicData>
        </a:graphic>
      </p:graphicFrame>
      <p:sp>
        <p:nvSpPr>
          <p:cNvPr id="9" name="椭圆 8">
            <a:extLst>
              <a:ext uri="{FF2B5EF4-FFF2-40B4-BE49-F238E27FC236}">
                <a16:creationId xmlns:a16="http://schemas.microsoft.com/office/drawing/2014/main" id="{A448882E-EF79-46D1-B09D-E0B028F54A81}"/>
              </a:ext>
            </a:extLst>
          </p:cNvPr>
          <p:cNvSpPr/>
          <p:nvPr/>
        </p:nvSpPr>
        <p:spPr>
          <a:xfrm>
            <a:off x="1166865" y="2737872"/>
            <a:ext cx="82382" cy="842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26D07147-FAE6-48AE-AB94-58224105A45F}"/>
              </a:ext>
            </a:extLst>
          </p:cNvPr>
          <p:cNvSpPr/>
          <p:nvPr/>
        </p:nvSpPr>
        <p:spPr>
          <a:xfrm>
            <a:off x="1353157" y="1281964"/>
            <a:ext cx="3743320" cy="4143954"/>
          </a:xfrm>
          <a:prstGeom prst="rect">
            <a:avLst/>
          </a:pr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id="{027EF0F3-C21C-4FDD-9098-F9D2C4964C19}"/>
              </a:ext>
            </a:extLst>
          </p:cNvPr>
          <p:cNvSpPr txBox="1"/>
          <p:nvPr/>
        </p:nvSpPr>
        <p:spPr>
          <a:xfrm>
            <a:off x="6254192" y="1202145"/>
            <a:ext cx="5015132" cy="1289712"/>
          </a:xfrm>
          <a:prstGeom prst="rect">
            <a:avLst/>
          </a:prstGeom>
          <a:noFill/>
        </p:spPr>
        <p:txBody>
          <a:bodyPr wrap="square" rtlCol="0">
            <a:spAutoFit/>
          </a:bodyPr>
          <a:lstStyle/>
          <a:p>
            <a:pPr algn="just" fontAlgn="auto">
              <a:lnSpc>
                <a:spcPct val="150000"/>
              </a:lnSpc>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输入级（电平比较，差分放大级）</a:t>
            </a:r>
            <a:r>
              <a:rPr lang="zh-CN" altLang="en-US" dirty="0">
                <a:solidFill>
                  <a:prstClr val="black"/>
                </a:solidFill>
                <a:latin typeface="微软雅黑" panose="020B0503020204020204" pitchFamily="34" charset="-122"/>
                <a:ea typeface="微软雅黑" panose="020B0503020204020204" pitchFamily="34" charset="-122"/>
              </a:rPr>
              <a:t>：</a:t>
            </a:r>
            <a:r>
              <a:rPr lang="zh-CN" altLang="en-US"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该级可以检测到反相和同相输入电压</a:t>
            </a:r>
            <a:r>
              <a:rPr lang="en-US" altLang="zh-CN" i="1" dirty="0" err="1">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v</a:t>
            </a:r>
            <a:r>
              <a:rPr lang="en-US" altLang="zh-CN" i="1" baseline="-25000" dirty="0" err="1">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和</a:t>
            </a:r>
            <a:r>
              <a:rPr lang="en-US" altLang="zh-CN" i="1" dirty="0" err="1">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v</a:t>
            </a:r>
            <a:r>
              <a:rPr lang="en-US" altLang="zh-CN" i="1" baseline="-25000" dirty="0" err="1">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的任何不平衡，并把它转化为输出电流 </a:t>
            </a:r>
            <a:r>
              <a:rPr lang="en-US" altLang="zh-CN" i="1"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baseline="-25000" dirty="0">
                <a:solidFill>
                  <a:prstClr val="black"/>
                </a:solidFill>
                <a:latin typeface="Times New Roman" panose="02020603050405020304" pitchFamily="18" charset="0"/>
                <a:ea typeface="微软雅黑" panose="020B0503020204020204" pitchFamily="34" charset="-122"/>
                <a:cs typeface="Times New Roman" panose="02020603050405020304" pitchFamily="18" charset="0"/>
              </a:rPr>
              <a:t>o1</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文本框 11">
            <a:extLst>
              <a:ext uri="{FF2B5EF4-FFF2-40B4-BE49-F238E27FC236}">
                <a16:creationId xmlns:a16="http://schemas.microsoft.com/office/drawing/2014/main" id="{5F8D30D1-1AD3-4FE2-A4E3-42E038615ECD}"/>
              </a:ext>
            </a:extLst>
          </p:cNvPr>
          <p:cNvSpPr txBox="1"/>
          <p:nvPr/>
        </p:nvSpPr>
        <p:spPr>
          <a:xfrm>
            <a:off x="6241633" y="2491857"/>
            <a:ext cx="5024164" cy="2446824"/>
          </a:xfrm>
          <a:prstGeom prst="rect">
            <a:avLst/>
          </a:prstGeom>
          <a:noFill/>
        </p:spPr>
        <p:txBody>
          <a:bodyPr wrap="square" rtlCol="0">
            <a:spAutoFit/>
          </a:bodyPr>
          <a:lstStyle/>
          <a:p>
            <a:pPr algn="just" fontAlgn="auto">
              <a:lnSpc>
                <a:spcPct val="150000"/>
              </a:lnSpc>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第二级（电压放大级）</a:t>
            </a:r>
            <a:r>
              <a:rPr lang="zh-CN" altLang="en-US" dirty="0">
                <a:solidFill>
                  <a:prstClr val="black"/>
                </a:solidFill>
                <a:latin typeface="微软雅黑" panose="020B0503020204020204" pitchFamily="34" charset="-122"/>
                <a:ea typeface="微软雅黑" panose="020B0503020204020204" pitchFamily="34" charset="-122"/>
              </a:rPr>
              <a:t>：该级是由达林顿晶体管对</a:t>
            </a:r>
            <a:r>
              <a:rPr lang="en-US" altLang="zh-CN" dirty="0">
                <a:solidFill>
                  <a:prstClr val="black"/>
                </a:solidFill>
                <a:latin typeface="微软雅黑" panose="020B0503020204020204" pitchFamily="34" charset="-122"/>
                <a:ea typeface="微软雅黑" panose="020B0503020204020204" pitchFamily="34" charset="-122"/>
              </a:rPr>
              <a:t>Q</a:t>
            </a:r>
            <a:r>
              <a:rPr lang="en-US" altLang="zh-CN" baseline="-25000" dirty="0">
                <a:solidFill>
                  <a:prstClr val="black"/>
                </a:solidFill>
                <a:latin typeface="微软雅黑" panose="020B0503020204020204" pitchFamily="34" charset="-122"/>
                <a:ea typeface="微软雅黑" panose="020B0503020204020204" pitchFamily="34" charset="-122"/>
              </a:rPr>
              <a:t>5</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Q</a:t>
            </a:r>
            <a:r>
              <a:rPr lang="en-US" altLang="zh-CN" baseline="-25000" dirty="0">
                <a:solidFill>
                  <a:prstClr val="black"/>
                </a:solidFill>
                <a:latin typeface="微软雅黑" panose="020B0503020204020204" pitchFamily="34" charset="-122"/>
                <a:ea typeface="微软雅黑" panose="020B0503020204020204" pitchFamily="34" charset="-122"/>
              </a:rPr>
              <a:t>6</a:t>
            </a:r>
            <a:r>
              <a:rPr lang="en-US" altLang="zh-CN" dirty="0">
                <a:solidFill>
                  <a:prstClr val="black"/>
                </a:solidFill>
                <a:latin typeface="微软雅黑" panose="020B0503020204020204" pitchFamily="34" charset="-122"/>
                <a:ea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rPr>
              <a:t>，以及频率补偿电容</a:t>
            </a:r>
            <a:r>
              <a:rPr lang="en-US" altLang="zh-CN" dirty="0">
                <a:solidFill>
                  <a:prstClr val="black"/>
                </a:solidFill>
                <a:latin typeface="微软雅黑" panose="020B0503020204020204" pitchFamily="34" charset="-122"/>
                <a:ea typeface="微软雅黑" panose="020B0503020204020204" pitchFamily="34" charset="-122"/>
              </a:rPr>
              <a:t>Cc</a:t>
            </a:r>
            <a:r>
              <a:rPr lang="zh-CN" altLang="en-US" dirty="0">
                <a:solidFill>
                  <a:prstClr val="black"/>
                </a:solidFill>
                <a:latin typeface="微软雅黑" panose="020B0503020204020204" pitchFamily="34" charset="-122"/>
                <a:ea typeface="微软雅黑" panose="020B0503020204020204" pitchFamily="34" charset="-122"/>
              </a:rPr>
              <a:t>组成。</a:t>
            </a:r>
          </a:p>
          <a:p>
            <a:pPr algn="just" fontAlgn="auto">
              <a:lnSpc>
                <a:spcPct val="150000"/>
              </a:lnSpc>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rPr>
              <a:t>达林顿是用于提供附加的增益和更宽的信号摆幅。电容是用于稳定运算放大器以防止在负反馈应用中所不希望有的振荡产生。</a:t>
            </a:r>
          </a:p>
          <a:p>
            <a:pPr fontAlgn="auto">
              <a:spcBef>
                <a:spcPts val="0"/>
              </a:spcBef>
              <a:spcAft>
                <a:spcPts val="0"/>
              </a:spcAft>
            </a:pP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a16="http://schemas.microsoft.com/office/drawing/2014/main" id="{43AFDE2F-CE19-4845-AD97-D3C0017F3215}"/>
              </a:ext>
            </a:extLst>
          </p:cNvPr>
          <p:cNvSpPr txBox="1"/>
          <p:nvPr/>
        </p:nvSpPr>
        <p:spPr>
          <a:xfrm>
            <a:off x="6255955" y="4524464"/>
            <a:ext cx="5011605" cy="1705403"/>
          </a:xfrm>
          <a:prstGeom prst="rect">
            <a:avLst/>
          </a:prstGeom>
          <a:noFill/>
        </p:spPr>
        <p:txBody>
          <a:bodyPr wrap="square" rtlCol="0">
            <a:spAutoFit/>
          </a:bodyPr>
          <a:lstStyle/>
          <a:p>
            <a:pPr algn="just" fontAlgn="auto">
              <a:lnSpc>
                <a:spcPct val="150000"/>
              </a:lnSpc>
              <a:spcBef>
                <a:spcPts val="0"/>
              </a:spcBef>
              <a:spcAft>
                <a:spcPts val="0"/>
              </a:spcAft>
            </a:pPr>
            <a:r>
              <a:rPr lang="zh-CN" altLang="en-US" b="1" dirty="0">
                <a:solidFill>
                  <a:prstClr val="black"/>
                </a:solidFill>
                <a:latin typeface="微软雅黑" panose="020B0503020204020204" pitchFamily="34" charset="-122"/>
                <a:ea typeface="微软雅黑" panose="020B0503020204020204" pitchFamily="34" charset="-122"/>
              </a:rPr>
              <a:t>输出级（功率放大级）</a:t>
            </a:r>
            <a:r>
              <a:rPr lang="zh-CN" altLang="en-US" dirty="0">
                <a:solidFill>
                  <a:prstClr val="black"/>
                </a:solidFill>
                <a:latin typeface="微软雅黑" panose="020B0503020204020204" pitchFamily="34" charset="-122"/>
                <a:ea typeface="微软雅黑" panose="020B0503020204020204" pitchFamily="34" charset="-122"/>
              </a:rPr>
              <a:t>：基于射级跟随器</a:t>
            </a:r>
            <a:r>
              <a:rPr lang="en-US" altLang="zh-CN" dirty="0">
                <a:solidFill>
                  <a:prstClr val="black"/>
                </a:solidFill>
                <a:latin typeface="微软雅黑" panose="020B0503020204020204" pitchFamily="34" charset="-122"/>
                <a:ea typeface="微软雅黑" panose="020B0503020204020204" pitchFamily="34" charset="-122"/>
              </a:rPr>
              <a:t>Q</a:t>
            </a:r>
            <a:r>
              <a:rPr lang="en-US" altLang="zh-CN" baseline="-25000" dirty="0">
                <a:solidFill>
                  <a:prstClr val="black"/>
                </a:solidFill>
                <a:latin typeface="微软雅黑" panose="020B0503020204020204" pitchFamily="34" charset="-122"/>
                <a:ea typeface="微软雅黑" panose="020B0503020204020204" pitchFamily="34" charset="-122"/>
              </a:rPr>
              <a:t>7</a:t>
            </a:r>
            <a:r>
              <a:rPr lang="zh-CN" altLang="en-US" dirty="0">
                <a:solidFill>
                  <a:prstClr val="black"/>
                </a:solidFill>
                <a:latin typeface="微软雅黑" panose="020B0503020204020204" pitchFamily="34" charset="-122"/>
                <a:ea typeface="微软雅黑" panose="020B0503020204020204" pitchFamily="34" charset="-122"/>
              </a:rPr>
              <a:t>和</a:t>
            </a:r>
            <a:r>
              <a:rPr lang="en-US" altLang="zh-CN" dirty="0">
                <a:solidFill>
                  <a:prstClr val="black"/>
                </a:solidFill>
                <a:latin typeface="微软雅黑" panose="020B0503020204020204" pitchFamily="34" charset="-122"/>
                <a:ea typeface="微软雅黑" panose="020B0503020204020204" pitchFamily="34" charset="-122"/>
              </a:rPr>
              <a:t>Q</a:t>
            </a:r>
            <a:r>
              <a:rPr lang="en-US" altLang="zh-CN" baseline="-25000" dirty="0">
                <a:solidFill>
                  <a:prstClr val="black"/>
                </a:solidFill>
                <a:latin typeface="微软雅黑" panose="020B0503020204020204" pitchFamily="34" charset="-122"/>
                <a:ea typeface="微软雅黑" panose="020B0503020204020204" pitchFamily="34" charset="-122"/>
              </a:rPr>
              <a:t>8</a:t>
            </a:r>
            <a:r>
              <a:rPr lang="en-US" altLang="zh-CN" dirty="0">
                <a:solidFill>
                  <a:prstClr val="black"/>
                </a:solidFill>
                <a:latin typeface="微软雅黑" panose="020B0503020204020204" pitchFamily="34" charset="-122"/>
                <a:ea typeface="微软雅黑" panose="020B0503020204020204" pitchFamily="34" charset="-122"/>
              </a:rPr>
              <a:t> </a:t>
            </a:r>
            <a:r>
              <a:rPr lang="zh-CN" altLang="en-US" dirty="0">
                <a:solidFill>
                  <a:prstClr val="black"/>
                </a:solidFill>
                <a:latin typeface="微软雅黑" panose="020B0503020204020204" pitchFamily="34" charset="-122"/>
                <a:ea typeface="微软雅黑" panose="020B0503020204020204" pitchFamily="34" charset="-122"/>
              </a:rPr>
              <a:t>设计的这一级是用来提供低的输出阻抗的。虽然其电压增益近似为</a:t>
            </a:r>
            <a:r>
              <a:rPr lang="en-US" altLang="zh-CN" dirty="0">
                <a:solidFill>
                  <a:prstClr val="black"/>
                </a:solidFill>
                <a:latin typeface="微软雅黑" panose="020B0503020204020204" pitchFamily="34" charset="-122"/>
                <a:ea typeface="微软雅黑" panose="020B0503020204020204" pitchFamily="34" charset="-122"/>
              </a:rPr>
              <a:t>1</a:t>
            </a:r>
            <a:r>
              <a:rPr lang="zh-CN" altLang="en-US" dirty="0">
                <a:solidFill>
                  <a:prstClr val="black"/>
                </a:solidFill>
                <a:latin typeface="微软雅黑" panose="020B0503020204020204" pitchFamily="34" charset="-122"/>
                <a:ea typeface="微软雅黑" panose="020B0503020204020204" pitchFamily="34" charset="-122"/>
              </a:rPr>
              <a:t>，但其电流增益还是相当高的，对二级起功率放大器的作用。</a:t>
            </a:r>
          </a:p>
        </p:txBody>
      </p:sp>
      <p:sp>
        <p:nvSpPr>
          <p:cNvPr id="21" name="标题 2">
            <a:extLst>
              <a:ext uri="{FF2B5EF4-FFF2-40B4-BE49-F238E27FC236}">
                <a16:creationId xmlns:a16="http://schemas.microsoft.com/office/drawing/2014/main" id="{C5633ED9-3F19-436C-AED3-9435139D5F92}"/>
              </a:ext>
            </a:extLst>
          </p:cNvPr>
          <p:cNvSpPr>
            <a:spLocks noGrp="1"/>
          </p:cNvSpPr>
          <p:nvPr>
            <p:ph type="title"/>
          </p:nvPr>
        </p:nvSpPr>
        <p:spPr/>
        <p:txBody>
          <a:bodyPr/>
          <a:lstStyle/>
          <a:p>
            <a:pPr eaLnBrk="1" hangingPunct="1"/>
            <a:r>
              <a:rPr lang="zh-CN" altLang="en-US" dirty="0">
                <a:latin typeface="微软雅黑" panose="020B0503020204020204" pitchFamily="34" charset="-122"/>
                <a:ea typeface="微软雅黑" panose="020B0503020204020204" pitchFamily="34" charset="-122"/>
              </a:rPr>
              <a:t>集成运算放大器的基本构成</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4884859" y="1254125"/>
            <a:ext cx="7418387" cy="900113"/>
          </a:xfrm>
        </p:spPr>
        <p:txBody>
          <a:bodyPr>
            <a:normAutofit/>
          </a:bodyPr>
          <a:lstStyle/>
          <a:p>
            <a:r>
              <a:rPr lang="zh-CN" altLang="en-US" sz="4800" b="1" spc="300" dirty="0">
                <a:solidFill>
                  <a:srgbClr val="1D1B1F"/>
                </a:solidFill>
                <a:latin typeface="微软雅黑" panose="020B0503020204020204" pitchFamily="34" charset="-122"/>
                <a:ea typeface="微软雅黑" panose="020B0503020204020204" pitchFamily="34" charset="-122"/>
              </a:rPr>
              <a:t>第一章绪论</a:t>
            </a:r>
          </a:p>
        </p:txBody>
      </p:sp>
      <p:sp>
        <p:nvSpPr>
          <p:cNvPr id="9219" name="Rectangle 3"/>
          <p:cNvSpPr>
            <a:spLocks noChangeArrowheads="1"/>
          </p:cNvSpPr>
          <p:nvPr/>
        </p:nvSpPr>
        <p:spPr bwMode="auto">
          <a:xfrm>
            <a:off x="4884859" y="2223083"/>
            <a:ext cx="7920037" cy="32421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nSpc>
                <a:spcPct val="150000"/>
              </a:lnSpc>
            </a:pPr>
            <a:r>
              <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1.1  </a:t>
            </a:r>
            <a:r>
              <a:rPr lang="zh-CN" altLang="en-US"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测控电路与电子学</a:t>
            </a:r>
            <a:endPar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1.2  </a:t>
            </a:r>
            <a:r>
              <a:rPr lang="zh-CN" altLang="en-US"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测控电路与测控系统</a:t>
            </a:r>
            <a:endPar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1.3  </a:t>
            </a:r>
            <a:r>
              <a:rPr lang="zh-CN" altLang="en-US"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测控电路的输入信号与输出信号</a:t>
            </a:r>
            <a:endPar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1.4  </a:t>
            </a:r>
            <a:r>
              <a:rPr lang="zh-CN" altLang="en-US"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运算放大器基础</a:t>
            </a:r>
            <a:endPar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en-US" altLang="zh-CN"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1.5  </a:t>
            </a:r>
            <a:r>
              <a:rPr lang="zh-CN" altLang="en-US" sz="2800" dirty="0">
                <a:solidFill>
                  <a:srgbClr val="1D1B1F"/>
                </a:solidFill>
                <a:latin typeface="微软雅黑" panose="020B0503020204020204" pitchFamily="34" charset="-122"/>
                <a:ea typeface="微软雅黑" panose="020B0503020204020204" pitchFamily="34" charset="-122"/>
                <a:cs typeface="Times New Roman" panose="02020603050405020304" pitchFamily="18" charset="0"/>
              </a:rPr>
              <a:t>课程的性质、内容与学习方法</a:t>
            </a:r>
          </a:p>
        </p:txBody>
      </p:sp>
      <p:pic>
        <p:nvPicPr>
          <p:cNvPr id="5" name="Picture 8" descr="General 2560x1600 technology circuit boards PCB numbers electronics circuitry circuit microchip">
            <a:extLst>
              <a:ext uri="{FF2B5EF4-FFF2-40B4-BE49-F238E27FC236}">
                <a16:creationId xmlns:a16="http://schemas.microsoft.com/office/drawing/2014/main" id="{8D68E82F-E314-4444-ACF3-121F2B21E6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a:extLst>
              <a:ext uri="{FF2B5EF4-FFF2-40B4-BE49-F238E27FC236}">
                <a16:creationId xmlns:a16="http://schemas.microsoft.com/office/drawing/2014/main" id="{A264E6F8-23DB-4475-975A-1D2836812B79}"/>
              </a:ext>
            </a:extLst>
          </p:cNvPr>
          <p:cNvSpPr/>
          <p:nvPr/>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45720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57" name="标题 2"/>
          <p:cNvSpPr>
            <a:spLocks noGrp="1"/>
          </p:cNvSpPr>
          <p:nvPr>
            <p:ph type="title"/>
          </p:nvPr>
        </p:nvSpPr>
        <p:spPr/>
        <p:txBody>
          <a:bodyPr>
            <a:normAutofit/>
          </a:bodyPr>
          <a:lstStyle/>
          <a:p>
            <a:r>
              <a:rPr lang="zh-CN" altLang="en-US" dirty="0">
                <a:latin typeface="微软雅黑" panose="020B0503020204020204" pitchFamily="34" charset="-122"/>
                <a:ea typeface="微软雅黑" panose="020B0503020204020204" pitchFamily="34" charset="-122"/>
              </a:rPr>
              <a:t>运算放大器封装</a:t>
            </a:r>
          </a:p>
        </p:txBody>
      </p:sp>
      <p:sp>
        <p:nvSpPr>
          <p:cNvPr id="63858" name="内容占位符 2"/>
          <p:cNvSpPr>
            <a:spLocks noGrp="1"/>
          </p:cNvSpPr>
          <p:nvPr>
            <p:ph idx="4294967295"/>
          </p:nvPr>
        </p:nvSpPr>
        <p:spPr>
          <a:xfrm>
            <a:off x="838200" y="1168924"/>
            <a:ext cx="10515600" cy="5008040"/>
          </a:xfrm>
        </p:spPr>
        <p:txBody>
          <a:bodyPr/>
          <a:lstStyle/>
          <a:p>
            <a:pPr eaLnBrk="1" hangingPunct="1">
              <a:spcBef>
                <a:spcPct val="0"/>
              </a:spcBef>
            </a:pPr>
            <a:r>
              <a:rPr lang="zh-CN" altLang="en-US" dirty="0">
                <a:latin typeface="微软雅黑" panose="020B0503020204020204" pitchFamily="34" charset="-122"/>
                <a:ea typeface="微软雅黑" panose="020B0503020204020204" pitchFamily="34" charset="-122"/>
              </a:rPr>
              <a:t>金属圆壳体、双列直插式封装（</a:t>
            </a:r>
            <a:r>
              <a:rPr lang="en-US" altLang="zh-CN" dirty="0">
                <a:latin typeface="微软雅黑" panose="020B0503020204020204" pitchFamily="34" charset="-122"/>
                <a:ea typeface="微软雅黑" panose="020B0503020204020204" pitchFamily="34" charset="-122"/>
              </a:rPr>
              <a:t>DIP</a:t>
            </a:r>
            <a:r>
              <a:rPr lang="zh-CN" altLang="en-US" dirty="0">
                <a:latin typeface="微软雅黑" panose="020B0503020204020204" pitchFamily="34" charset="-122"/>
                <a:ea typeface="微软雅黑" panose="020B0503020204020204" pitchFamily="34" charset="-122"/>
              </a:rPr>
              <a:t>）和扁平封装</a:t>
            </a:r>
            <a:endParaRPr lang="en-US" altLang="zh-CN" dirty="0">
              <a:latin typeface="微软雅黑" panose="020B0503020204020204" pitchFamily="34" charset="-122"/>
              <a:ea typeface="微软雅黑" panose="020B0503020204020204" pitchFamily="34" charset="-122"/>
            </a:endParaRPr>
          </a:p>
          <a:p>
            <a:pPr eaLnBrk="1" hangingPunct="1">
              <a:spcBef>
                <a:spcPct val="0"/>
              </a:spcBef>
            </a:pPr>
            <a:endParaRPr lang="en-US" altLang="zh-CN" dirty="0">
              <a:latin typeface="微软雅黑" panose="020B0503020204020204" pitchFamily="34" charset="-122"/>
              <a:ea typeface="微软雅黑" panose="020B0503020204020204" pitchFamily="34" charset="-122"/>
            </a:endParaRPr>
          </a:p>
        </p:txBody>
      </p:sp>
      <p:pic>
        <p:nvPicPr>
          <p:cNvPr id="63859" name="Picture 8"/>
          <p:cNvPicPr>
            <a:picLocks noChangeAspect="1" noChangeArrowheads="1"/>
          </p:cNvPicPr>
          <p:nvPr/>
        </p:nvPicPr>
        <p:blipFill>
          <a:blip r:embed="rId3"/>
          <a:srcRect/>
          <a:stretch>
            <a:fillRect/>
          </a:stretch>
        </p:blipFill>
        <p:spPr bwMode="auto">
          <a:xfrm>
            <a:off x="5326128" y="2393418"/>
            <a:ext cx="1512887" cy="1216025"/>
          </a:xfrm>
          <a:prstGeom prst="rect">
            <a:avLst/>
          </a:prstGeom>
          <a:noFill/>
          <a:ln w="9525">
            <a:noFill/>
            <a:miter lim="800000"/>
            <a:headEnd/>
            <a:tailEnd/>
          </a:ln>
        </p:spPr>
      </p:pic>
      <p:pic>
        <p:nvPicPr>
          <p:cNvPr id="63860" name="Picture 9"/>
          <p:cNvPicPr>
            <a:picLocks noChangeAspect="1" noChangeArrowheads="1"/>
          </p:cNvPicPr>
          <p:nvPr/>
        </p:nvPicPr>
        <p:blipFill>
          <a:blip r:embed="rId4"/>
          <a:srcRect/>
          <a:stretch>
            <a:fillRect/>
          </a:stretch>
        </p:blipFill>
        <p:spPr bwMode="auto">
          <a:xfrm>
            <a:off x="8647024" y="2381620"/>
            <a:ext cx="1562132" cy="1227824"/>
          </a:xfrm>
          <a:prstGeom prst="rect">
            <a:avLst/>
          </a:prstGeom>
          <a:noFill/>
          <a:ln w="9525">
            <a:noFill/>
            <a:miter lim="800000"/>
            <a:headEnd/>
            <a:tailEnd/>
          </a:ln>
        </p:spPr>
      </p:pic>
      <p:pic>
        <p:nvPicPr>
          <p:cNvPr id="63861" name="Picture 10"/>
          <p:cNvPicPr>
            <a:picLocks noChangeAspect="1" noChangeArrowheads="1"/>
          </p:cNvPicPr>
          <p:nvPr/>
        </p:nvPicPr>
        <p:blipFill>
          <a:blip r:embed="rId5"/>
          <a:srcRect/>
          <a:stretch>
            <a:fillRect/>
          </a:stretch>
        </p:blipFill>
        <p:spPr bwMode="auto">
          <a:xfrm>
            <a:off x="1889134" y="2329919"/>
            <a:ext cx="1114425" cy="1343025"/>
          </a:xfrm>
          <a:prstGeom prst="rect">
            <a:avLst/>
          </a:prstGeom>
          <a:noFill/>
          <a:ln w="9525">
            <a:noFill/>
            <a:miter lim="800000"/>
            <a:headEnd/>
            <a:tailEnd/>
          </a:ln>
        </p:spPr>
      </p:pic>
      <p:pic>
        <p:nvPicPr>
          <p:cNvPr id="14" name="图片 13">
            <a:extLst>
              <a:ext uri="{FF2B5EF4-FFF2-40B4-BE49-F238E27FC236}">
                <a16:creationId xmlns:a16="http://schemas.microsoft.com/office/drawing/2014/main" id="{86861155-FCC2-4B3F-BC8E-6DC5DE542938}"/>
              </a:ext>
            </a:extLst>
          </p:cNvPr>
          <p:cNvPicPr>
            <a:picLocks noChangeAspect="1"/>
          </p:cNvPicPr>
          <p:nvPr/>
        </p:nvPicPr>
        <p:blipFill>
          <a:blip r:embed="rId6"/>
          <a:stretch>
            <a:fillRect/>
          </a:stretch>
        </p:blipFill>
        <p:spPr>
          <a:xfrm>
            <a:off x="1338800" y="4001693"/>
            <a:ext cx="2115061" cy="2213841"/>
          </a:xfrm>
          <a:prstGeom prst="rect">
            <a:avLst/>
          </a:prstGeom>
        </p:spPr>
      </p:pic>
      <p:pic>
        <p:nvPicPr>
          <p:cNvPr id="15" name="图片 14">
            <a:extLst>
              <a:ext uri="{FF2B5EF4-FFF2-40B4-BE49-F238E27FC236}">
                <a16:creationId xmlns:a16="http://schemas.microsoft.com/office/drawing/2014/main" id="{76CDC150-5B4B-4F4F-8C62-3257091D4EED}"/>
              </a:ext>
            </a:extLst>
          </p:cNvPr>
          <p:cNvPicPr>
            <a:picLocks noChangeAspect="1"/>
          </p:cNvPicPr>
          <p:nvPr/>
        </p:nvPicPr>
        <p:blipFill>
          <a:blip r:embed="rId7"/>
          <a:stretch>
            <a:fillRect/>
          </a:stretch>
        </p:blipFill>
        <p:spPr>
          <a:xfrm>
            <a:off x="4456244" y="4001693"/>
            <a:ext cx="3252656" cy="2229026"/>
          </a:xfrm>
          <a:prstGeom prst="rect">
            <a:avLst/>
          </a:prstGeom>
        </p:spPr>
      </p:pic>
      <p:pic>
        <p:nvPicPr>
          <p:cNvPr id="16" name="图片 15">
            <a:extLst>
              <a:ext uri="{FF2B5EF4-FFF2-40B4-BE49-F238E27FC236}">
                <a16:creationId xmlns:a16="http://schemas.microsoft.com/office/drawing/2014/main" id="{FAA80CD3-BFD0-43DC-BEF9-8576F5957263}"/>
              </a:ext>
            </a:extLst>
          </p:cNvPr>
          <p:cNvPicPr>
            <a:picLocks noChangeAspect="1"/>
          </p:cNvPicPr>
          <p:nvPr/>
        </p:nvPicPr>
        <p:blipFill>
          <a:blip r:embed="rId8"/>
          <a:stretch>
            <a:fillRect/>
          </a:stretch>
        </p:blipFill>
        <p:spPr>
          <a:xfrm>
            <a:off x="8228360" y="4001693"/>
            <a:ext cx="2687289" cy="221432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a:extLst>
              <a:ext uri="{FF2B5EF4-FFF2-40B4-BE49-F238E27FC236}">
                <a16:creationId xmlns:a16="http://schemas.microsoft.com/office/drawing/2014/main" id="{77269EEF-E26A-42E5-A959-8FCE896938A6}"/>
              </a:ext>
            </a:extLst>
          </p:cNvPr>
          <p:cNvSpPr>
            <a:spLocks noGrp="1"/>
          </p:cNvSpPr>
          <p:nvPr>
            <p:ph type="title"/>
          </p:nvPr>
        </p:nvSpPr>
        <p:spPr/>
        <p:txBody>
          <a:bodyPr/>
          <a:lstStyle/>
          <a:p>
            <a:pPr eaLnBrk="1" hangingPunct="1"/>
            <a:r>
              <a:rPr lang="zh-CN" altLang="en-US" dirty="0"/>
              <a:t>正确供电的运算放大器等效电路</a:t>
            </a:r>
          </a:p>
        </p:txBody>
      </p:sp>
      <p:sp>
        <p:nvSpPr>
          <p:cNvPr id="3" name="内容占位符 2">
            <a:extLst>
              <a:ext uri="{FF2B5EF4-FFF2-40B4-BE49-F238E27FC236}">
                <a16:creationId xmlns:a16="http://schemas.microsoft.com/office/drawing/2014/main" id="{94EA2D9A-CD96-4358-8F17-42B68BF1A9B6}"/>
              </a:ext>
            </a:extLst>
          </p:cNvPr>
          <p:cNvSpPr>
            <a:spLocks noGrp="1"/>
          </p:cNvSpPr>
          <p:nvPr>
            <p:ph idx="4294967295"/>
          </p:nvPr>
        </p:nvSpPr>
        <p:spPr>
          <a:xfrm>
            <a:off x="838200" y="1168924"/>
            <a:ext cx="10515600" cy="5008040"/>
          </a:xfrm>
        </p:spPr>
        <p:txBody>
          <a:bodyPr/>
          <a:lstStyle/>
          <a:p>
            <a:r>
              <a:rPr lang="zh-CN" altLang="en-US" dirty="0">
                <a:latin typeface="微软雅黑" panose="020B0503020204020204" pitchFamily="34" charset="-122"/>
              </a:rPr>
              <a:t>差分输入电压：</a:t>
            </a:r>
            <a:endParaRPr lang="en-US" altLang="zh-CN" dirty="0">
              <a:latin typeface="微软雅黑" panose="020B0503020204020204" pitchFamily="34" charset="-122"/>
            </a:endParaRPr>
          </a:p>
          <a:p>
            <a:r>
              <a:rPr lang="zh-CN" altLang="en-US" dirty="0">
                <a:latin typeface="微软雅黑" panose="020B0503020204020204" pitchFamily="34" charset="-122"/>
              </a:rPr>
              <a:t>输出不加载时有</a:t>
            </a:r>
            <a:r>
              <a:rPr lang="en-US" altLang="zh-CN" dirty="0">
                <a:latin typeface="微软雅黑" panose="020B0503020204020204" pitchFamily="34" charset="-122"/>
              </a:rPr>
              <a:t>:</a:t>
            </a:r>
          </a:p>
          <a:p>
            <a:pPr lvl="1"/>
            <a:endParaRPr lang="zh-CN" altLang="en-US"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ndParaRPr>
          </a:p>
          <a:p>
            <a:endParaRPr lang="zh-CN" altLang="en-US" dirty="0">
              <a:latin typeface="微软雅黑" panose="020B0503020204020204" pitchFamily="34" charset="-122"/>
            </a:endParaRPr>
          </a:p>
        </p:txBody>
      </p:sp>
      <p:graphicFrame>
        <p:nvGraphicFramePr>
          <p:cNvPr id="5" name="Object 7">
            <a:extLst>
              <a:ext uri="{FF2B5EF4-FFF2-40B4-BE49-F238E27FC236}">
                <a16:creationId xmlns:a16="http://schemas.microsoft.com/office/drawing/2014/main" id="{D643B65C-F47F-43B7-9D51-7E306AC024F0}"/>
              </a:ext>
            </a:extLst>
          </p:cNvPr>
          <p:cNvGraphicFramePr>
            <a:graphicFrameLocks noChangeAspect="1"/>
          </p:cNvGraphicFramePr>
          <p:nvPr>
            <p:extLst>
              <p:ext uri="{D42A27DB-BD31-4B8C-83A1-F6EECF244321}">
                <p14:modId xmlns:p14="http://schemas.microsoft.com/office/powerpoint/2010/main" val="3330840280"/>
              </p:ext>
            </p:extLst>
          </p:nvPr>
        </p:nvGraphicFramePr>
        <p:xfrm>
          <a:off x="7513638" y="1168924"/>
          <a:ext cx="3392487" cy="1879600"/>
        </p:xfrm>
        <a:graphic>
          <a:graphicData uri="http://schemas.openxmlformats.org/presentationml/2006/ole">
            <mc:AlternateContent xmlns:mc="http://schemas.openxmlformats.org/markup-compatibility/2006">
              <mc:Choice xmlns:v="urn:schemas-microsoft-com:vml" Requires="v">
                <p:oleObj spid="_x0000_s25738" name="Visio" r:id="rId3" imgW="2847975" imgH="1578864" progId="Visio.Drawing.11">
                  <p:embed/>
                </p:oleObj>
              </mc:Choice>
              <mc:Fallback>
                <p:oleObj name="Visio" r:id="rId3" imgW="2847975" imgH="1578864" progId="Visio.Drawing.11">
                  <p:embed/>
                  <p:pic>
                    <p:nvPicPr>
                      <p:cNvPr id="5" name="Object 7">
                        <a:extLst>
                          <a:ext uri="{FF2B5EF4-FFF2-40B4-BE49-F238E27FC236}">
                            <a16:creationId xmlns:a16="http://schemas.microsoft.com/office/drawing/2014/main" id="{D643B65C-F47F-43B7-9D51-7E306AC024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13638" y="1168924"/>
                        <a:ext cx="3392487" cy="1879600"/>
                      </a:xfrm>
                      <a:prstGeom prst="rect">
                        <a:avLst/>
                      </a:prstGeom>
                      <a:noFill/>
                      <a:ln>
                        <a:noFill/>
                      </a:ln>
                      <a:effectLst/>
                    </p:spPr>
                  </p:pic>
                </p:oleObj>
              </mc:Fallback>
            </mc:AlternateContent>
          </a:graphicData>
        </a:graphic>
      </p:graphicFrame>
      <p:sp>
        <p:nvSpPr>
          <p:cNvPr id="6" name="矩形 5">
            <a:extLst>
              <a:ext uri="{FF2B5EF4-FFF2-40B4-BE49-F238E27FC236}">
                <a16:creationId xmlns:a16="http://schemas.microsoft.com/office/drawing/2014/main" id="{B11C649C-14EC-4BFF-A09A-B46A2883F2B4}"/>
              </a:ext>
            </a:extLst>
          </p:cNvPr>
          <p:cNvSpPr/>
          <p:nvPr/>
        </p:nvSpPr>
        <p:spPr>
          <a:xfrm>
            <a:off x="7002494" y="3542790"/>
            <a:ext cx="4738655" cy="369332"/>
          </a:xfrm>
          <a:prstGeom prst="rect">
            <a:avLst/>
          </a:prstGeom>
        </p:spPr>
        <p:txBody>
          <a:bodyPr wrap="square">
            <a:spAutoFit/>
          </a:bodyPr>
          <a:lstStyle/>
          <a:p>
            <a:pPr defTabSz="457200" fontAlgn="auto">
              <a:spcBef>
                <a:spcPts val="0"/>
              </a:spcBef>
              <a:spcAft>
                <a:spcPts val="0"/>
              </a:spcAft>
            </a:pPr>
            <a:r>
              <a:rPr lang="zh-CN" altLang="en-US" dirty="0">
                <a:solidFill>
                  <a:srgbClr val="000000"/>
                </a:solidFill>
                <a:latin typeface="微软雅黑" panose="020B0503020204020204" pitchFamily="34" charset="-122"/>
                <a:ea typeface="微软雅黑" panose="020B0503020204020204" pitchFamily="34" charset="-122"/>
              </a:rPr>
              <a:t>等效电路内部的接地符号为电源公共接地端</a:t>
            </a:r>
          </a:p>
        </p:txBody>
      </p:sp>
      <p:graphicFrame>
        <p:nvGraphicFramePr>
          <p:cNvPr id="7" name="Object 6">
            <a:extLst>
              <a:ext uri="{FF2B5EF4-FFF2-40B4-BE49-F238E27FC236}">
                <a16:creationId xmlns:a16="http://schemas.microsoft.com/office/drawing/2014/main" id="{28034F09-9720-4D91-9337-16CE164DED2F}"/>
              </a:ext>
            </a:extLst>
          </p:cNvPr>
          <p:cNvGraphicFramePr>
            <a:graphicFrameLocks noChangeAspect="1"/>
          </p:cNvGraphicFramePr>
          <p:nvPr>
            <p:extLst>
              <p:ext uri="{D42A27DB-BD31-4B8C-83A1-F6EECF244321}">
                <p14:modId xmlns:p14="http://schemas.microsoft.com/office/powerpoint/2010/main" val="460606559"/>
              </p:ext>
            </p:extLst>
          </p:nvPr>
        </p:nvGraphicFramePr>
        <p:xfrm>
          <a:off x="1658938" y="2603770"/>
          <a:ext cx="3608387" cy="533400"/>
        </p:xfrm>
        <a:graphic>
          <a:graphicData uri="http://schemas.openxmlformats.org/presentationml/2006/ole">
            <mc:AlternateContent xmlns:mc="http://schemas.openxmlformats.org/markup-compatibility/2006">
              <mc:Choice xmlns:v="urn:schemas-microsoft-com:vml" Requires="v">
                <p:oleObj spid="_x0000_s25739" name="Equation" r:id="rId5" imgW="1714320" imgH="253800" progId="Equation.DSMT4">
                  <p:embed/>
                </p:oleObj>
              </mc:Choice>
              <mc:Fallback>
                <p:oleObj name="Equation" r:id="rId5" imgW="1714320" imgH="253800" progId="Equation.DSMT4">
                  <p:embed/>
                  <p:pic>
                    <p:nvPicPr>
                      <p:cNvPr id="7" name="Object 6">
                        <a:extLst>
                          <a:ext uri="{FF2B5EF4-FFF2-40B4-BE49-F238E27FC236}">
                            <a16:creationId xmlns:a16="http://schemas.microsoft.com/office/drawing/2014/main" id="{28034F09-9720-4D91-9337-16CE164DED2F}"/>
                          </a:ext>
                        </a:extLst>
                      </p:cNvPr>
                      <p:cNvPicPr>
                        <a:picLocks noChangeAspect="1" noChangeArrowheads="1"/>
                      </p:cNvPicPr>
                      <p:nvPr/>
                    </p:nvPicPr>
                    <p:blipFill>
                      <a:blip r:embed="rId6"/>
                      <a:srcRect/>
                      <a:stretch>
                        <a:fillRect/>
                      </a:stretch>
                    </p:blipFill>
                    <p:spPr bwMode="auto">
                      <a:xfrm>
                        <a:off x="1658938" y="2603770"/>
                        <a:ext cx="3608387" cy="533400"/>
                      </a:xfrm>
                      <a:prstGeom prst="rect">
                        <a:avLst/>
                      </a:prstGeom>
                      <a:noFill/>
                      <a:ln>
                        <a:noFill/>
                      </a:ln>
                      <a:effectLst/>
                    </p:spPr>
                  </p:pic>
                </p:oleObj>
              </mc:Fallback>
            </mc:AlternateContent>
          </a:graphicData>
        </a:graphic>
      </p:graphicFrame>
      <p:sp>
        <p:nvSpPr>
          <p:cNvPr id="8" name="矩形 6">
            <a:extLst>
              <a:ext uri="{FF2B5EF4-FFF2-40B4-BE49-F238E27FC236}">
                <a16:creationId xmlns:a16="http://schemas.microsoft.com/office/drawing/2014/main" id="{02E09D15-74CD-4AFA-B3F6-CC9E2882A175}"/>
              </a:ext>
            </a:extLst>
          </p:cNvPr>
          <p:cNvSpPr>
            <a:spLocks noChangeArrowheads="1"/>
          </p:cNvSpPr>
          <p:nvPr/>
        </p:nvSpPr>
        <p:spPr bwMode="auto">
          <a:xfrm>
            <a:off x="992842" y="4487912"/>
            <a:ext cx="5617316" cy="1689052"/>
          </a:xfrm>
          <a:prstGeom prst="rect">
            <a:avLst/>
          </a:prstGeom>
          <a:noFill/>
          <a:ln w="28575">
            <a:solidFill>
              <a:srgbClr val="C00000"/>
            </a:solidFill>
          </a:ln>
        </p:spPr>
        <p:txBody>
          <a:bodyPr wrap="square">
            <a:spAutoFit/>
          </a:bodyPr>
          <a:lstStyle>
            <a:lvl1pPr>
              <a:lnSpc>
                <a:spcPct val="120000"/>
              </a:lnSpc>
              <a:buFont typeface="Arial" panose="020B0604020202020204" pitchFamily="34" charset="0"/>
              <a:buChar char="•"/>
              <a:defRPr sz="2400">
                <a:solidFill>
                  <a:srgbClr val="0000FF"/>
                </a:solidFill>
                <a:latin typeface="黑体" panose="02010609060101010101" pitchFamily="49" charset="-122"/>
                <a:ea typeface="黑体" panose="02010609060101010101" pitchFamily="49" charset="-122"/>
                <a:cs typeface="Times New Roman" panose="02020603050405020304" pitchFamily="18" charset="0"/>
              </a:defRPr>
            </a:lvl1pPr>
            <a:lvl2pPr marL="742950" indent="-285750">
              <a:lnSpc>
                <a:spcPct val="120000"/>
              </a:lnSpc>
              <a:buFont typeface="Wingdings" panose="05000000000000000000" pitchFamily="2" charset="2"/>
              <a:buChar char="ü"/>
              <a:defRPr sz="2400">
                <a:solidFill>
                  <a:schemeClr val="tx1"/>
                </a:solidFill>
                <a:latin typeface="Times New Roman" panose="02020603050405020304" pitchFamily="18" charset="0"/>
                <a:ea typeface="宋体" panose="02010600030101010101" pitchFamily="2" charset="-122"/>
                <a:cs typeface="Times New Roman" panose="02020603050405020304" pitchFamily="18" charset="0"/>
              </a:defRPr>
            </a:lvl2pPr>
            <a:lvl3pPr marL="1143000" indent="-228600">
              <a:lnSpc>
                <a:spcPct val="120000"/>
              </a:lnSpc>
              <a:buFont typeface="等线" panose="02010600030101010101" pitchFamily="2" charset="-122"/>
              <a:buChar char="–"/>
              <a:defRPr sz="2000">
                <a:solidFill>
                  <a:schemeClr val="tx1"/>
                </a:solidFill>
                <a:latin typeface="楷体" panose="02010609060101010101" pitchFamily="49" charset="-122"/>
                <a:ea typeface="楷体" panose="02010609060101010101" pitchFamily="49" charset="-122"/>
                <a:cs typeface="楷体" panose="02010609060101010101" pitchFamily="49" charset="-122"/>
              </a:defRPr>
            </a:lvl3pPr>
            <a:lvl4pPr marL="16002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等线" panose="02010600030101010101" pitchFamily="2" charset="-122"/>
                <a:ea typeface="等线" panose="02010600030101010101" pitchFamily="2" charset="-122"/>
                <a:cs typeface="等线" panose="02010600030101010101" pitchFamily="2" charset="-122"/>
              </a:defRPr>
            </a:lvl9pPr>
          </a:lstStyle>
          <a:p>
            <a:pPr marL="0" marR="0" lvl="0" indent="0" defTabSz="4572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    </a:t>
            </a:r>
            <a:r>
              <a:rPr kumimoji="0" lang="zh-CN" altLang="en-US"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运算放大器仅对它的输入电压之间的差作出响应，而不对它们单个的值响应，因此运算放大器也称为</a:t>
            </a:r>
            <a:r>
              <a:rPr kumimoji="0" lang="zh-CN" altLang="en-US" b="1"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rPr>
              <a:t>差分放大器</a:t>
            </a:r>
            <a:r>
              <a:rPr kumimoji="0" lang="zh-CN" altLang="en-US"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a:t>
            </a:r>
          </a:p>
        </p:txBody>
      </p:sp>
      <p:sp>
        <p:nvSpPr>
          <p:cNvPr id="9" name="矩形 8">
            <a:extLst>
              <a:ext uri="{FF2B5EF4-FFF2-40B4-BE49-F238E27FC236}">
                <a16:creationId xmlns:a16="http://schemas.microsoft.com/office/drawing/2014/main" id="{A35F1289-71B1-4E20-AB65-45C8083D9F04}"/>
              </a:ext>
            </a:extLst>
          </p:cNvPr>
          <p:cNvSpPr/>
          <p:nvPr/>
        </p:nvSpPr>
        <p:spPr>
          <a:xfrm>
            <a:off x="7002494" y="4296385"/>
            <a:ext cx="3718117" cy="1880579"/>
          </a:xfrm>
          <a:prstGeom prst="rect">
            <a:avLst/>
          </a:prstGeom>
        </p:spPr>
        <p:txBody>
          <a:bodyPr wrap="square">
            <a:spAutoFit/>
          </a:bodyPr>
          <a:lstStyle/>
          <a:p>
            <a:pPr marL="1304925" lvl="2" indent="-395288" eaLnBrk="0" fontAlgn="auto" hangingPunct="0">
              <a:lnSpc>
                <a:spcPct val="150000"/>
              </a:lnSpc>
              <a:spcBef>
                <a:spcPts val="0"/>
              </a:spcBef>
              <a:spcAft>
                <a:spcPts val="0"/>
              </a:spcAft>
              <a:buFont typeface="Wingdings" panose="05000000000000000000" pitchFamily="2" charset="2"/>
              <a:buChar char="ü"/>
              <a:defRPr/>
            </a:pPr>
            <a:r>
              <a:rPr lang="zh-CN" altLang="en-US"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差分输入电阻</a:t>
            </a:r>
            <a:r>
              <a:rPr lang="en-US" altLang="zh-CN" sz="2000" b="1" i="1" kern="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r</a:t>
            </a:r>
            <a:r>
              <a:rPr lang="en-US" altLang="zh-CN" sz="2000" b="1" i="1" kern="0" baseline="-2500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d</a:t>
            </a:r>
            <a:endParaRPr lang="zh-CN" altLang="en-US" sz="2000" b="1" i="1" kern="0" baseline="-25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1304925" lvl="2" indent="-395288" eaLnBrk="0" fontAlgn="auto" hangingPunct="0">
              <a:lnSpc>
                <a:spcPct val="150000"/>
              </a:lnSpc>
              <a:spcBef>
                <a:spcPts val="0"/>
              </a:spcBef>
              <a:spcAft>
                <a:spcPts val="0"/>
              </a:spcAft>
              <a:buFont typeface="Wingdings" panose="05000000000000000000" pitchFamily="2" charset="2"/>
              <a:buChar char="ü"/>
              <a:defRPr/>
            </a:pPr>
            <a:r>
              <a:rPr lang="zh-CN" altLang="en-US"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无载差模增益</a:t>
            </a:r>
            <a:r>
              <a:rPr lang="en-US" altLang="zh-CN" sz="2000" b="1" kern="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a</a:t>
            </a:r>
            <a:r>
              <a:rPr lang="en-US" altLang="zh-CN" sz="2000" b="1" i="1" kern="0" baseline="-2500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DM</a:t>
            </a:r>
            <a:endParaRPr lang="en-US" altLang="zh-CN" sz="2000" b="1" i="1" kern="0" baseline="-25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1304925" lvl="2" indent="-395288" eaLnBrk="0" fontAlgn="auto" hangingPunct="0">
              <a:lnSpc>
                <a:spcPct val="150000"/>
              </a:lnSpc>
              <a:spcBef>
                <a:spcPts val="0"/>
              </a:spcBef>
              <a:spcAft>
                <a:spcPts val="0"/>
              </a:spcAft>
              <a:buFont typeface="Wingdings" panose="05000000000000000000" pitchFamily="2" charset="2"/>
              <a:buChar char="ü"/>
              <a:defRPr/>
            </a:pPr>
            <a:r>
              <a:rPr lang="zh-CN" altLang="en-US"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差分输入电压</a:t>
            </a:r>
            <a:r>
              <a:rPr lang="en-US" altLang="zh-CN" sz="2000" b="1" kern="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u</a:t>
            </a:r>
            <a:r>
              <a:rPr lang="en-US" altLang="zh-CN" sz="2000" b="1" kern="0" baseline="-2500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D</a:t>
            </a:r>
            <a:endParaRPr lang="en-US" altLang="zh-CN" sz="2000" b="1" kern="0" baseline="-25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a:p>
            <a:pPr marL="1304925" lvl="2" indent="-395288" eaLnBrk="0" fontAlgn="auto" hangingPunct="0">
              <a:lnSpc>
                <a:spcPct val="150000"/>
              </a:lnSpc>
              <a:spcBef>
                <a:spcPts val="0"/>
              </a:spcBef>
              <a:spcAft>
                <a:spcPts val="0"/>
              </a:spcAft>
              <a:buFont typeface="Wingdings" panose="05000000000000000000" pitchFamily="2" charset="2"/>
              <a:buChar char="ü"/>
              <a:defRPr/>
            </a:pPr>
            <a:r>
              <a:rPr lang="zh-CN" altLang="en-US" sz="2000" b="1" kern="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输出电阻</a:t>
            </a:r>
            <a:r>
              <a:rPr lang="en-US" altLang="zh-CN" sz="2000" b="1" i="1" kern="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r</a:t>
            </a:r>
            <a:r>
              <a:rPr lang="en-US" altLang="zh-CN" sz="2000" b="1" i="1" kern="0" baseline="-25000" dirty="0" err="1">
                <a:solidFill>
                  <a:srgbClr val="000000"/>
                </a:solidFill>
                <a:latin typeface="微软雅黑" panose="020B0503020204020204" pitchFamily="34" charset="-122"/>
                <a:ea typeface="微软雅黑" panose="020B0503020204020204" pitchFamily="34" charset="-122"/>
                <a:cs typeface="Times New Roman" panose="02020603050405020304" pitchFamily="18" charset="0"/>
              </a:rPr>
              <a:t>o</a:t>
            </a:r>
            <a:endParaRPr lang="en-US" altLang="zh-CN" sz="2000" b="1" i="1" kern="0" baseline="-25000" dirty="0">
              <a:solidFill>
                <a:srgbClr val="0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graphicFrame>
        <p:nvGraphicFramePr>
          <p:cNvPr id="11" name="Object 1155">
            <a:extLst>
              <a:ext uri="{FF2B5EF4-FFF2-40B4-BE49-F238E27FC236}">
                <a16:creationId xmlns:a16="http://schemas.microsoft.com/office/drawing/2014/main" id="{557E46C9-3C9A-4F6C-BD29-57AE7BA49EA0}"/>
              </a:ext>
            </a:extLst>
          </p:cNvPr>
          <p:cNvGraphicFramePr>
            <a:graphicFrameLocks noChangeAspect="1"/>
          </p:cNvGraphicFramePr>
          <p:nvPr>
            <p:extLst>
              <p:ext uri="{D42A27DB-BD31-4B8C-83A1-F6EECF244321}">
                <p14:modId xmlns:p14="http://schemas.microsoft.com/office/powerpoint/2010/main" val="2218466011"/>
              </p:ext>
            </p:extLst>
          </p:nvPr>
        </p:nvGraphicFramePr>
        <p:xfrm>
          <a:off x="4438650" y="1624013"/>
          <a:ext cx="114300" cy="30162"/>
        </p:xfrm>
        <a:graphic>
          <a:graphicData uri="http://schemas.openxmlformats.org/presentationml/2006/ole">
            <mc:AlternateContent xmlns:mc="http://schemas.openxmlformats.org/markup-compatibility/2006">
              <mc:Choice xmlns:v="urn:schemas-microsoft-com:vml" Requires="v">
                <p:oleObj spid="_x0000_s25740" name="Equation" r:id="rId7" imgW="876240" imgH="228600" progId="Equation.DSMT4">
                  <p:embed/>
                </p:oleObj>
              </mc:Choice>
              <mc:Fallback>
                <p:oleObj name="Equation" r:id="rId7" imgW="876240" imgH="228600" progId="Equation.DSMT4">
                  <p:embed/>
                  <p:pic>
                    <p:nvPicPr>
                      <p:cNvPr id="11" name="Object 1155">
                        <a:extLst>
                          <a:ext uri="{FF2B5EF4-FFF2-40B4-BE49-F238E27FC236}">
                            <a16:creationId xmlns:a16="http://schemas.microsoft.com/office/drawing/2014/main" id="{557E46C9-3C9A-4F6C-BD29-57AE7BA49EA0}"/>
                          </a:ext>
                        </a:extLst>
                      </p:cNvPr>
                      <p:cNvPicPr>
                        <a:picLocks noChangeAspect="1" noChangeArrowheads="1"/>
                      </p:cNvPicPr>
                      <p:nvPr/>
                    </p:nvPicPr>
                    <p:blipFill>
                      <a:blip r:embed="rId8"/>
                      <a:srcRect/>
                      <a:stretch>
                        <a:fillRect/>
                      </a:stretch>
                    </p:blipFill>
                    <p:spPr bwMode="auto">
                      <a:xfrm>
                        <a:off x="4438650" y="1624013"/>
                        <a:ext cx="114300" cy="301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 name="Object 6">
            <a:extLst>
              <a:ext uri="{FF2B5EF4-FFF2-40B4-BE49-F238E27FC236}">
                <a16:creationId xmlns:a16="http://schemas.microsoft.com/office/drawing/2014/main" id="{19ED63E7-BDCB-49C9-B556-BF125CC46231}"/>
              </a:ext>
            </a:extLst>
          </p:cNvPr>
          <p:cNvGraphicFramePr>
            <a:graphicFrameLocks noChangeAspect="1"/>
          </p:cNvGraphicFramePr>
          <p:nvPr>
            <p:extLst>
              <p:ext uri="{D42A27DB-BD31-4B8C-83A1-F6EECF244321}">
                <p14:modId xmlns:p14="http://schemas.microsoft.com/office/powerpoint/2010/main" val="3151365150"/>
              </p:ext>
            </p:extLst>
          </p:nvPr>
        </p:nvGraphicFramePr>
        <p:xfrm>
          <a:off x="2673350" y="3390302"/>
          <a:ext cx="1336675" cy="906462"/>
        </p:xfrm>
        <a:graphic>
          <a:graphicData uri="http://schemas.openxmlformats.org/presentationml/2006/ole">
            <mc:AlternateContent xmlns:mc="http://schemas.openxmlformats.org/markup-compatibility/2006">
              <mc:Choice xmlns:v="urn:schemas-microsoft-com:vml" Requires="v">
                <p:oleObj spid="_x0000_s25741" name="Equation" r:id="rId9" imgW="634680" imgH="431640" progId="Equation.DSMT4">
                  <p:embed/>
                </p:oleObj>
              </mc:Choice>
              <mc:Fallback>
                <p:oleObj name="Equation" r:id="rId9" imgW="634680" imgH="431640" progId="Equation.DSMT4">
                  <p:embed/>
                  <p:pic>
                    <p:nvPicPr>
                      <p:cNvPr id="7" name="Object 6">
                        <a:extLst>
                          <a:ext uri="{FF2B5EF4-FFF2-40B4-BE49-F238E27FC236}">
                            <a16:creationId xmlns:a16="http://schemas.microsoft.com/office/drawing/2014/main" id="{28034F09-9720-4D91-9337-16CE164DED2F}"/>
                          </a:ext>
                        </a:extLst>
                      </p:cNvPr>
                      <p:cNvPicPr>
                        <a:picLocks noChangeAspect="1" noChangeArrowheads="1"/>
                      </p:cNvPicPr>
                      <p:nvPr/>
                    </p:nvPicPr>
                    <p:blipFill>
                      <a:blip r:embed="rId10"/>
                      <a:srcRect/>
                      <a:stretch>
                        <a:fillRect/>
                      </a:stretch>
                    </p:blipFill>
                    <p:spPr bwMode="auto">
                      <a:xfrm>
                        <a:off x="2673350" y="3390302"/>
                        <a:ext cx="1336675" cy="906462"/>
                      </a:xfrm>
                      <a:prstGeom prst="rect">
                        <a:avLst/>
                      </a:prstGeom>
                      <a:noFill/>
                      <a:ln>
                        <a:noFill/>
                      </a:ln>
                      <a:effectLst/>
                    </p:spPr>
                  </p:pic>
                </p:oleObj>
              </mc:Fallback>
            </mc:AlternateContent>
          </a:graphicData>
        </a:graphic>
      </p:graphicFrame>
    </p:spTree>
    <p:extLst>
      <p:ext uri="{BB962C8B-B14F-4D97-AF65-F5344CB8AC3E}">
        <p14:creationId xmlns:p14="http://schemas.microsoft.com/office/powerpoint/2010/main" val="6386454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3CD18235-8007-4EF9-8B46-01D460CC8205}"/>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1.4.1 </a:t>
            </a:r>
            <a:r>
              <a:rPr lang="zh-CN" altLang="en-US" dirty="0">
                <a:latin typeface="微软雅黑" panose="020B0503020204020204" pitchFamily="34" charset="-122"/>
                <a:ea typeface="微软雅黑" panose="020B0503020204020204" pitchFamily="34" charset="-122"/>
              </a:rPr>
              <a:t>实际运算放大器及其特性</a:t>
            </a:r>
          </a:p>
        </p:txBody>
      </p:sp>
      <p:sp>
        <p:nvSpPr>
          <p:cNvPr id="7" name="内容占位符 6">
            <a:extLst>
              <a:ext uri="{FF2B5EF4-FFF2-40B4-BE49-F238E27FC236}">
                <a16:creationId xmlns:a16="http://schemas.microsoft.com/office/drawing/2014/main" id="{794F1FCA-85BB-462D-BE75-DE8185275A03}"/>
              </a:ext>
            </a:extLst>
          </p:cNvPr>
          <p:cNvSpPr>
            <a:spLocks noGrp="1"/>
          </p:cNvSpPr>
          <p:nvPr>
            <p:ph idx="1"/>
          </p:nvPr>
        </p:nvSpPr>
        <p:spPr>
          <a:xfrm>
            <a:off x="912920" y="1391520"/>
            <a:ext cx="10515600" cy="5011739"/>
          </a:xfrm>
        </p:spPr>
        <p:txBody>
          <a:bodyPr/>
          <a:lstStyle/>
          <a:p>
            <a:r>
              <a:rPr lang="zh-CN" altLang="en-US" dirty="0">
                <a:latin typeface="微软雅黑" panose="020B0503020204020204" pitchFamily="34" charset="-122"/>
                <a:ea typeface="微软雅黑" panose="020B0503020204020204" pitchFamily="34" charset="-122"/>
              </a:rPr>
              <a:t>实际使用的运算放大器与理想运算放大器的区别</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带宽差别很大：有的运算放大器的带宽只有</a:t>
            </a:r>
            <a:r>
              <a:rPr lang="en-US" altLang="zh-CN" dirty="0">
                <a:latin typeface="微软雅黑" panose="020B0503020204020204" pitchFamily="34" charset="-122"/>
                <a:ea typeface="微软雅黑" panose="020B0503020204020204" pitchFamily="34" charset="-122"/>
              </a:rPr>
              <a:t>10Hz</a:t>
            </a:r>
            <a:r>
              <a:rPr lang="zh-CN" altLang="en-US" dirty="0">
                <a:latin typeface="微软雅黑" panose="020B0503020204020204" pitchFamily="34" charset="-122"/>
                <a:ea typeface="微软雅黑" panose="020B0503020204020204" pitchFamily="34" charset="-122"/>
              </a:rPr>
              <a:t>，即使是通带较宽的运算放大器也只有数十千赫。</a:t>
            </a:r>
          </a:p>
        </p:txBody>
      </p:sp>
      <p:pic>
        <p:nvPicPr>
          <p:cNvPr id="22" name="图片 21">
            <a:extLst>
              <a:ext uri="{FF2B5EF4-FFF2-40B4-BE49-F238E27FC236}">
                <a16:creationId xmlns:a16="http://schemas.microsoft.com/office/drawing/2014/main" id="{CC4148F4-3E7B-40DE-9BAB-87FC70AD7140}"/>
              </a:ext>
            </a:extLst>
          </p:cNvPr>
          <p:cNvPicPr>
            <a:picLocks noChangeAspect="1"/>
          </p:cNvPicPr>
          <p:nvPr/>
        </p:nvPicPr>
        <p:blipFill>
          <a:blip r:embed="rId2"/>
          <a:stretch>
            <a:fillRect/>
          </a:stretch>
        </p:blipFill>
        <p:spPr>
          <a:xfrm>
            <a:off x="1811654" y="3256914"/>
            <a:ext cx="8223023" cy="3728085"/>
          </a:xfrm>
          <a:prstGeom prst="rect">
            <a:avLst/>
          </a:prstGeom>
        </p:spPr>
      </p:pic>
    </p:spTree>
    <p:extLst>
      <p:ext uri="{BB962C8B-B14F-4D97-AF65-F5344CB8AC3E}">
        <p14:creationId xmlns:p14="http://schemas.microsoft.com/office/powerpoint/2010/main" val="9473380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CF0759-85DA-4EA2-8CBA-B2FB12F4D0C1}"/>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1.4.2	</a:t>
            </a:r>
            <a:r>
              <a:rPr lang="zh-CN" altLang="en-US" dirty="0">
                <a:latin typeface="微软雅黑" panose="020B0503020204020204" pitchFamily="34" charset="-122"/>
                <a:ea typeface="微软雅黑" panose="020B0503020204020204" pitchFamily="34" charset="-122"/>
              </a:rPr>
              <a:t>运算放大器的失调及其补偿</a:t>
            </a:r>
          </a:p>
        </p:txBody>
      </p:sp>
      <p:sp>
        <p:nvSpPr>
          <p:cNvPr id="3" name="内容占位符 2">
            <a:extLst>
              <a:ext uri="{FF2B5EF4-FFF2-40B4-BE49-F238E27FC236}">
                <a16:creationId xmlns:a16="http://schemas.microsoft.com/office/drawing/2014/main" id="{699BF1B2-2033-436E-AD12-254C703F12CD}"/>
              </a:ext>
            </a:extLst>
          </p:cNvPr>
          <p:cNvSpPr>
            <a:spLocks noGrp="1"/>
          </p:cNvSpPr>
          <p:nvPr>
            <p:ph idx="1"/>
          </p:nvPr>
        </p:nvSpPr>
        <p:spPr/>
        <p:txBody>
          <a:bodyPr/>
          <a:lstStyle/>
          <a:p>
            <a:pPr marL="0" indent="0">
              <a:buNone/>
            </a:pP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、输入偏置电流和输入失调电流</a:t>
            </a:r>
          </a:p>
          <a:p>
            <a:pPr marL="0" indent="0">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、输入失调电压</a:t>
            </a:r>
          </a:p>
          <a:p>
            <a:pPr marL="0" indent="0">
              <a:buNone/>
            </a:pP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输入失调电压和输入失调电流的调整</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40964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21AB9C01-DE4F-4D86-BD2E-EE6A3B23022B}"/>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、输入偏置电流和输入失调电流</a:t>
            </a:r>
          </a:p>
        </p:txBody>
      </p:sp>
      <p:sp>
        <p:nvSpPr>
          <p:cNvPr id="69185" name="内容占位符 4"/>
          <p:cNvSpPr>
            <a:spLocks noGrp="1"/>
          </p:cNvSpPr>
          <p:nvPr>
            <p:ph idx="4294967295"/>
          </p:nvPr>
        </p:nvSpPr>
        <p:spPr>
          <a:xfrm>
            <a:off x="838200" y="1199177"/>
            <a:ext cx="7296150" cy="4977788"/>
          </a:xfrm>
        </p:spPr>
        <p:txBody>
          <a:bodyPr>
            <a:normAutofit/>
          </a:bodyPr>
          <a:lstStyle/>
          <a:p>
            <a:pPr eaLnBrk="1" hangingPunct="1">
              <a:defRPr/>
            </a:pPr>
            <a:r>
              <a:rPr lang="zh-CN" altLang="en-US" dirty="0">
                <a:latin typeface="微软雅黑" panose="020B0503020204020204" pitchFamily="34" charset="-122"/>
                <a:ea typeface="微软雅黑" panose="020B0503020204020204" pitchFamily="34" charset="-122"/>
              </a:rPr>
              <a:t>输入偏置电流</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B</a:t>
            </a:r>
          </a:p>
          <a:p>
            <a:pPr lvl="1" eaLnBrk="1" hangingPunct="1">
              <a:defRPr/>
            </a:pPr>
            <a:r>
              <a:rPr lang="zh-CN" altLang="en-US" dirty="0">
                <a:latin typeface="微软雅黑" panose="020B0503020204020204" pitchFamily="34" charset="-122"/>
                <a:ea typeface="微软雅黑" panose="020B0503020204020204" pitchFamily="34" charset="-122"/>
              </a:rPr>
              <a:t>运放输出直流电压为零时，两个输入端偏置电流的平均值称为输入偏置电流</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B</a:t>
            </a:r>
            <a:endParaRPr lang="en-US" altLang="zh-CN" dirty="0">
              <a:latin typeface="微软雅黑" panose="020B0503020204020204" pitchFamily="34" charset="-122"/>
              <a:ea typeface="微软雅黑" panose="020B0503020204020204" pitchFamily="34" charset="-122"/>
            </a:endParaRPr>
          </a:p>
          <a:p>
            <a:pPr lvl="2" eaLnBrk="1" hangingPunct="1">
              <a:defRPr/>
            </a:pPr>
            <a:r>
              <a:rPr lang="zh-CN" altLang="zh-CN" dirty="0">
                <a:latin typeface="微软雅黑" panose="020B0503020204020204" pitchFamily="34" charset="-122"/>
                <a:ea typeface="微软雅黑" panose="020B0503020204020204" pitchFamily="34" charset="-122"/>
              </a:rPr>
              <a:t>对于双极型晶体管输入的运算放大器，其</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B</a:t>
            </a:r>
            <a:r>
              <a:rPr lang="zh-CN" altLang="zh-CN" dirty="0">
                <a:latin typeface="微软雅黑" panose="020B0503020204020204" pitchFamily="34" charset="-122"/>
                <a:ea typeface="微软雅黑" panose="020B0503020204020204" pitchFamily="34" charset="-122"/>
              </a:rPr>
              <a:t>为</a:t>
            </a:r>
            <a:r>
              <a:rPr lang="en-US" altLang="zh-CN" dirty="0">
                <a:latin typeface="微软雅黑" panose="020B0503020204020204" pitchFamily="34" charset="-122"/>
                <a:ea typeface="微软雅黑" panose="020B0503020204020204" pitchFamily="34" charset="-122"/>
              </a:rPr>
              <a:t>10 </a:t>
            </a:r>
            <a:r>
              <a:rPr lang="en-US" altLang="zh-CN" dirty="0" err="1">
                <a:latin typeface="微软雅黑" panose="020B0503020204020204" pitchFamily="34" charset="-122"/>
                <a:ea typeface="微软雅黑" panose="020B0503020204020204" pitchFamily="34" charset="-122"/>
              </a:rPr>
              <a:t>nA</a:t>
            </a:r>
            <a:r>
              <a:rPr lang="zh-CN" altLang="zh-CN" dirty="0">
                <a:latin typeface="微软雅黑" panose="020B0503020204020204" pitchFamily="34" charset="-122"/>
                <a:ea typeface="微软雅黑" panose="020B0503020204020204" pitchFamily="34" charset="-122"/>
              </a:rPr>
              <a:t>～</a:t>
            </a:r>
            <a:r>
              <a:rPr lang="en-US" altLang="zh-CN" dirty="0" err="1">
                <a:latin typeface="微软雅黑" panose="020B0503020204020204" pitchFamily="34" charset="-122"/>
                <a:ea typeface="微软雅黑" panose="020B0503020204020204" pitchFamily="34" charset="-122"/>
              </a:rPr>
              <a:t>l</a:t>
            </a:r>
            <a:r>
              <a:rPr lang="en-US" altLang="zh-CN" dirty="0" err="1">
                <a:latin typeface="微软雅黑" panose="020B0503020204020204" pitchFamily="34" charset="-122"/>
                <a:ea typeface="微软雅黑" panose="020B0503020204020204" pitchFamily="34" charset="-122"/>
                <a:sym typeface="Symbol" panose="05050102010706020507" pitchFamily="18" charset="2"/>
              </a:rPr>
              <a:t></a:t>
            </a:r>
            <a:r>
              <a:rPr lang="en-US" altLang="zh-CN" dirty="0" err="1">
                <a:latin typeface="微软雅黑" panose="020B0503020204020204" pitchFamily="34" charset="-122"/>
                <a:ea typeface="微软雅黑" panose="020B0503020204020204" pitchFamily="34" charset="-122"/>
              </a:rPr>
              <a:t>A</a:t>
            </a:r>
            <a:r>
              <a:rPr lang="zh-CN" altLang="zh-CN" dirty="0">
                <a:latin typeface="微软雅黑" panose="020B0503020204020204" pitchFamily="34" charset="-122"/>
                <a:ea typeface="微软雅黑" panose="020B0503020204020204" pitchFamily="34" charset="-122"/>
              </a:rPr>
              <a:t>；对于场效应晶体管输人的运算放大器，</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B</a:t>
            </a:r>
            <a:r>
              <a:rPr lang="zh-CN" altLang="zh-CN" dirty="0">
                <a:latin typeface="微软雅黑" panose="020B0503020204020204" pitchFamily="34" charset="-122"/>
                <a:ea typeface="微软雅黑" panose="020B0503020204020204" pitchFamily="34" charset="-122"/>
              </a:rPr>
              <a:t>一般小于</a:t>
            </a:r>
            <a:r>
              <a:rPr lang="en-US" altLang="zh-CN" dirty="0">
                <a:latin typeface="微软雅黑" panose="020B0503020204020204" pitchFamily="34" charset="-122"/>
                <a:ea typeface="微软雅黑" panose="020B0503020204020204" pitchFamily="34" charset="-122"/>
              </a:rPr>
              <a:t>1 </a:t>
            </a:r>
            <a:r>
              <a:rPr lang="en-US" altLang="zh-CN" dirty="0" err="1">
                <a:latin typeface="微软雅黑" panose="020B0503020204020204" pitchFamily="34" charset="-122"/>
                <a:ea typeface="微软雅黑" panose="020B0503020204020204" pitchFamily="34" charset="-122"/>
              </a:rPr>
              <a:t>nA</a:t>
            </a:r>
            <a:r>
              <a:rPr lang="zh-CN" altLang="zh-CN"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pPr eaLnBrk="1" hangingPunct="1">
              <a:spcBef>
                <a:spcPct val="0"/>
              </a:spcBef>
              <a:defRPr/>
            </a:pPr>
            <a:r>
              <a:rPr lang="zh-CN" altLang="en-US" dirty="0">
                <a:latin typeface="微软雅黑" panose="020B0503020204020204" pitchFamily="34" charset="-122"/>
                <a:ea typeface="微软雅黑" panose="020B0503020204020204" pitchFamily="34" charset="-122"/>
              </a:rPr>
              <a:t>输入失调电流</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OS</a:t>
            </a:r>
            <a:endParaRPr lang="zh-CN" altLang="en-US" dirty="0">
              <a:latin typeface="微软雅黑" panose="020B0503020204020204" pitchFamily="34" charset="-122"/>
              <a:ea typeface="微软雅黑" panose="020B0503020204020204" pitchFamily="34" charset="-122"/>
            </a:endParaRPr>
          </a:p>
          <a:p>
            <a:pPr lvl="1" eaLnBrk="1" hangingPunct="1">
              <a:defRPr/>
            </a:pPr>
            <a:r>
              <a:rPr lang="zh-CN" altLang="en-US" dirty="0">
                <a:latin typeface="微软雅黑" panose="020B0503020204020204" pitchFamily="34" charset="-122"/>
                <a:ea typeface="微软雅黑" panose="020B0503020204020204" pitchFamily="34" charset="-122"/>
              </a:rPr>
              <a:t>运放输出直流电压为零时，两个输入端偏置电流的差值为输入失调电流</a:t>
            </a:r>
            <a:r>
              <a:rPr lang="en-US" altLang="zh-CN" i="1" dirty="0">
                <a:latin typeface="微软雅黑" panose="020B0503020204020204" pitchFamily="34" charset="-122"/>
                <a:ea typeface="微软雅黑" panose="020B0503020204020204" pitchFamily="34" charset="-122"/>
              </a:rPr>
              <a:t>I</a:t>
            </a:r>
            <a:r>
              <a:rPr lang="en-US" altLang="zh-CN" baseline="-25000" dirty="0">
                <a:latin typeface="微软雅黑" panose="020B0503020204020204" pitchFamily="34" charset="-122"/>
                <a:ea typeface="微软雅黑" panose="020B0503020204020204" pitchFamily="34" charset="-122"/>
              </a:rPr>
              <a:t>OS</a:t>
            </a:r>
            <a:endParaRPr lang="zh-CN" altLang="en-US" dirty="0">
              <a:latin typeface="微软雅黑" panose="020B0503020204020204" pitchFamily="34" charset="-122"/>
              <a:ea typeface="微软雅黑" panose="020B0503020204020204" pitchFamily="34" charset="-122"/>
            </a:endParaRPr>
          </a:p>
          <a:p>
            <a:pPr eaLnBrk="1" hangingPunct="1">
              <a:spcBef>
                <a:spcPct val="0"/>
              </a:spcBef>
            </a:pPr>
            <a:endParaRPr lang="zh-CN" altLang="en-US" dirty="0">
              <a:latin typeface="微软雅黑" panose="020B0503020204020204" pitchFamily="34" charset="-122"/>
              <a:ea typeface="微软雅黑" panose="020B0503020204020204" pitchFamily="34" charset="-122"/>
            </a:endParaRPr>
          </a:p>
        </p:txBody>
      </p:sp>
      <p:graphicFrame>
        <p:nvGraphicFramePr>
          <p:cNvPr id="69183" name="Object 575"/>
          <p:cNvGraphicFramePr>
            <a:graphicFrameLocks noChangeAspect="1"/>
          </p:cNvGraphicFramePr>
          <p:nvPr>
            <p:extLst>
              <p:ext uri="{D42A27DB-BD31-4B8C-83A1-F6EECF244321}">
                <p14:modId xmlns:p14="http://schemas.microsoft.com/office/powerpoint/2010/main" val="4202946254"/>
              </p:ext>
            </p:extLst>
          </p:nvPr>
        </p:nvGraphicFramePr>
        <p:xfrm>
          <a:off x="8638881" y="1389080"/>
          <a:ext cx="2615792" cy="1490623"/>
        </p:xfrm>
        <a:graphic>
          <a:graphicData uri="http://schemas.openxmlformats.org/presentationml/2006/ole">
            <mc:AlternateContent xmlns:mc="http://schemas.openxmlformats.org/markup-compatibility/2006">
              <mc:Choice xmlns:v="urn:schemas-microsoft-com:vml" Requires="v">
                <p:oleObj spid="_x0000_s27749" name="Visio" r:id="rId3" imgW="2738628" imgH="1559814" progId="Visio.Drawing.11">
                  <p:embed/>
                </p:oleObj>
              </mc:Choice>
              <mc:Fallback>
                <p:oleObj name="Visio" r:id="rId3" imgW="2738628" imgH="1559814" progId="Visio.Drawing.11">
                  <p:embed/>
                  <p:pic>
                    <p:nvPicPr>
                      <p:cNvPr id="69183" name="Object 57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38881" y="1389080"/>
                        <a:ext cx="2615792" cy="1490623"/>
                      </a:xfrm>
                      <a:prstGeom prst="rect">
                        <a:avLst/>
                      </a:prstGeom>
                      <a:noFill/>
                      <a:ln w="28575">
                        <a:solidFill>
                          <a:schemeClr val="accent1">
                            <a:lumMod val="75000"/>
                          </a:schemeClr>
                        </a:solidFill>
                      </a:ln>
                      <a:effectLst/>
                    </p:spPr>
                  </p:pic>
                </p:oleObj>
              </mc:Fallback>
            </mc:AlternateContent>
          </a:graphicData>
        </a:graphic>
      </p:graphicFrame>
      <p:graphicFrame>
        <p:nvGraphicFramePr>
          <p:cNvPr id="6" name="Object 574">
            <a:extLst>
              <a:ext uri="{FF2B5EF4-FFF2-40B4-BE49-F238E27FC236}">
                <a16:creationId xmlns:a16="http://schemas.microsoft.com/office/drawing/2014/main" id="{F45A6133-89AE-4CFB-ADD1-A3C14C63C300}"/>
              </a:ext>
            </a:extLst>
          </p:cNvPr>
          <p:cNvGraphicFramePr>
            <a:graphicFrameLocks noChangeAspect="1"/>
          </p:cNvGraphicFramePr>
          <p:nvPr>
            <p:extLst>
              <p:ext uri="{D42A27DB-BD31-4B8C-83A1-F6EECF244321}">
                <p14:modId xmlns:p14="http://schemas.microsoft.com/office/powerpoint/2010/main" val="2744500604"/>
              </p:ext>
            </p:extLst>
          </p:nvPr>
        </p:nvGraphicFramePr>
        <p:xfrm>
          <a:off x="9114229" y="4775307"/>
          <a:ext cx="1903412" cy="547563"/>
        </p:xfrm>
        <a:graphic>
          <a:graphicData uri="http://schemas.openxmlformats.org/presentationml/2006/ole">
            <mc:AlternateContent xmlns:mc="http://schemas.openxmlformats.org/markup-compatibility/2006">
              <mc:Choice xmlns:v="urn:schemas-microsoft-com:vml" Requires="v">
                <p:oleObj spid="_x0000_s27750" name="Equation" r:id="rId5" imgW="812520" imgH="228600" progId="Equation.DSMT4">
                  <p:embed/>
                </p:oleObj>
              </mc:Choice>
              <mc:Fallback>
                <p:oleObj name="Equation" r:id="rId5" imgW="812520" imgH="228600" progId="Equation.DSMT4">
                  <p:embed/>
                  <p:pic>
                    <p:nvPicPr>
                      <p:cNvPr id="6" name="Object 574">
                        <a:extLst>
                          <a:ext uri="{FF2B5EF4-FFF2-40B4-BE49-F238E27FC236}">
                            <a16:creationId xmlns:a16="http://schemas.microsoft.com/office/drawing/2014/main" id="{F45A6133-89AE-4CFB-ADD1-A3C14C63C300}"/>
                          </a:ext>
                        </a:extLst>
                      </p:cNvPr>
                      <p:cNvPicPr>
                        <a:picLocks noChangeAspect="1" noChangeArrowheads="1"/>
                      </p:cNvPicPr>
                      <p:nvPr/>
                    </p:nvPicPr>
                    <p:blipFill>
                      <a:blip r:embed="rId6"/>
                      <a:srcRect/>
                      <a:stretch>
                        <a:fillRect/>
                      </a:stretch>
                    </p:blipFill>
                    <p:spPr bwMode="auto">
                      <a:xfrm>
                        <a:off x="9114229" y="4775307"/>
                        <a:ext cx="1903412" cy="547563"/>
                      </a:xfrm>
                      <a:prstGeom prst="rect">
                        <a:avLst/>
                      </a:prstGeom>
                      <a:noFill/>
                      <a:ln>
                        <a:noFill/>
                      </a:ln>
                    </p:spPr>
                  </p:pic>
                </p:oleObj>
              </mc:Fallback>
            </mc:AlternateContent>
          </a:graphicData>
        </a:graphic>
      </p:graphicFrame>
      <p:graphicFrame>
        <p:nvGraphicFramePr>
          <p:cNvPr id="7" name="Object 574">
            <a:extLst>
              <a:ext uri="{FF2B5EF4-FFF2-40B4-BE49-F238E27FC236}">
                <a16:creationId xmlns:a16="http://schemas.microsoft.com/office/drawing/2014/main" id="{305856C3-61C5-44F1-991A-B8D640BAF67E}"/>
              </a:ext>
            </a:extLst>
          </p:cNvPr>
          <p:cNvGraphicFramePr>
            <a:graphicFrameLocks noChangeAspect="1"/>
          </p:cNvGraphicFramePr>
          <p:nvPr>
            <p:extLst>
              <p:ext uri="{D42A27DB-BD31-4B8C-83A1-F6EECF244321}">
                <p14:modId xmlns:p14="http://schemas.microsoft.com/office/powerpoint/2010/main" val="1524182462"/>
              </p:ext>
            </p:extLst>
          </p:nvPr>
        </p:nvGraphicFramePr>
        <p:xfrm>
          <a:off x="9114229" y="3429000"/>
          <a:ext cx="1858866" cy="981068"/>
        </p:xfrm>
        <a:graphic>
          <a:graphicData uri="http://schemas.openxmlformats.org/presentationml/2006/ole">
            <mc:AlternateContent xmlns:mc="http://schemas.openxmlformats.org/markup-compatibility/2006">
              <mc:Choice xmlns:v="urn:schemas-microsoft-com:vml" Requires="v">
                <p:oleObj spid="_x0000_s27751" name="Equation" r:id="rId7" imgW="787320" imgH="393480" progId="Equation.DSMT4">
                  <p:embed/>
                </p:oleObj>
              </mc:Choice>
              <mc:Fallback>
                <p:oleObj name="Equation" r:id="rId7" imgW="787320" imgH="393480" progId="Equation.DSMT4">
                  <p:embed/>
                  <p:pic>
                    <p:nvPicPr>
                      <p:cNvPr id="7" name="Object 574">
                        <a:extLst>
                          <a:ext uri="{FF2B5EF4-FFF2-40B4-BE49-F238E27FC236}">
                            <a16:creationId xmlns:a16="http://schemas.microsoft.com/office/drawing/2014/main" id="{305856C3-61C5-44F1-991A-B8D640BAF67E}"/>
                          </a:ext>
                        </a:extLst>
                      </p:cNvPr>
                      <p:cNvPicPr>
                        <a:picLocks noChangeAspect="1" noChangeArrowheads="1"/>
                      </p:cNvPicPr>
                      <p:nvPr/>
                    </p:nvPicPr>
                    <p:blipFill>
                      <a:blip r:embed="rId8"/>
                      <a:srcRect/>
                      <a:stretch>
                        <a:fillRect/>
                      </a:stretch>
                    </p:blipFill>
                    <p:spPr bwMode="auto">
                      <a:xfrm>
                        <a:off x="9114229" y="3429000"/>
                        <a:ext cx="1858866" cy="98106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52931789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标题 2">
            <a:extLst>
              <a:ext uri="{FF2B5EF4-FFF2-40B4-BE49-F238E27FC236}">
                <a16:creationId xmlns:a16="http://schemas.microsoft.com/office/drawing/2014/main" id="{3B2C9AC4-50FA-4ACD-A1BE-2412DBF321AB}"/>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、输入偏置电流和输入失调电流</a:t>
            </a:r>
          </a:p>
        </p:txBody>
      </p:sp>
      <p:graphicFrame>
        <p:nvGraphicFramePr>
          <p:cNvPr id="168342" name="Object 1430"/>
          <p:cNvGraphicFramePr>
            <a:graphicFrameLocks noChangeAspect="1"/>
          </p:cNvGraphicFramePr>
          <p:nvPr>
            <p:extLst>
              <p:ext uri="{D42A27DB-BD31-4B8C-83A1-F6EECF244321}">
                <p14:modId xmlns:p14="http://schemas.microsoft.com/office/powerpoint/2010/main" val="3578813688"/>
              </p:ext>
            </p:extLst>
          </p:nvPr>
        </p:nvGraphicFramePr>
        <p:xfrm>
          <a:off x="1105356" y="1616747"/>
          <a:ext cx="2621640" cy="1490664"/>
        </p:xfrm>
        <a:graphic>
          <a:graphicData uri="http://schemas.openxmlformats.org/presentationml/2006/ole">
            <mc:AlternateContent xmlns:mc="http://schemas.openxmlformats.org/markup-compatibility/2006">
              <mc:Choice xmlns:v="urn:schemas-microsoft-com:vml" Requires="v">
                <p:oleObj spid="_x0000_s8334" name="Equation" r:id="rId3" imgW="28956000" imgH="16459200" progId="Equation.DSMT4">
                  <p:embed/>
                </p:oleObj>
              </mc:Choice>
              <mc:Fallback>
                <p:oleObj name="Equation" r:id="rId3" imgW="28956000" imgH="16459200" progId="Equation.DSMT4">
                  <p:embed/>
                  <p:pic>
                    <p:nvPicPr>
                      <p:cNvPr id="168342" name="Object 14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5356" y="1616747"/>
                        <a:ext cx="2621640" cy="1490664"/>
                      </a:xfrm>
                      <a:prstGeom prst="rect">
                        <a:avLst/>
                      </a:prstGeom>
                      <a:noFill/>
                    </p:spPr>
                  </p:pic>
                </p:oleObj>
              </mc:Fallback>
            </mc:AlternateContent>
          </a:graphicData>
        </a:graphic>
      </p:graphicFrame>
      <p:graphicFrame>
        <p:nvGraphicFramePr>
          <p:cNvPr id="168344" name="Object 1432"/>
          <p:cNvGraphicFramePr>
            <a:graphicFrameLocks noChangeAspect="1"/>
          </p:cNvGraphicFramePr>
          <p:nvPr>
            <p:extLst>
              <p:ext uri="{D42A27DB-BD31-4B8C-83A1-F6EECF244321}">
                <p14:modId xmlns:p14="http://schemas.microsoft.com/office/powerpoint/2010/main" val="2890177728"/>
              </p:ext>
            </p:extLst>
          </p:nvPr>
        </p:nvGraphicFramePr>
        <p:xfrm>
          <a:off x="3751263" y="5281613"/>
          <a:ext cx="55562" cy="25400"/>
        </p:xfrm>
        <a:graphic>
          <a:graphicData uri="http://schemas.openxmlformats.org/presentationml/2006/ole">
            <mc:AlternateContent xmlns:mc="http://schemas.openxmlformats.org/markup-compatibility/2006">
              <mc:Choice xmlns:v="urn:schemas-microsoft-com:vml" Requires="v">
                <p:oleObj spid="_x0000_s8335" name="Equation" r:id="rId5" imgW="495000" imgH="228600" progId="Equation.DSMT4">
                  <p:embed/>
                </p:oleObj>
              </mc:Choice>
              <mc:Fallback>
                <p:oleObj name="Equation" r:id="rId5" imgW="495000" imgH="228600" progId="Equation.DSMT4">
                  <p:embed/>
                  <p:pic>
                    <p:nvPicPr>
                      <p:cNvPr id="168344" name="Object 1432"/>
                      <p:cNvPicPr>
                        <a:picLocks noChangeAspect="1" noChangeArrowheads="1"/>
                      </p:cNvPicPr>
                      <p:nvPr/>
                    </p:nvPicPr>
                    <p:blipFill>
                      <a:blip r:embed="rId6"/>
                      <a:srcRect/>
                      <a:stretch>
                        <a:fillRect/>
                      </a:stretch>
                    </p:blipFill>
                    <p:spPr bwMode="auto">
                      <a:xfrm>
                        <a:off x="3751263" y="5281613"/>
                        <a:ext cx="55562" cy="25400"/>
                      </a:xfrm>
                      <a:prstGeom prst="rect">
                        <a:avLst/>
                      </a:prstGeom>
                      <a:solidFill>
                        <a:schemeClr val="bg1"/>
                      </a:solidFill>
                    </p:spPr>
                  </p:pic>
                </p:oleObj>
              </mc:Fallback>
            </mc:AlternateContent>
          </a:graphicData>
        </a:graphic>
      </p:graphicFrame>
      <p:sp>
        <p:nvSpPr>
          <p:cNvPr id="168348" name="Text Box 10"/>
          <p:cNvSpPr txBox="1">
            <a:spLocks noChangeArrowheads="1"/>
          </p:cNvSpPr>
          <p:nvPr/>
        </p:nvSpPr>
        <p:spPr bwMode="auto">
          <a:xfrm>
            <a:off x="9150186" y="5794498"/>
            <a:ext cx="1409864" cy="457200"/>
          </a:xfrm>
          <a:prstGeom prst="rect">
            <a:avLst/>
          </a:prstGeom>
          <a:noFill/>
          <a:ln w="9525">
            <a:noFill/>
            <a:miter lim="800000"/>
            <a:headEnd/>
            <a:tailEnd/>
          </a:ln>
        </p:spPr>
        <p:txBody>
          <a:bodyPr wrap="square">
            <a:spAutoFit/>
          </a:bodyPr>
          <a:lstStyle/>
          <a:p>
            <a:r>
              <a:rPr lang="zh-CN" altLang="en-US" sz="2400" dirty="0">
                <a:solidFill>
                  <a:srgbClr val="FF0000"/>
                </a:solidFill>
                <a:latin typeface="Times New Roman" pitchFamily="18" charset="0"/>
                <a:ea typeface="黑体" pitchFamily="49" charset="-122"/>
              </a:rPr>
              <a:t>理想运放</a:t>
            </a:r>
          </a:p>
        </p:txBody>
      </p:sp>
      <p:sp>
        <p:nvSpPr>
          <p:cNvPr id="168349" name="Text Box 5"/>
          <p:cNvSpPr txBox="1">
            <a:spLocks noChangeArrowheads="1"/>
          </p:cNvSpPr>
          <p:nvPr/>
        </p:nvSpPr>
        <p:spPr bwMode="auto">
          <a:xfrm>
            <a:off x="6219825" y="1611121"/>
            <a:ext cx="4810125" cy="1684244"/>
          </a:xfrm>
          <a:prstGeom prst="rect">
            <a:avLst/>
          </a:prstGeom>
          <a:noFill/>
          <a:ln w="38100">
            <a:solidFill>
              <a:srgbClr val="0070C0"/>
            </a:solidFill>
            <a:miter lim="800000"/>
            <a:headEnd/>
            <a:tailEnd/>
          </a:ln>
        </p:spPr>
        <p:txBody>
          <a:bodyPr wrap="square">
            <a:spAutoFit/>
          </a:bodyPr>
          <a:lstStyle/>
          <a:p>
            <a:pPr algn="just">
              <a:lnSpc>
                <a:spcPct val="150000"/>
              </a:lnSpc>
            </a:pPr>
            <a:r>
              <a:rPr lang="en-US" altLang="zh-CN" sz="24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在电阻反馈情况下，</a:t>
            </a:r>
            <a:r>
              <a:rPr lang="zh-CN" altLang="en-US" sz="2400" b="1"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将有源输入都置零</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的话，可得等效电路。（该等效电路与结构形式无关）</a:t>
            </a:r>
          </a:p>
        </p:txBody>
      </p:sp>
      <p:graphicFrame>
        <p:nvGraphicFramePr>
          <p:cNvPr id="168345" name="Object 1433"/>
          <p:cNvGraphicFramePr>
            <a:graphicFrameLocks noChangeAspect="1"/>
          </p:cNvGraphicFramePr>
          <p:nvPr>
            <p:extLst>
              <p:ext uri="{D42A27DB-BD31-4B8C-83A1-F6EECF244321}">
                <p14:modId xmlns:p14="http://schemas.microsoft.com/office/powerpoint/2010/main" val="305828352"/>
              </p:ext>
            </p:extLst>
          </p:nvPr>
        </p:nvGraphicFramePr>
        <p:xfrm>
          <a:off x="7022043" y="3496976"/>
          <a:ext cx="3205687" cy="2800350"/>
        </p:xfrm>
        <a:graphic>
          <a:graphicData uri="http://schemas.openxmlformats.org/presentationml/2006/ole">
            <mc:AlternateContent xmlns:mc="http://schemas.openxmlformats.org/markup-compatibility/2006">
              <mc:Choice xmlns:v="urn:schemas-microsoft-com:vml" Requires="v">
                <p:oleObj spid="_x0000_s8336" name="Visio" r:id="rId7" imgW="1753743" imgH="1539621" progId="Visio.Drawing.11">
                  <p:embed/>
                </p:oleObj>
              </mc:Choice>
              <mc:Fallback>
                <p:oleObj name="Visio" r:id="rId7" imgW="1753743" imgH="1539621" progId="Visio.Drawing.11">
                  <p:embed/>
                  <p:pic>
                    <p:nvPicPr>
                      <p:cNvPr id="168345" name="Object 14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22043" y="3496976"/>
                        <a:ext cx="3205687" cy="2800350"/>
                      </a:xfrm>
                      <a:prstGeom prst="rect">
                        <a:avLst/>
                      </a:prstGeom>
                      <a:noFill/>
                    </p:spPr>
                  </p:pic>
                </p:oleObj>
              </mc:Fallback>
            </mc:AlternateContent>
          </a:graphicData>
        </a:graphic>
      </p:graphicFrame>
      <p:graphicFrame>
        <p:nvGraphicFramePr>
          <p:cNvPr id="7" name="对象 6">
            <a:extLst>
              <a:ext uri="{FF2B5EF4-FFF2-40B4-BE49-F238E27FC236}">
                <a16:creationId xmlns:a16="http://schemas.microsoft.com/office/drawing/2014/main" id="{A87B73F0-266C-423C-9C09-766A670386CD}"/>
              </a:ext>
            </a:extLst>
          </p:cNvPr>
          <p:cNvGraphicFramePr>
            <a:graphicFrameLocks noChangeAspect="1"/>
          </p:cNvGraphicFramePr>
          <p:nvPr>
            <p:extLst>
              <p:ext uri="{D42A27DB-BD31-4B8C-83A1-F6EECF244321}">
                <p14:modId xmlns:p14="http://schemas.microsoft.com/office/powerpoint/2010/main" val="3366517008"/>
              </p:ext>
            </p:extLst>
          </p:nvPr>
        </p:nvGraphicFramePr>
        <p:xfrm>
          <a:off x="1241695" y="3295365"/>
          <a:ext cx="4225158" cy="2800350"/>
        </p:xfrm>
        <a:graphic>
          <a:graphicData uri="http://schemas.openxmlformats.org/presentationml/2006/ole">
            <mc:AlternateContent xmlns:mc="http://schemas.openxmlformats.org/markup-compatibility/2006">
              <mc:Choice xmlns:v="urn:schemas-microsoft-com:vml" Requires="v">
                <p:oleObj spid="_x0000_s8337" name="Equation" r:id="rId9" imgW="2145960" imgH="1422360" progId="Equation.DSMT4">
                  <p:embed/>
                </p:oleObj>
              </mc:Choice>
              <mc:Fallback>
                <p:oleObj name="Equation" r:id="rId9" imgW="2145960" imgH="1422360" progId="Equation.DSMT4">
                  <p:embed/>
                  <p:pic>
                    <p:nvPicPr>
                      <p:cNvPr id="0" name=""/>
                      <p:cNvPicPr/>
                      <p:nvPr/>
                    </p:nvPicPr>
                    <p:blipFill>
                      <a:blip r:embed="rId10"/>
                      <a:stretch>
                        <a:fillRect/>
                      </a:stretch>
                    </p:blipFill>
                    <p:spPr>
                      <a:xfrm>
                        <a:off x="1241695" y="3295365"/>
                        <a:ext cx="4225158" cy="2800350"/>
                      </a:xfrm>
                      <a:prstGeom prst="rect">
                        <a:avLst/>
                      </a:prstGeom>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310" name="Object 558"/>
          <p:cNvGraphicFramePr>
            <a:graphicFrameLocks noChangeAspect="1"/>
          </p:cNvGraphicFramePr>
          <p:nvPr>
            <p:extLst>
              <p:ext uri="{D42A27DB-BD31-4B8C-83A1-F6EECF244321}">
                <p14:modId xmlns:p14="http://schemas.microsoft.com/office/powerpoint/2010/main" val="2761475771"/>
              </p:ext>
            </p:extLst>
          </p:nvPr>
        </p:nvGraphicFramePr>
        <p:xfrm>
          <a:off x="1173758" y="3050381"/>
          <a:ext cx="3203575" cy="2813050"/>
        </p:xfrm>
        <a:graphic>
          <a:graphicData uri="http://schemas.openxmlformats.org/presentationml/2006/ole">
            <mc:AlternateContent xmlns:mc="http://schemas.openxmlformats.org/markup-compatibility/2006">
              <mc:Choice xmlns:v="urn:schemas-microsoft-com:vml" Requires="v">
                <p:oleObj spid="_x0000_s9288" name="Visio" r:id="rId3" imgW="1767459" imgH="1553337" progId="Visio.Drawing.11">
                  <p:embed/>
                </p:oleObj>
              </mc:Choice>
              <mc:Fallback>
                <p:oleObj name="Visio" r:id="rId3" imgW="1767459" imgH="1553337" progId="Visio.Drawing.11">
                  <p:embed/>
                  <p:pic>
                    <p:nvPicPr>
                      <p:cNvPr id="75310" name="Object 55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73758" y="3050381"/>
                        <a:ext cx="3203575" cy="281305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5311" name="Object 559"/>
          <p:cNvGraphicFramePr>
            <a:graphicFrameLocks noChangeAspect="1"/>
          </p:cNvGraphicFramePr>
          <p:nvPr>
            <p:extLst>
              <p:ext uri="{D42A27DB-BD31-4B8C-83A1-F6EECF244321}">
                <p14:modId xmlns:p14="http://schemas.microsoft.com/office/powerpoint/2010/main" val="3836293672"/>
              </p:ext>
            </p:extLst>
          </p:nvPr>
        </p:nvGraphicFramePr>
        <p:xfrm>
          <a:off x="1017191" y="1777879"/>
          <a:ext cx="3300809" cy="732752"/>
        </p:xfrm>
        <a:graphic>
          <a:graphicData uri="http://schemas.openxmlformats.org/presentationml/2006/ole">
            <mc:AlternateContent xmlns:mc="http://schemas.openxmlformats.org/markup-compatibility/2006">
              <mc:Choice xmlns:v="urn:schemas-microsoft-com:vml" Requires="v">
                <p:oleObj spid="_x0000_s9289" name="Equation" r:id="rId5" imgW="52120800" imgH="11582400" progId="Equation.DSMT4">
                  <p:embed/>
                </p:oleObj>
              </mc:Choice>
              <mc:Fallback>
                <p:oleObj name="Equation" r:id="rId5" imgW="52120800" imgH="11582400" progId="Equation.DSMT4">
                  <p:embed/>
                  <p:pic>
                    <p:nvPicPr>
                      <p:cNvPr id="75311" name="Object 55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7191" y="1777879"/>
                        <a:ext cx="3300809" cy="732752"/>
                      </a:xfrm>
                      <a:prstGeom prst="rect">
                        <a:avLst/>
                      </a:prstGeom>
                      <a:noFill/>
                    </p:spPr>
                  </p:pic>
                </p:oleObj>
              </mc:Fallback>
            </mc:AlternateContent>
          </a:graphicData>
        </a:graphic>
      </p:graphicFrame>
      <p:sp>
        <p:nvSpPr>
          <p:cNvPr id="75313" name="Text Box 14"/>
          <p:cNvSpPr txBox="1">
            <a:spLocks noChangeArrowheads="1"/>
          </p:cNvSpPr>
          <p:nvPr/>
        </p:nvSpPr>
        <p:spPr bwMode="auto">
          <a:xfrm>
            <a:off x="4436666" y="1482387"/>
            <a:ext cx="6815137" cy="4900829"/>
          </a:xfrm>
          <a:prstGeom prst="rect">
            <a:avLst/>
          </a:prstGeom>
          <a:noFill/>
          <a:ln w="9525">
            <a:noFill/>
            <a:miter lim="800000"/>
            <a:headEnd/>
            <a:tailEnd/>
          </a:ln>
        </p:spPr>
        <p:txBody>
          <a:bodyPr>
            <a:spAutoFit/>
          </a:bodyPr>
          <a:lstStyle/>
          <a:p>
            <a:pPr marL="342900" indent="-342900" algn="just">
              <a:lnSpc>
                <a:spcPct val="150000"/>
              </a:lnSpc>
              <a:spcBef>
                <a:spcPct val="20000"/>
              </a:spcBef>
              <a:buFontTx/>
              <a:buAutoNum type="circleNumDbPlain"/>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尽管没有任何输入信号，电路仍能产生某个输出</a:t>
            </a:r>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sz="2000"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这种不希望得到的输出当成一个误差， 称为输出直流噪声。</a:t>
            </a:r>
          </a:p>
          <a:p>
            <a:pPr marL="342900" indent="-342900" algn="just">
              <a:lnSpc>
                <a:spcPct val="150000"/>
              </a:lnSpc>
              <a:spcBef>
                <a:spcPct val="20000"/>
              </a:spcBef>
              <a:buFontTx/>
              <a:buAutoNum type="circleNumDbPlain"/>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电路产生的</a:t>
            </a:r>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sz="2000"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可考虑是由某个输入误差或称为输入直流噪声经放大（</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1</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）倍而得到的，可将这个放大倍数称为直流噪声增益，增益越大误差越大。</a:t>
            </a:r>
          </a:p>
          <a:p>
            <a:pPr marL="342900" indent="-342900" algn="just">
              <a:lnSpc>
                <a:spcPct val="150000"/>
              </a:lnSpc>
              <a:spcBef>
                <a:spcPct val="20000"/>
              </a:spcBef>
              <a:buFontTx/>
              <a:buAutoNum type="circleNumDbPlain"/>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输入误差由两部分组成。</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流经</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所产生的压降</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，以及由</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流经</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2</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所产生的压降</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2</a:t>
            </a: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a:t>
            </a:r>
            <a:r>
              <a:rPr lang="en-US" altLang="zh-CN" sz="2000"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a:t>
            </a:r>
          </a:p>
          <a:p>
            <a:pPr marL="342900" indent="-342900" algn="just">
              <a:lnSpc>
                <a:spcPct val="150000"/>
              </a:lnSpc>
              <a:spcBef>
                <a:spcPct val="20000"/>
              </a:spcBef>
              <a:buFontTx/>
              <a:buAutoNum type="circleNumDbPlain"/>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两部分的极性相反，那么它们就有互为补偿的趋势。</a:t>
            </a:r>
          </a:p>
          <a:p>
            <a:pPr marL="342900" indent="-342900" algn="just">
              <a:lnSpc>
                <a:spcPct val="150000"/>
              </a:lnSpc>
              <a:spcBef>
                <a:spcPct val="20000"/>
              </a:spcBef>
            </a:pP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       对于某些应用，误差</a:t>
            </a:r>
            <a:r>
              <a:rPr lang="en-US" altLang="zh-CN" sz="2000" i="1" dirty="0" err="1">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sz="2000"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zh-CN" altLang="en-US" sz="2000" dirty="0">
                <a:latin typeface="Times New Roman" panose="02020603050405020304" pitchFamily="18" charset="0"/>
                <a:ea typeface="微软雅黑" panose="020B0503020204020204" pitchFamily="34" charset="-122"/>
                <a:cs typeface="Times New Roman" panose="02020603050405020304" pitchFamily="18" charset="0"/>
              </a:rPr>
              <a:t>可能无法接受，从而必须采用适当的方法把它降至可以接受的水平。</a:t>
            </a:r>
          </a:p>
        </p:txBody>
      </p:sp>
      <p:sp>
        <p:nvSpPr>
          <p:cNvPr id="12" name="标题 2">
            <a:extLst>
              <a:ext uri="{FF2B5EF4-FFF2-40B4-BE49-F238E27FC236}">
                <a16:creationId xmlns:a16="http://schemas.microsoft.com/office/drawing/2014/main" id="{E8848E40-5290-49FA-A966-274B157B5DD0}"/>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、输入偏置电流和输入失调电流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616" name="Text Box 14"/>
          <p:cNvSpPr txBox="1">
            <a:spLocks noChangeArrowheads="1"/>
          </p:cNvSpPr>
          <p:nvPr/>
        </p:nvSpPr>
        <p:spPr bwMode="auto">
          <a:xfrm>
            <a:off x="6180138" y="1694799"/>
            <a:ext cx="4963421" cy="4447500"/>
          </a:xfrm>
          <a:prstGeom prst="rect">
            <a:avLst/>
          </a:prstGeom>
          <a:noFill/>
          <a:ln w="9525">
            <a:noFill/>
            <a:miter lim="800000"/>
            <a:headEnd/>
            <a:tailEnd/>
          </a:ln>
        </p:spPr>
        <p:txBody>
          <a:bodyPr wrap="square">
            <a:spAutoFit/>
          </a:bodyPr>
          <a:lstStyle/>
          <a:p>
            <a:pPr marL="342900" indent="-342900" algn="just">
              <a:lnSpc>
                <a:spcPct val="150000"/>
              </a:lnSpc>
              <a:spcBef>
                <a:spcPct val="30000"/>
              </a:spcBef>
              <a:buFontTx/>
              <a:buAutoNum type="circleNumDbPlain"/>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误差正比于</a:t>
            </a:r>
            <a:r>
              <a:rPr lang="en-US" altLang="zh-CN"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baseline="-25000" dirty="0">
                <a:latin typeface="Times New Roman" panose="02020603050405020304" pitchFamily="18" charset="0"/>
                <a:ea typeface="微软雅黑" panose="020B0503020204020204" pitchFamily="34" charset="-122"/>
                <a:cs typeface="Times New Roman" panose="02020603050405020304" pitchFamily="18" charset="0"/>
              </a:rPr>
              <a:t>OS</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，它的幅度数量级一般比</a:t>
            </a:r>
            <a:r>
              <a:rPr lang="en-US" altLang="zh-CN"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baseline="-25000" dirty="0">
                <a:latin typeface="Times New Roman" panose="02020603050405020304" pitchFamily="18" charset="0"/>
                <a:ea typeface="微软雅黑" panose="020B0503020204020204" pitchFamily="34" charset="-122"/>
                <a:cs typeface="Times New Roman" panose="02020603050405020304" pitchFamily="18" charset="0"/>
              </a:rPr>
              <a:t>P</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a:t>
            </a:r>
            <a:r>
              <a:rPr lang="en-US" altLang="zh-CN"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baseline="-25000" dirty="0">
                <a:latin typeface="Times New Roman" panose="02020603050405020304" pitchFamily="18" charset="0"/>
                <a:ea typeface="微软雅黑" panose="020B0503020204020204" pitchFamily="34" charset="-122"/>
                <a:cs typeface="Times New Roman" panose="02020603050405020304" pitchFamily="18" charset="0"/>
              </a:rPr>
              <a:t>N</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小</a:t>
            </a:r>
          </a:p>
          <a:p>
            <a:pPr marL="342900" indent="-342900" algn="just">
              <a:lnSpc>
                <a:spcPct val="150000"/>
              </a:lnSpc>
              <a:spcBef>
                <a:spcPct val="30000"/>
              </a:spcBef>
              <a:buFontTx/>
              <a:buAutoNum type="circleNumDbPlain"/>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通过缩小所有的电阻可以进一步降低</a:t>
            </a:r>
            <a:r>
              <a:rPr lang="en-US" altLang="zh-CN" i="1" dirty="0" err="1">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。然而，缩小电阻会增加功率耗散，因此就需要进行某种折中。</a:t>
            </a:r>
          </a:p>
          <a:p>
            <a:pPr marL="800100" lvl="1" indent="-342900" algn="just">
              <a:lnSpc>
                <a:spcPct val="150000"/>
              </a:lnSpc>
              <a:spcBef>
                <a:spcPct val="30000"/>
              </a:spcBef>
              <a:buFont typeface="Wingdings" pitchFamily="2" charset="2"/>
              <a:buChar char="ü"/>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例如，将所有的电阻缩小</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倍不会影响增益，但可以使输入误差缩小</a:t>
            </a:r>
            <a:r>
              <a:rPr lang="en-US" altLang="zh-CN" dirty="0">
                <a:latin typeface="Times New Roman" panose="02020603050405020304" pitchFamily="18" charset="0"/>
                <a:ea typeface="微软雅黑" panose="020B0503020204020204" pitchFamily="34" charset="-122"/>
                <a:cs typeface="Times New Roman" panose="02020603050405020304" pitchFamily="18" charset="0"/>
              </a:rPr>
              <a:t>10</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倍。</a:t>
            </a:r>
          </a:p>
          <a:p>
            <a:pPr marL="342900" indent="-342900" algn="just">
              <a:lnSpc>
                <a:spcPct val="150000"/>
              </a:lnSpc>
              <a:spcBef>
                <a:spcPct val="30000"/>
              </a:spcBef>
              <a:buFontTx/>
              <a:buAutoNum type="circleNumDbPlain"/>
            </a:pP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如果</a:t>
            </a:r>
            <a:r>
              <a:rPr lang="en-US" altLang="zh-CN" i="1" dirty="0" err="1">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baseline="-25000" dirty="0" err="1">
                <a:latin typeface="Times New Roman" panose="02020603050405020304" pitchFamily="18" charset="0"/>
                <a:ea typeface="微软雅黑" panose="020B0503020204020204" pitchFamily="34" charset="-122"/>
                <a:cs typeface="Times New Roman" panose="02020603050405020304" pitchFamily="18" charset="0"/>
              </a:rPr>
              <a:t>o</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仍无法接受，那么下一步选择一具更低 </a:t>
            </a:r>
            <a:r>
              <a:rPr lang="en-US" altLang="zh-CN" i="1" dirty="0">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baseline="-25000" dirty="0">
                <a:latin typeface="Times New Roman" panose="02020603050405020304" pitchFamily="18" charset="0"/>
                <a:ea typeface="微软雅黑" panose="020B0503020204020204" pitchFamily="34" charset="-122"/>
                <a:cs typeface="Times New Roman" panose="02020603050405020304" pitchFamily="18" charset="0"/>
              </a:rPr>
              <a:t>OS</a:t>
            </a:r>
            <a:r>
              <a:rPr lang="zh-CN" altLang="en-US" dirty="0">
                <a:latin typeface="Times New Roman" panose="02020603050405020304" pitchFamily="18" charset="0"/>
                <a:ea typeface="微软雅黑" panose="020B0503020204020204" pitchFamily="34" charset="-122"/>
                <a:cs typeface="Times New Roman" panose="02020603050405020304" pitchFamily="18" charset="0"/>
              </a:rPr>
              <a:t>值的运算放大器就是一种合乎逻辑的选择。</a:t>
            </a:r>
          </a:p>
        </p:txBody>
      </p:sp>
      <p:sp>
        <p:nvSpPr>
          <p:cNvPr id="17" name="标题 2">
            <a:extLst>
              <a:ext uri="{FF2B5EF4-FFF2-40B4-BE49-F238E27FC236}">
                <a16:creationId xmlns:a16="http://schemas.microsoft.com/office/drawing/2014/main" id="{184D0E36-622C-436D-887F-79DB6D47F619}"/>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、输入偏置电流和输入失调电流</a:t>
            </a:r>
          </a:p>
        </p:txBody>
      </p:sp>
      <p:sp>
        <p:nvSpPr>
          <p:cNvPr id="483617" name="内容占位符 2"/>
          <p:cNvSpPr>
            <a:spLocks noGrp="1"/>
          </p:cNvSpPr>
          <p:nvPr>
            <p:ph idx="4294967295"/>
          </p:nvPr>
        </p:nvSpPr>
        <p:spPr>
          <a:xfrm>
            <a:off x="838200" y="1429655"/>
            <a:ext cx="10515600" cy="4977788"/>
          </a:xfrm>
        </p:spPr>
        <p:txBody>
          <a:bodyPr/>
          <a:lstStyle/>
          <a:p>
            <a:pPr eaLnBrk="1" hangingPunct="1">
              <a:spcBef>
                <a:spcPct val="0"/>
              </a:spcBef>
            </a:pPr>
            <a:r>
              <a:rPr dirty="0" err="1">
                <a:latin typeface="微软雅黑" panose="020B0503020204020204" pitchFamily="34" charset="-122"/>
                <a:ea typeface="微软雅黑" panose="020B0503020204020204" pitchFamily="34" charset="-122"/>
              </a:rPr>
              <a:t>平衡电阻</a:t>
            </a:r>
            <a:r>
              <a:rPr lang="en-US" altLang="zh-CN" i="1" dirty="0" err="1">
                <a:latin typeface="微软雅黑" panose="020B0503020204020204" pitchFamily="34" charset="-122"/>
                <a:ea typeface="微软雅黑" panose="020B0503020204020204" pitchFamily="34" charset="-122"/>
              </a:rPr>
              <a:t>R</a:t>
            </a:r>
            <a:r>
              <a:rPr lang="en-US" altLang="zh-CN" baseline="-25000" dirty="0" err="1">
                <a:latin typeface="微软雅黑" panose="020B0503020204020204" pitchFamily="34" charset="-122"/>
                <a:ea typeface="微软雅黑" panose="020B0503020204020204" pitchFamily="34" charset="-122"/>
              </a:rPr>
              <a:t>P</a:t>
            </a:r>
            <a:endParaRPr lang="en-US" altLang="zh-CN" dirty="0">
              <a:latin typeface="微软雅黑" panose="020B0503020204020204" pitchFamily="34" charset="-122"/>
              <a:ea typeface="微软雅黑" panose="020B0503020204020204" pitchFamily="34" charset="-122"/>
            </a:endParaRPr>
          </a:p>
          <a:p>
            <a:pPr eaLnBrk="1" hangingPunct="1">
              <a:spcBef>
                <a:spcPct val="0"/>
              </a:spcBef>
            </a:pPr>
            <a:endParaRPr dirty="0">
              <a:latin typeface="微软雅黑" panose="020B0503020204020204" pitchFamily="34" charset="-122"/>
              <a:ea typeface="微软雅黑" panose="020B0503020204020204" pitchFamily="34" charset="-122"/>
            </a:endParaRPr>
          </a:p>
        </p:txBody>
      </p:sp>
      <p:graphicFrame>
        <p:nvGraphicFramePr>
          <p:cNvPr id="483612" name="Object 1308"/>
          <p:cNvGraphicFramePr>
            <a:graphicFrameLocks noChangeAspect="1"/>
          </p:cNvGraphicFramePr>
          <p:nvPr/>
        </p:nvGraphicFramePr>
        <p:xfrm>
          <a:off x="1328738" y="1879600"/>
          <a:ext cx="3322637" cy="701675"/>
        </p:xfrm>
        <a:graphic>
          <a:graphicData uri="http://schemas.openxmlformats.org/presentationml/2006/ole">
            <mc:AlternateContent xmlns:mc="http://schemas.openxmlformats.org/markup-compatibility/2006">
              <mc:Choice xmlns:v="urn:schemas-microsoft-com:vml" Requires="v">
                <p:oleObj spid="_x0000_s10382" name="Equation" r:id="rId3" imgW="49072800" imgH="10363200" progId="Equation.DSMT4">
                  <p:embed/>
                </p:oleObj>
              </mc:Choice>
              <mc:Fallback>
                <p:oleObj name="Equation" r:id="rId3" imgW="49072800" imgH="10363200" progId="Equation.DSMT4">
                  <p:embed/>
                  <p:pic>
                    <p:nvPicPr>
                      <p:cNvPr id="483612" name="Object 130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8738" y="1879600"/>
                        <a:ext cx="3322637" cy="70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3613" name="Object 1309"/>
          <p:cNvGraphicFramePr>
            <a:graphicFrameLocks noChangeAspect="1"/>
          </p:cNvGraphicFramePr>
          <p:nvPr>
            <p:extLst>
              <p:ext uri="{D42A27DB-BD31-4B8C-83A1-F6EECF244321}">
                <p14:modId xmlns:p14="http://schemas.microsoft.com/office/powerpoint/2010/main" val="4256552153"/>
              </p:ext>
            </p:extLst>
          </p:nvPr>
        </p:nvGraphicFramePr>
        <p:xfrm>
          <a:off x="866879" y="3843052"/>
          <a:ext cx="5108575" cy="626392"/>
        </p:xfrm>
        <a:graphic>
          <a:graphicData uri="http://schemas.openxmlformats.org/presentationml/2006/ole">
            <mc:AlternateContent xmlns:mc="http://schemas.openxmlformats.org/markup-compatibility/2006">
              <mc:Choice xmlns:v="urn:schemas-microsoft-com:vml" Requires="v">
                <p:oleObj spid="_x0000_s10383" name="Equation" r:id="rId5" imgW="84429600" imgH="10363200" progId="Equation.DSMT4">
                  <p:embed/>
                </p:oleObj>
              </mc:Choice>
              <mc:Fallback>
                <p:oleObj name="Equation" r:id="rId5" imgW="84429600" imgH="10363200" progId="Equation.DSMT4">
                  <p:embed/>
                  <p:pic>
                    <p:nvPicPr>
                      <p:cNvPr id="483613" name="Object 130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6879" y="3843052"/>
                        <a:ext cx="5108575" cy="626392"/>
                      </a:xfrm>
                      <a:prstGeom prst="rect">
                        <a:avLst/>
                      </a:prstGeom>
                      <a:noFill/>
                    </p:spPr>
                  </p:pic>
                </p:oleObj>
              </mc:Fallback>
            </mc:AlternateContent>
          </a:graphicData>
        </a:graphic>
      </p:graphicFrame>
      <p:sp>
        <p:nvSpPr>
          <p:cNvPr id="483619" name="Text Box 13"/>
          <p:cNvSpPr txBox="1">
            <a:spLocks noChangeArrowheads="1"/>
          </p:cNvSpPr>
          <p:nvPr/>
        </p:nvSpPr>
        <p:spPr bwMode="auto">
          <a:xfrm>
            <a:off x="1048441" y="5017094"/>
            <a:ext cx="2029723" cy="400110"/>
          </a:xfrm>
          <a:prstGeom prst="rect">
            <a:avLst/>
          </a:prstGeom>
          <a:noFill/>
          <a:ln w="9525">
            <a:noFill/>
            <a:miter lim="800000"/>
            <a:headEnd/>
            <a:tailEnd/>
          </a:ln>
        </p:spPr>
        <p:txBody>
          <a:bodyPr wrap="none">
            <a:spAutoFit/>
          </a:bodyPr>
          <a:lstStyle/>
          <a:p>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可消除含 </a:t>
            </a:r>
            <a:r>
              <a:rPr lang="en-US" altLang="zh-CN" sz="2000" i="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B </a:t>
            </a:r>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的项</a:t>
            </a:r>
          </a:p>
        </p:txBody>
      </p:sp>
      <p:graphicFrame>
        <p:nvGraphicFramePr>
          <p:cNvPr id="483614" name="Object 1310"/>
          <p:cNvGraphicFramePr>
            <a:graphicFrameLocks noChangeAspect="1"/>
          </p:cNvGraphicFramePr>
          <p:nvPr>
            <p:extLst>
              <p:ext uri="{D42A27DB-BD31-4B8C-83A1-F6EECF244321}">
                <p14:modId xmlns:p14="http://schemas.microsoft.com/office/powerpoint/2010/main" val="2230758129"/>
              </p:ext>
            </p:extLst>
          </p:nvPr>
        </p:nvGraphicFramePr>
        <p:xfrm>
          <a:off x="1264444" y="5525117"/>
          <a:ext cx="3971925" cy="822325"/>
        </p:xfrm>
        <a:graphic>
          <a:graphicData uri="http://schemas.openxmlformats.org/presentationml/2006/ole">
            <mc:AlternateContent xmlns:mc="http://schemas.openxmlformats.org/markup-compatibility/2006">
              <mc:Choice xmlns:v="urn:schemas-microsoft-com:vml" Requires="v">
                <p:oleObj spid="_x0000_s10384" name="Equation" r:id="rId7" imgW="49987200" imgH="10363200" progId="Equation.DSMT4">
                  <p:embed/>
                </p:oleObj>
              </mc:Choice>
              <mc:Fallback>
                <p:oleObj name="Equation" r:id="rId7" imgW="49987200" imgH="10363200" progId="Equation.DSMT4">
                  <p:embed/>
                  <p:pic>
                    <p:nvPicPr>
                      <p:cNvPr id="483614" name="Object 13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64444" y="5525117"/>
                        <a:ext cx="3971925" cy="822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83615" name="Object 1311"/>
          <p:cNvGraphicFramePr>
            <a:graphicFrameLocks noChangeAspect="1"/>
          </p:cNvGraphicFramePr>
          <p:nvPr>
            <p:extLst>
              <p:ext uri="{D42A27DB-BD31-4B8C-83A1-F6EECF244321}">
                <p14:modId xmlns:p14="http://schemas.microsoft.com/office/powerpoint/2010/main" val="3349207513"/>
              </p:ext>
            </p:extLst>
          </p:nvPr>
        </p:nvGraphicFramePr>
        <p:xfrm>
          <a:off x="1747482" y="2506069"/>
          <a:ext cx="1333500" cy="1273175"/>
        </p:xfrm>
        <a:graphic>
          <a:graphicData uri="http://schemas.openxmlformats.org/presentationml/2006/ole">
            <mc:AlternateContent xmlns:mc="http://schemas.openxmlformats.org/markup-compatibility/2006">
              <mc:Choice xmlns:v="urn:schemas-microsoft-com:vml" Requires="v">
                <p:oleObj spid="_x0000_s10385" name="公式" r:id="rId9" imgW="20421600" imgH="19507200" progId="Equation.3">
                  <p:embed/>
                </p:oleObj>
              </mc:Choice>
              <mc:Fallback>
                <p:oleObj name="公式" r:id="rId9" imgW="20421600" imgH="19507200" progId="Equation.3">
                  <p:embed/>
                  <p:pic>
                    <p:nvPicPr>
                      <p:cNvPr id="483615" name="Object 13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747482" y="2506069"/>
                        <a:ext cx="1333500" cy="1273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3620" name="Rectangle 18"/>
          <p:cNvSpPr>
            <a:spLocks noChangeArrowheads="1"/>
          </p:cNvSpPr>
          <p:nvPr/>
        </p:nvSpPr>
        <p:spPr bwMode="auto">
          <a:xfrm>
            <a:off x="6180138" y="1625600"/>
            <a:ext cx="5040312" cy="4721842"/>
          </a:xfrm>
          <a:prstGeom prst="rect">
            <a:avLst/>
          </a:prstGeom>
          <a:noFill/>
          <a:ln w="38100" algn="ctr">
            <a:solidFill>
              <a:schemeClr val="hlink"/>
            </a:solidFill>
            <a:miter lim="800000"/>
            <a:headEnd/>
            <a:tailEnd/>
          </a:ln>
        </p:spPr>
        <p:txBody>
          <a:bodyPr wrap="none" anchor="ctr"/>
          <a:lstStyle/>
          <a:p>
            <a:endParaRPr lang="zh-CN" altLang="en-US"/>
          </a:p>
        </p:txBody>
      </p:sp>
      <p:sp>
        <p:nvSpPr>
          <p:cNvPr id="483621" name="Line 18"/>
          <p:cNvSpPr>
            <a:spLocks noChangeShapeType="1"/>
          </p:cNvSpPr>
          <p:nvPr/>
        </p:nvSpPr>
        <p:spPr bwMode="auto">
          <a:xfrm>
            <a:off x="2075658" y="4343237"/>
            <a:ext cx="1439863" cy="0"/>
          </a:xfrm>
          <a:prstGeom prst="line">
            <a:avLst/>
          </a:prstGeom>
          <a:noFill/>
          <a:ln w="28575">
            <a:solidFill>
              <a:srgbClr val="FF0000"/>
            </a:solidFill>
            <a:round/>
            <a:headEnd/>
            <a:tailEnd/>
          </a:ln>
        </p:spPr>
        <p:txBody>
          <a:bodyPr/>
          <a:lstStyle/>
          <a:p>
            <a:endParaRPr lang="zh-CN" altLang="en-US" sz="200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83622" name="Text Box 14"/>
          <p:cNvSpPr txBox="1">
            <a:spLocks noChangeArrowheads="1"/>
          </p:cNvSpPr>
          <p:nvPr/>
        </p:nvSpPr>
        <p:spPr bwMode="auto">
          <a:xfrm>
            <a:off x="1043323" y="4543214"/>
            <a:ext cx="1725152" cy="400110"/>
          </a:xfrm>
          <a:prstGeom prst="rect">
            <a:avLst/>
          </a:prstGeom>
          <a:noFill/>
          <a:ln w="9525">
            <a:noFill/>
            <a:miter lim="800000"/>
            <a:headEnd/>
            <a:tailEnd/>
          </a:ln>
        </p:spPr>
        <p:txBody>
          <a:bodyPr wrap="none">
            <a:spAutoFit/>
          </a:bodyPr>
          <a:lstStyle/>
          <a:p>
            <a:r>
              <a:rPr lang="zh-CN" altLang="en-US"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若取</a:t>
            </a:r>
            <a:r>
              <a:rPr lang="en-US" altLang="zh-CN" sz="2000" i="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i="1"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p</a:t>
            </a:r>
            <a:r>
              <a:rPr lang="en-US" altLang="zh-CN"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1</a:t>
            </a:r>
            <a:r>
              <a:rPr lang="en-US" altLang="zh-CN"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sz="2000" i="1"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R</a:t>
            </a:r>
            <a:r>
              <a:rPr lang="en-US" altLang="zh-CN" sz="2000" baseline="-25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rPr>
              <a:t>2</a:t>
            </a:r>
            <a:endParaRPr lang="en-US" altLang="zh-CN" sz="2000" dirty="0">
              <a:solidFill>
                <a:srgbClr val="FF0000"/>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483623" name="AutoShape 7"/>
          <p:cNvSpPr>
            <a:spLocks noChangeArrowheads="1"/>
          </p:cNvSpPr>
          <p:nvPr/>
        </p:nvSpPr>
        <p:spPr bwMode="auto">
          <a:xfrm>
            <a:off x="3125892" y="4580555"/>
            <a:ext cx="649287" cy="944562"/>
          </a:xfrm>
          <a:prstGeom prst="downArrow">
            <a:avLst>
              <a:gd name="adj1" fmla="val 50000"/>
              <a:gd name="adj2" fmla="val 24953"/>
            </a:avLst>
          </a:prstGeom>
          <a:solidFill>
            <a:srgbClr val="9393FF"/>
          </a:solidFill>
          <a:ln w="9525">
            <a:noFill/>
            <a:miter lim="800000"/>
            <a:headEnd/>
            <a:tailEnd/>
          </a:ln>
        </p:spPr>
        <p:txBody>
          <a:bodyPr wrap="none" anchor="ctr"/>
          <a:lstStyle/>
          <a:p>
            <a:endParaRPr lang="zh-CN" altLang="en-US"/>
          </a:p>
        </p:txBody>
      </p:sp>
      <p:sp>
        <p:nvSpPr>
          <p:cNvPr id="483624" name="AutoShape 7"/>
          <p:cNvSpPr>
            <a:spLocks noChangeArrowheads="1"/>
          </p:cNvSpPr>
          <p:nvPr/>
        </p:nvSpPr>
        <p:spPr bwMode="auto">
          <a:xfrm>
            <a:off x="3125997" y="2562622"/>
            <a:ext cx="649288" cy="881063"/>
          </a:xfrm>
          <a:prstGeom prst="downArrow">
            <a:avLst>
              <a:gd name="adj1" fmla="val 50000"/>
              <a:gd name="adj2" fmla="val 24997"/>
            </a:avLst>
          </a:prstGeom>
          <a:solidFill>
            <a:srgbClr val="9393FF"/>
          </a:solidFill>
          <a:ln w="9525">
            <a:noFill/>
            <a:miter lim="800000"/>
            <a:headEnd/>
            <a:tailEnd/>
          </a:ln>
        </p:spPr>
        <p:txBody>
          <a:bodyPr wrap="none" anchor="ctr"/>
          <a:lstStyle/>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a:extLst>
              <a:ext uri="{FF2B5EF4-FFF2-40B4-BE49-F238E27FC236}">
                <a16:creationId xmlns:a16="http://schemas.microsoft.com/office/drawing/2014/main" id="{FA2DDC6A-CABC-46B4-9508-EE7724644D19}"/>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、输入失调电压</a:t>
            </a:r>
          </a:p>
        </p:txBody>
      </p:sp>
      <p:sp>
        <p:nvSpPr>
          <p:cNvPr id="3" name="内容占位符 2">
            <a:extLst>
              <a:ext uri="{FF2B5EF4-FFF2-40B4-BE49-F238E27FC236}">
                <a16:creationId xmlns:a16="http://schemas.microsoft.com/office/drawing/2014/main" id="{7B63F276-1FCD-4A65-A3A0-6D4C0159BBC6}"/>
              </a:ext>
            </a:extLst>
          </p:cNvPr>
          <p:cNvSpPr>
            <a:spLocks noGrp="1"/>
          </p:cNvSpPr>
          <p:nvPr>
            <p:ph idx="4294967295"/>
          </p:nvPr>
        </p:nvSpPr>
        <p:spPr>
          <a:xfrm>
            <a:off x="838200" y="1429655"/>
            <a:ext cx="10515600" cy="4977788"/>
          </a:xfrm>
        </p:spPr>
        <p:txBody>
          <a:bodyPr/>
          <a:lstStyle/>
          <a:p>
            <a:r>
              <a:rPr lang="zh-CN" altLang="zh-CN" dirty="0">
                <a:latin typeface="微软雅黑" panose="020B0503020204020204" pitchFamily="34" charset="-122"/>
                <a:ea typeface="微软雅黑" panose="020B0503020204020204" pitchFamily="34" charset="-122"/>
              </a:rPr>
              <a:t>输入失调电压</a:t>
            </a:r>
            <a:r>
              <a:rPr lang="en-US" altLang="zh-CN" i="1" dirty="0">
                <a:latin typeface="微软雅黑" panose="020B0503020204020204" pitchFamily="34" charset="-122"/>
                <a:ea typeface="微软雅黑" panose="020B0503020204020204" pitchFamily="34" charset="-122"/>
              </a:rPr>
              <a:t>U</a:t>
            </a:r>
            <a:r>
              <a:rPr lang="en-US" altLang="zh-CN" baseline="-25000" dirty="0">
                <a:latin typeface="微软雅黑" panose="020B0503020204020204" pitchFamily="34" charset="-122"/>
                <a:ea typeface="微软雅黑" panose="020B0503020204020204" pitchFamily="34" charset="-122"/>
              </a:rPr>
              <a:t>OS</a:t>
            </a:r>
          </a:p>
          <a:p>
            <a:pPr lvl="1"/>
            <a:r>
              <a:rPr lang="zh-CN" altLang="en-US" dirty="0">
                <a:latin typeface="微软雅黑" panose="020B0503020204020204" pitchFamily="34" charset="-122"/>
                <a:ea typeface="微软雅黑" panose="020B0503020204020204" pitchFamily="34" charset="-122"/>
              </a:rPr>
              <a:t>对理想运算放大器，输入电压为零，输出电压必然为零。然而，实际运算放大器中，前置级的差动放大器并不一定完全对称，必须在输入端加上某一直流电压后才能使输出为零，这一直流电压便称为输入失调电压。</a:t>
            </a:r>
            <a:endParaRPr lang="en-US" altLang="zh-CN" dirty="0">
              <a:latin typeface="微软雅黑" panose="020B0503020204020204" pitchFamily="34" charset="-122"/>
              <a:ea typeface="微软雅黑" panose="020B0503020204020204" pitchFamily="34" charset="-122"/>
            </a:endParaRPr>
          </a:p>
          <a:p>
            <a:pPr lvl="1"/>
            <a:endParaRPr lang="en-US" altLang="zh-CN" dirty="0">
              <a:latin typeface="微软雅黑" panose="020B0503020204020204" pitchFamily="34" charset="-122"/>
              <a:ea typeface="微软雅黑" panose="020B0503020204020204" pitchFamily="34" charset="-122"/>
            </a:endParaRPr>
          </a:p>
          <a:p>
            <a:pPr lvl="1"/>
            <a:endParaRPr lang="en-US" altLang="zh-CN" baseline="-25000"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aphicFrame>
        <p:nvGraphicFramePr>
          <p:cNvPr id="4" name="Object 867">
            <a:extLst>
              <a:ext uri="{FF2B5EF4-FFF2-40B4-BE49-F238E27FC236}">
                <a16:creationId xmlns:a16="http://schemas.microsoft.com/office/drawing/2014/main" id="{78796800-E3B0-453F-A2D6-31BE90366131}"/>
              </a:ext>
            </a:extLst>
          </p:cNvPr>
          <p:cNvGraphicFramePr>
            <a:graphicFrameLocks noChangeAspect="1"/>
          </p:cNvGraphicFramePr>
          <p:nvPr>
            <p:extLst>
              <p:ext uri="{D42A27DB-BD31-4B8C-83A1-F6EECF244321}">
                <p14:modId xmlns:p14="http://schemas.microsoft.com/office/powerpoint/2010/main" val="275320300"/>
              </p:ext>
            </p:extLst>
          </p:nvPr>
        </p:nvGraphicFramePr>
        <p:xfrm>
          <a:off x="7458005" y="4268178"/>
          <a:ext cx="3390970" cy="529839"/>
        </p:xfrm>
        <a:graphic>
          <a:graphicData uri="http://schemas.openxmlformats.org/presentationml/2006/ole">
            <mc:AlternateContent xmlns:mc="http://schemas.openxmlformats.org/markup-compatibility/2006">
              <mc:Choice xmlns:v="urn:schemas-microsoft-com:vml" Requires="v">
                <p:oleObj spid="_x0000_s29760" name="Equation" r:id="rId3" imgW="1600200" imgH="253800" progId="Equation.DSMT4">
                  <p:embed/>
                </p:oleObj>
              </mc:Choice>
              <mc:Fallback>
                <p:oleObj name="Equation" r:id="rId3" imgW="1600200" imgH="253800" progId="Equation.DSMT4">
                  <p:embed/>
                  <p:pic>
                    <p:nvPicPr>
                      <p:cNvPr id="4" name="Object 867">
                        <a:extLst>
                          <a:ext uri="{FF2B5EF4-FFF2-40B4-BE49-F238E27FC236}">
                            <a16:creationId xmlns:a16="http://schemas.microsoft.com/office/drawing/2014/main" id="{78796800-E3B0-453F-A2D6-31BE90366131}"/>
                          </a:ext>
                        </a:extLst>
                      </p:cNvPr>
                      <p:cNvPicPr>
                        <a:picLocks noChangeAspect="1" noChangeArrowheads="1"/>
                      </p:cNvPicPr>
                      <p:nvPr/>
                    </p:nvPicPr>
                    <p:blipFill>
                      <a:blip r:embed="rId4"/>
                      <a:srcRect/>
                      <a:stretch>
                        <a:fillRect/>
                      </a:stretch>
                    </p:blipFill>
                    <p:spPr bwMode="auto">
                      <a:xfrm>
                        <a:off x="7458005" y="4268178"/>
                        <a:ext cx="3390970" cy="529839"/>
                      </a:xfrm>
                      <a:prstGeom prst="rect">
                        <a:avLst/>
                      </a:prstGeom>
                      <a:noFill/>
                      <a:ln>
                        <a:noFill/>
                      </a:ln>
                    </p:spPr>
                  </p:pic>
                </p:oleObj>
              </mc:Fallback>
            </mc:AlternateContent>
          </a:graphicData>
        </a:graphic>
      </p:graphicFrame>
      <p:graphicFrame>
        <p:nvGraphicFramePr>
          <p:cNvPr id="5" name="Object 868">
            <a:extLst>
              <a:ext uri="{FF2B5EF4-FFF2-40B4-BE49-F238E27FC236}">
                <a16:creationId xmlns:a16="http://schemas.microsoft.com/office/drawing/2014/main" id="{814DF3EF-CF7C-4317-A600-48F9C99F5DBC}"/>
              </a:ext>
            </a:extLst>
          </p:cNvPr>
          <p:cNvGraphicFramePr>
            <a:graphicFrameLocks noChangeAspect="1"/>
          </p:cNvGraphicFramePr>
          <p:nvPr>
            <p:extLst>
              <p:ext uri="{D42A27DB-BD31-4B8C-83A1-F6EECF244321}">
                <p14:modId xmlns:p14="http://schemas.microsoft.com/office/powerpoint/2010/main" val="1455319156"/>
              </p:ext>
            </p:extLst>
          </p:nvPr>
        </p:nvGraphicFramePr>
        <p:xfrm>
          <a:off x="1343025" y="3671094"/>
          <a:ext cx="5272470" cy="2331828"/>
        </p:xfrm>
        <a:graphic>
          <a:graphicData uri="http://schemas.openxmlformats.org/presentationml/2006/ole">
            <mc:AlternateContent xmlns:mc="http://schemas.openxmlformats.org/markup-compatibility/2006">
              <mc:Choice xmlns:v="urn:schemas-microsoft-com:vml" Requires="v">
                <p:oleObj spid="_x0000_s29761" name="Visio" r:id="rId5" imgW="5077587" imgH="2244471" progId="Visio.Drawing.11">
                  <p:embed/>
                </p:oleObj>
              </mc:Choice>
              <mc:Fallback>
                <p:oleObj name="Visio" r:id="rId5" imgW="5077587" imgH="2244471" progId="Visio.Drawing.11">
                  <p:embed/>
                  <p:pic>
                    <p:nvPicPr>
                      <p:cNvPr id="5" name="Object 868">
                        <a:extLst>
                          <a:ext uri="{FF2B5EF4-FFF2-40B4-BE49-F238E27FC236}">
                            <a16:creationId xmlns:a16="http://schemas.microsoft.com/office/drawing/2014/main" id="{814DF3EF-CF7C-4317-A600-48F9C99F5D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3025" y="3671094"/>
                        <a:ext cx="5272470" cy="2331828"/>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2333797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标题 5">
            <a:extLst>
              <a:ext uri="{FF2B5EF4-FFF2-40B4-BE49-F238E27FC236}">
                <a16:creationId xmlns:a16="http://schemas.microsoft.com/office/drawing/2014/main" id="{599499C8-946F-436E-9B3C-5F79D33AC22C}"/>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、输入失调电压</a:t>
            </a:r>
          </a:p>
        </p:txBody>
      </p:sp>
      <p:sp>
        <p:nvSpPr>
          <p:cNvPr id="12270" name="Rectangle 3"/>
          <p:cNvSpPr>
            <a:spLocks noGrp="1" noChangeArrowheads="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输入失调电压</a:t>
            </a:r>
            <a:r>
              <a:rPr lang="en-US" altLang="zh-CN" dirty="0">
                <a:latin typeface="微软雅黑" panose="020B0503020204020204" pitchFamily="34" charset="-122"/>
                <a:ea typeface="微软雅黑" panose="020B0503020204020204" pitchFamily="34" charset="-122"/>
              </a:rPr>
              <a:t>U</a:t>
            </a:r>
            <a:r>
              <a:rPr lang="en-US" altLang="zh-CN" baseline="-25000" dirty="0">
                <a:latin typeface="微软雅黑" panose="020B0503020204020204" pitchFamily="34" charset="-122"/>
                <a:ea typeface="微软雅黑" panose="020B0503020204020204" pitchFamily="34" charset="-122"/>
              </a:rPr>
              <a:t>OS</a:t>
            </a:r>
            <a:r>
              <a:rPr lang="zh-CN" altLang="en-US" dirty="0">
                <a:latin typeface="微软雅黑" panose="020B0503020204020204" pitchFamily="34" charset="-122"/>
                <a:ea typeface="微软雅黑" panose="020B0503020204020204" pitchFamily="34" charset="-122"/>
              </a:rPr>
              <a:t>的误差</a:t>
            </a:r>
          </a:p>
        </p:txBody>
      </p:sp>
      <p:sp>
        <p:nvSpPr>
          <p:cNvPr id="14" name="灯片编号占位符 1">
            <a:extLst>
              <a:ext uri="{FF2B5EF4-FFF2-40B4-BE49-F238E27FC236}">
                <a16:creationId xmlns:a16="http://schemas.microsoft.com/office/drawing/2014/main" id="{1AC4B317-20CE-44C3-889D-09B5329E5FAD}"/>
              </a:ext>
            </a:extLst>
          </p:cNvPr>
          <p:cNvSpPr txBox="1">
            <a:spLocks/>
          </p:cNvSpPr>
          <p:nvPr/>
        </p:nvSpPr>
        <p:spPr bwMode="auto">
          <a:xfrm>
            <a:off x="7755250" y="64611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1" latinLnBrk="0" hangingPunct="1">
              <a:defRPr sz="1200" b="0" kern="1200">
                <a:solidFill>
                  <a:schemeClr val="tx1"/>
                </a:solidFill>
                <a:latin typeface="Verdana" panose="020B0604030504040204" pitchFamily="34"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fld id="{79FA439E-098B-4866-B808-FE786B7D3BBA}" type="slidenum">
              <a:rPr lang="en-US" altLang="zh-CN" smtClean="0">
                <a:solidFill>
                  <a:srgbClr val="000000"/>
                </a:solidFill>
                <a:ea typeface="楷体_GB2312"/>
              </a:rPr>
              <a:pPr fontAlgn="auto">
                <a:spcBef>
                  <a:spcPts val="0"/>
                </a:spcBef>
                <a:spcAft>
                  <a:spcPts val="0"/>
                </a:spcAft>
                <a:defRPr/>
              </a:pPr>
              <a:t>29</a:t>
            </a:fld>
            <a:endParaRPr lang="en-US" altLang="zh-CN">
              <a:solidFill>
                <a:srgbClr val="000000"/>
              </a:solidFill>
              <a:ea typeface="楷体_GB2312"/>
            </a:endParaRPr>
          </a:p>
        </p:txBody>
      </p:sp>
      <p:graphicFrame>
        <p:nvGraphicFramePr>
          <p:cNvPr id="17" name="Object 1003">
            <a:extLst>
              <a:ext uri="{FF2B5EF4-FFF2-40B4-BE49-F238E27FC236}">
                <a16:creationId xmlns:a16="http://schemas.microsoft.com/office/drawing/2014/main" id="{C7C75BD0-1086-4BD8-A696-9CDB2B2E769D}"/>
              </a:ext>
            </a:extLst>
          </p:cNvPr>
          <p:cNvGraphicFramePr>
            <a:graphicFrameLocks noChangeAspect="1"/>
          </p:cNvGraphicFramePr>
          <p:nvPr>
            <p:extLst>
              <p:ext uri="{D42A27DB-BD31-4B8C-83A1-F6EECF244321}">
                <p14:modId xmlns:p14="http://schemas.microsoft.com/office/powerpoint/2010/main" val="3558474089"/>
              </p:ext>
            </p:extLst>
          </p:nvPr>
        </p:nvGraphicFramePr>
        <p:xfrm>
          <a:off x="7119671" y="2170112"/>
          <a:ext cx="3095625" cy="2517775"/>
        </p:xfrm>
        <a:graphic>
          <a:graphicData uri="http://schemas.openxmlformats.org/presentationml/2006/ole">
            <mc:AlternateContent xmlns:mc="http://schemas.openxmlformats.org/markup-compatibility/2006">
              <mc:Choice xmlns:v="urn:schemas-microsoft-com:vml" Requires="v">
                <p:oleObj spid="_x0000_s30817" name="Visio" r:id="rId3" imgW="1760982" imgH="1431798" progId="Visio.Drawing.11">
                  <p:embed/>
                </p:oleObj>
              </mc:Choice>
              <mc:Fallback>
                <p:oleObj name="Visio" r:id="rId3" imgW="1760982" imgH="1431798" progId="Visio.Drawing.11">
                  <p:embed/>
                  <p:pic>
                    <p:nvPicPr>
                      <p:cNvPr id="17" name="Object 1003">
                        <a:extLst>
                          <a:ext uri="{FF2B5EF4-FFF2-40B4-BE49-F238E27FC236}">
                            <a16:creationId xmlns:a16="http://schemas.microsoft.com/office/drawing/2014/main" id="{C7C75BD0-1086-4BD8-A696-9CDB2B2E769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19671" y="2170112"/>
                        <a:ext cx="3095625" cy="25177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 Box 10">
            <a:extLst>
              <a:ext uri="{FF2B5EF4-FFF2-40B4-BE49-F238E27FC236}">
                <a16:creationId xmlns:a16="http://schemas.microsoft.com/office/drawing/2014/main" id="{6141FE85-0F76-4BC3-BB3E-67A7494B91AB}"/>
              </a:ext>
            </a:extLst>
          </p:cNvPr>
          <p:cNvSpPr txBox="1">
            <a:spLocks noChangeArrowheads="1"/>
          </p:cNvSpPr>
          <p:nvPr/>
        </p:nvSpPr>
        <p:spPr bwMode="auto">
          <a:xfrm>
            <a:off x="8918342" y="4043240"/>
            <a:ext cx="1409700" cy="457200"/>
          </a:xfrm>
          <a:prstGeom prst="rect">
            <a:avLst/>
          </a:prstGeom>
          <a:noFill/>
          <a:ln w="9525">
            <a:noFill/>
            <a:miter lim="800000"/>
            <a:headEnd/>
            <a:tailEnd/>
          </a:ln>
        </p:spPr>
        <p:txBody>
          <a:bodyPr wrap="none">
            <a:spAutoFit/>
          </a:bodyPr>
          <a:lstStyle/>
          <a:p>
            <a:pPr defTabSz="457200" fontAlgn="auto">
              <a:spcBef>
                <a:spcPts val="0"/>
              </a:spcBef>
              <a:spcAft>
                <a:spcPts val="0"/>
              </a:spcAft>
            </a:pPr>
            <a:r>
              <a:rPr lang="zh-CN" altLang="en-US" sz="2400" b="1" dirty="0">
                <a:solidFill>
                  <a:srgbClr val="FF0000"/>
                </a:solidFill>
                <a:latin typeface="Times New Roman" pitchFamily="18" charset="0"/>
                <a:ea typeface="楷体_GB2312"/>
              </a:rPr>
              <a:t>理想运放</a:t>
            </a:r>
          </a:p>
        </p:txBody>
      </p:sp>
      <p:sp>
        <p:nvSpPr>
          <p:cNvPr id="19" name="Text Box 10">
            <a:extLst>
              <a:ext uri="{FF2B5EF4-FFF2-40B4-BE49-F238E27FC236}">
                <a16:creationId xmlns:a16="http://schemas.microsoft.com/office/drawing/2014/main" id="{E94570FC-24E5-4465-A899-5AAAB72B1378}"/>
              </a:ext>
            </a:extLst>
          </p:cNvPr>
          <p:cNvSpPr txBox="1">
            <a:spLocks noChangeArrowheads="1"/>
          </p:cNvSpPr>
          <p:nvPr/>
        </p:nvSpPr>
        <p:spPr bwMode="auto">
          <a:xfrm>
            <a:off x="7632578" y="3330501"/>
            <a:ext cx="682625" cy="460375"/>
          </a:xfrm>
          <a:prstGeom prst="rect">
            <a:avLst/>
          </a:prstGeom>
          <a:noFill/>
          <a:ln w="9525">
            <a:noFill/>
            <a:miter lim="800000"/>
            <a:headEnd/>
            <a:tailEnd/>
          </a:ln>
        </p:spPr>
        <p:txBody>
          <a:bodyPr wrap="none">
            <a:spAutoFit/>
          </a:bodyPr>
          <a:lstStyle/>
          <a:p>
            <a:pPr defTabSz="457200" fontAlgn="auto">
              <a:spcBef>
                <a:spcPts val="0"/>
              </a:spcBef>
              <a:spcAft>
                <a:spcPts val="0"/>
              </a:spcAft>
            </a:pPr>
            <a:r>
              <a:rPr lang="en-US" altLang="zh-CN" sz="2400" b="1" i="1" dirty="0">
                <a:solidFill>
                  <a:srgbClr val="FF0000"/>
                </a:solidFill>
                <a:latin typeface="Times New Roman" pitchFamily="18" charset="0"/>
                <a:ea typeface="楷体_GB2312"/>
              </a:rPr>
              <a:t>U</a:t>
            </a:r>
            <a:r>
              <a:rPr lang="en-US" altLang="zh-CN" sz="2400" b="1" baseline="-25000" dirty="0">
                <a:solidFill>
                  <a:srgbClr val="FF0000"/>
                </a:solidFill>
                <a:latin typeface="Times New Roman" pitchFamily="18" charset="0"/>
                <a:ea typeface="楷体_GB2312"/>
              </a:rPr>
              <a:t>OS</a:t>
            </a:r>
            <a:endParaRPr lang="zh-CN" altLang="en-US" sz="2400" b="1" dirty="0">
              <a:solidFill>
                <a:srgbClr val="FF0000"/>
              </a:solidFill>
              <a:latin typeface="Times New Roman" pitchFamily="18" charset="0"/>
              <a:ea typeface="楷体_GB2312"/>
            </a:endParaRPr>
          </a:p>
        </p:txBody>
      </p:sp>
      <p:graphicFrame>
        <p:nvGraphicFramePr>
          <p:cNvPr id="20" name="Object 1430">
            <a:extLst>
              <a:ext uri="{FF2B5EF4-FFF2-40B4-BE49-F238E27FC236}">
                <a16:creationId xmlns:a16="http://schemas.microsoft.com/office/drawing/2014/main" id="{CD00A588-7A12-4858-84B0-5F2C3ED980F7}"/>
              </a:ext>
            </a:extLst>
          </p:cNvPr>
          <p:cNvGraphicFramePr>
            <a:graphicFrameLocks noChangeAspect="1"/>
          </p:cNvGraphicFramePr>
          <p:nvPr>
            <p:extLst>
              <p:ext uri="{D42A27DB-BD31-4B8C-83A1-F6EECF244321}">
                <p14:modId xmlns:p14="http://schemas.microsoft.com/office/powerpoint/2010/main" val="1493064494"/>
              </p:ext>
            </p:extLst>
          </p:nvPr>
        </p:nvGraphicFramePr>
        <p:xfrm>
          <a:off x="1260001" y="2082425"/>
          <a:ext cx="2389386" cy="2122236"/>
        </p:xfrm>
        <a:graphic>
          <a:graphicData uri="http://schemas.openxmlformats.org/presentationml/2006/ole">
            <mc:AlternateContent xmlns:mc="http://schemas.openxmlformats.org/markup-compatibility/2006">
              <mc:Choice xmlns:v="urn:schemas-microsoft-com:vml" Requires="v">
                <p:oleObj spid="_x0000_s30818" name="Equation" r:id="rId5" imgW="1066680" imgH="1143000" progId="Equation.DSMT4">
                  <p:embed/>
                </p:oleObj>
              </mc:Choice>
              <mc:Fallback>
                <p:oleObj name="Equation" r:id="rId5" imgW="1066680" imgH="1143000" progId="Equation.DSMT4">
                  <p:embed/>
                  <p:pic>
                    <p:nvPicPr>
                      <p:cNvPr id="20" name="Object 1430">
                        <a:extLst>
                          <a:ext uri="{FF2B5EF4-FFF2-40B4-BE49-F238E27FC236}">
                            <a16:creationId xmlns:a16="http://schemas.microsoft.com/office/drawing/2014/main" id="{CD00A588-7A12-4858-84B0-5F2C3ED980F7}"/>
                          </a:ext>
                        </a:extLst>
                      </p:cNvPr>
                      <p:cNvPicPr>
                        <a:picLocks noChangeAspect="1" noChangeArrowheads="1"/>
                      </p:cNvPicPr>
                      <p:nvPr/>
                    </p:nvPicPr>
                    <p:blipFill>
                      <a:blip r:embed="rId6"/>
                      <a:srcRect/>
                      <a:stretch>
                        <a:fillRect/>
                      </a:stretch>
                    </p:blipFill>
                    <p:spPr bwMode="auto">
                      <a:xfrm>
                        <a:off x="1260001" y="2082425"/>
                        <a:ext cx="2389386" cy="2122236"/>
                      </a:xfrm>
                      <a:prstGeom prst="rect">
                        <a:avLst/>
                      </a:prstGeom>
                      <a:noFill/>
                    </p:spPr>
                  </p:pic>
                </p:oleObj>
              </mc:Fallback>
            </mc:AlternateContent>
          </a:graphicData>
        </a:graphic>
      </p:graphicFrame>
      <p:cxnSp>
        <p:nvCxnSpPr>
          <p:cNvPr id="21" name="直接箭头连接符 20">
            <a:extLst>
              <a:ext uri="{FF2B5EF4-FFF2-40B4-BE49-F238E27FC236}">
                <a16:creationId xmlns:a16="http://schemas.microsoft.com/office/drawing/2014/main" id="{65F99A9E-F2B8-408A-9544-7E1BC54FFD58}"/>
              </a:ext>
            </a:extLst>
          </p:cNvPr>
          <p:cNvCxnSpPr>
            <a:cxnSpLocks/>
          </p:cNvCxnSpPr>
          <p:nvPr/>
        </p:nvCxnSpPr>
        <p:spPr bwMode="auto">
          <a:xfrm flipH="1">
            <a:off x="7472175" y="2185746"/>
            <a:ext cx="501716" cy="0"/>
          </a:xfrm>
          <a:prstGeom prst="straightConnector1">
            <a:avLst/>
          </a:prstGeom>
          <a:solidFill>
            <a:srgbClr val="A3B2C1"/>
          </a:solidFill>
          <a:ln w="28575" cap="flat" cmpd="sng" algn="ctr">
            <a:solidFill>
              <a:srgbClr val="FF0000"/>
            </a:solidFill>
            <a:prstDash val="solid"/>
            <a:round/>
            <a:headEnd type="none" w="med" len="med"/>
            <a:tailEnd type="triangle"/>
          </a:ln>
          <a:effectLst/>
        </p:spPr>
      </p:cxnSp>
      <p:cxnSp>
        <p:nvCxnSpPr>
          <p:cNvPr id="22" name="直接箭头连接符 21">
            <a:extLst>
              <a:ext uri="{FF2B5EF4-FFF2-40B4-BE49-F238E27FC236}">
                <a16:creationId xmlns:a16="http://schemas.microsoft.com/office/drawing/2014/main" id="{0988BCD7-F604-408C-9D42-6907E1E46E48}"/>
              </a:ext>
            </a:extLst>
          </p:cNvPr>
          <p:cNvCxnSpPr>
            <a:cxnSpLocks/>
          </p:cNvCxnSpPr>
          <p:nvPr/>
        </p:nvCxnSpPr>
        <p:spPr bwMode="auto">
          <a:xfrm flipH="1">
            <a:off x="8667484" y="2170112"/>
            <a:ext cx="501716" cy="0"/>
          </a:xfrm>
          <a:prstGeom prst="straightConnector1">
            <a:avLst/>
          </a:prstGeom>
          <a:solidFill>
            <a:srgbClr val="A3B2C1"/>
          </a:solidFill>
          <a:ln w="28575" cap="flat" cmpd="sng" algn="ctr">
            <a:solidFill>
              <a:srgbClr val="FF0000"/>
            </a:solidFill>
            <a:prstDash val="solid"/>
            <a:round/>
            <a:headEnd type="none" w="med" len="med"/>
            <a:tailEnd type="triangle"/>
          </a:ln>
          <a:effectLst/>
        </p:spPr>
      </p:cxnSp>
      <p:graphicFrame>
        <p:nvGraphicFramePr>
          <p:cNvPr id="23" name="Object 1002">
            <a:extLst>
              <a:ext uri="{FF2B5EF4-FFF2-40B4-BE49-F238E27FC236}">
                <a16:creationId xmlns:a16="http://schemas.microsoft.com/office/drawing/2014/main" id="{8CE8B47D-B381-44D0-80E5-335CC2E19699}"/>
              </a:ext>
            </a:extLst>
          </p:cNvPr>
          <p:cNvGraphicFramePr>
            <a:graphicFrameLocks noChangeAspect="1"/>
          </p:cNvGraphicFramePr>
          <p:nvPr>
            <p:extLst>
              <p:ext uri="{D42A27DB-BD31-4B8C-83A1-F6EECF244321}">
                <p14:modId xmlns:p14="http://schemas.microsoft.com/office/powerpoint/2010/main" val="3833780164"/>
              </p:ext>
            </p:extLst>
          </p:nvPr>
        </p:nvGraphicFramePr>
        <p:xfrm>
          <a:off x="1260001" y="4295042"/>
          <a:ext cx="2987560" cy="987422"/>
        </p:xfrm>
        <a:graphic>
          <a:graphicData uri="http://schemas.openxmlformats.org/presentationml/2006/ole">
            <mc:AlternateContent xmlns:mc="http://schemas.openxmlformats.org/markup-compatibility/2006">
              <mc:Choice xmlns:v="urn:schemas-microsoft-com:vml" Requires="v">
                <p:oleObj spid="_x0000_s30819" name="Equation" r:id="rId7" imgW="1434960" imgH="482400" progId="Equation.DSMT4">
                  <p:embed/>
                </p:oleObj>
              </mc:Choice>
              <mc:Fallback>
                <p:oleObj name="Equation" r:id="rId7" imgW="1434960" imgH="482400" progId="Equation.DSMT4">
                  <p:embed/>
                  <p:pic>
                    <p:nvPicPr>
                      <p:cNvPr id="23" name="Object 1002">
                        <a:extLst>
                          <a:ext uri="{FF2B5EF4-FFF2-40B4-BE49-F238E27FC236}">
                            <a16:creationId xmlns:a16="http://schemas.microsoft.com/office/drawing/2014/main" id="{8CE8B47D-B381-44D0-80E5-335CC2E19699}"/>
                          </a:ext>
                        </a:extLst>
                      </p:cNvPr>
                      <p:cNvPicPr>
                        <a:picLocks noChangeAspect="1" noChangeArrowheads="1"/>
                      </p:cNvPicPr>
                      <p:nvPr/>
                    </p:nvPicPr>
                    <p:blipFill>
                      <a:blip r:embed="rId8"/>
                      <a:srcRect/>
                      <a:stretch>
                        <a:fillRect/>
                      </a:stretch>
                    </p:blipFill>
                    <p:spPr bwMode="auto">
                      <a:xfrm>
                        <a:off x="1260001" y="4295042"/>
                        <a:ext cx="2987560" cy="987422"/>
                      </a:xfrm>
                      <a:prstGeom prst="rect">
                        <a:avLst/>
                      </a:prstGeom>
                      <a:noFill/>
                    </p:spPr>
                  </p:pic>
                </p:oleObj>
              </mc:Fallback>
            </mc:AlternateContent>
          </a:graphicData>
        </a:graphic>
      </p:graphicFrame>
      <p:sp>
        <p:nvSpPr>
          <p:cNvPr id="24" name="Line 9">
            <a:extLst>
              <a:ext uri="{FF2B5EF4-FFF2-40B4-BE49-F238E27FC236}">
                <a16:creationId xmlns:a16="http://schemas.microsoft.com/office/drawing/2014/main" id="{CEB2C395-0800-4828-AFA0-13BC365855AA}"/>
              </a:ext>
            </a:extLst>
          </p:cNvPr>
          <p:cNvSpPr>
            <a:spLocks noChangeShapeType="1"/>
          </p:cNvSpPr>
          <p:nvPr/>
        </p:nvSpPr>
        <p:spPr bwMode="auto">
          <a:xfrm flipV="1">
            <a:off x="2937145" y="5282464"/>
            <a:ext cx="8487" cy="388010"/>
          </a:xfrm>
          <a:prstGeom prst="line">
            <a:avLst/>
          </a:prstGeom>
          <a:noFill/>
          <a:ln w="19050">
            <a:solidFill>
              <a:srgbClr val="000000"/>
            </a:solidFill>
            <a:round/>
            <a:headEnd/>
            <a:tailEnd type="triangle" w="med" len="med"/>
          </a:ln>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Arial Narrow"/>
              <a:ea typeface="楷体_GB2312"/>
            </a:endParaRPr>
          </a:p>
        </p:txBody>
      </p:sp>
      <p:sp>
        <p:nvSpPr>
          <p:cNvPr id="25" name="Text Box 10">
            <a:extLst>
              <a:ext uri="{FF2B5EF4-FFF2-40B4-BE49-F238E27FC236}">
                <a16:creationId xmlns:a16="http://schemas.microsoft.com/office/drawing/2014/main" id="{295C133D-3886-439C-92DA-77293B8E2473}"/>
              </a:ext>
            </a:extLst>
          </p:cNvPr>
          <p:cNvSpPr txBox="1">
            <a:spLocks noChangeArrowheads="1"/>
          </p:cNvSpPr>
          <p:nvPr/>
        </p:nvSpPr>
        <p:spPr bwMode="auto">
          <a:xfrm>
            <a:off x="917808" y="5703845"/>
            <a:ext cx="6372257" cy="461665"/>
          </a:xfrm>
          <a:prstGeom prst="rect">
            <a:avLst/>
          </a:prstGeom>
          <a:noFill/>
          <a:ln w="9525">
            <a:noFill/>
            <a:miter lim="800000"/>
            <a:headEnd/>
            <a:tailEnd/>
          </a:ln>
        </p:spPr>
        <p:txBody>
          <a:bodyPr wrap="none">
            <a:spAutoFit/>
          </a:bodyPr>
          <a:lstStyle/>
          <a:p>
            <a:pPr algn="ctr" defTabSz="457200" fontAlgn="auto">
              <a:spcBef>
                <a:spcPts val="0"/>
              </a:spcBef>
              <a:spcAft>
                <a:spcPts val="0"/>
              </a:spcAft>
            </a:pPr>
            <a:r>
              <a:rPr lang="zh-CN" altLang="en-US" sz="2400" b="1" dirty="0">
                <a:solidFill>
                  <a:srgbClr val="FF0000"/>
                </a:solidFill>
                <a:latin typeface="Times New Roman" pitchFamily="18" charset="0"/>
                <a:ea typeface="楷体_GB2312"/>
              </a:rPr>
              <a:t>直流噪声增益：直流噪声增益越大，误差越大</a:t>
            </a:r>
          </a:p>
        </p:txBody>
      </p:sp>
    </p:spTree>
    <p:extLst>
      <p:ext uri="{BB962C8B-B14F-4D97-AF65-F5344CB8AC3E}">
        <p14:creationId xmlns:p14="http://schemas.microsoft.com/office/powerpoint/2010/main" val="280009298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5FB5815A-1AEF-429E-B710-CCF8DE0AEE39}"/>
              </a:ext>
            </a:extLst>
          </p:cNvPr>
          <p:cNvSpPr>
            <a:spLocks noGrp="1"/>
          </p:cNvSpPr>
          <p:nvPr>
            <p:ph type="title" idx="4294967295"/>
          </p:nvPr>
        </p:nvSpPr>
        <p:spPr>
          <a:xfrm>
            <a:off x="3195985" y="893872"/>
            <a:ext cx="10515600" cy="590550"/>
          </a:xfrm>
        </p:spPr>
        <p:txBody>
          <a:bodyPr>
            <a:normAutofit fontScale="90000"/>
          </a:bodyPr>
          <a:lstStyle/>
          <a:p>
            <a:pPr algn="ctr"/>
            <a:r>
              <a:rPr lang="zh-CN" altLang="en-US" sz="4000" b="1" dirty="0">
                <a:latin typeface="微软雅黑" panose="020B0503020204020204" pitchFamily="34" charset="-122"/>
                <a:ea typeface="微软雅黑" panose="020B0503020204020204" pitchFamily="34" charset="-122"/>
              </a:rPr>
              <a:t>本章知识点</a:t>
            </a:r>
          </a:p>
        </p:txBody>
      </p:sp>
      <p:grpSp>
        <p:nvGrpSpPr>
          <p:cNvPr id="31" name="组合 30">
            <a:extLst>
              <a:ext uri="{FF2B5EF4-FFF2-40B4-BE49-F238E27FC236}">
                <a16:creationId xmlns:a16="http://schemas.microsoft.com/office/drawing/2014/main" id="{31EDD650-567E-4201-A073-8B8EB5CF55C2}"/>
              </a:ext>
            </a:extLst>
          </p:cNvPr>
          <p:cNvGrpSpPr/>
          <p:nvPr/>
        </p:nvGrpSpPr>
        <p:grpSpPr>
          <a:xfrm>
            <a:off x="4728467" y="1873969"/>
            <a:ext cx="6796783" cy="1083379"/>
            <a:chOff x="1353541" y="1873969"/>
            <a:chExt cx="6796783" cy="1083379"/>
          </a:xfrm>
        </p:grpSpPr>
        <p:sp>
          <p:nvSpPr>
            <p:cNvPr id="9" name="文本框 8">
              <a:extLst>
                <a:ext uri="{FF2B5EF4-FFF2-40B4-BE49-F238E27FC236}">
                  <a16:creationId xmlns:a16="http://schemas.microsoft.com/office/drawing/2014/main" id="{9501ECE1-5D85-4EF5-83A0-A12F9F819E51}"/>
                </a:ext>
              </a:extLst>
            </p:cNvPr>
            <p:cNvSpPr txBox="1"/>
            <p:nvPr/>
          </p:nvSpPr>
          <p:spPr>
            <a:xfrm>
              <a:off x="2007394" y="2154048"/>
              <a:ext cx="6142930" cy="523220"/>
            </a:xfrm>
            <a:prstGeom prst="rect">
              <a:avLst/>
            </a:prstGeo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wrap="square">
              <a:spAutoFit/>
            </a:bodyPr>
            <a:lstStyle/>
            <a:p>
              <a:pPr algn="ctr"/>
              <a:r>
                <a:rPr lang="zh-CN" altLang="en-US" sz="2800" b="1" dirty="0">
                  <a:latin typeface="微软雅黑" panose="020B0503020204020204" pitchFamily="34" charset="-122"/>
                  <a:ea typeface="微软雅黑" panose="020B0503020204020204" pitchFamily="34" charset="-122"/>
                </a:rPr>
                <a:t>测控电路与电子学</a:t>
              </a:r>
            </a:p>
          </p:txBody>
        </p:sp>
        <p:grpSp>
          <p:nvGrpSpPr>
            <p:cNvPr id="18" name="组合 17">
              <a:extLst>
                <a:ext uri="{FF2B5EF4-FFF2-40B4-BE49-F238E27FC236}">
                  <a16:creationId xmlns:a16="http://schemas.microsoft.com/office/drawing/2014/main" id="{0AC85912-8E44-4B23-BD37-D47C4B7AA37F}"/>
                </a:ext>
              </a:extLst>
            </p:cNvPr>
            <p:cNvGrpSpPr/>
            <p:nvPr/>
          </p:nvGrpSpPr>
          <p:grpSpPr>
            <a:xfrm>
              <a:off x="1353541" y="1873969"/>
              <a:ext cx="825540" cy="1083379"/>
              <a:chOff x="1747078" y="1640940"/>
              <a:chExt cx="2996351" cy="3932196"/>
            </a:xfrm>
          </p:grpSpPr>
          <p:sp>
            <p:nvSpPr>
              <p:cNvPr id="16" name="任意多边形: 形状 15">
                <a:extLst>
                  <a:ext uri="{FF2B5EF4-FFF2-40B4-BE49-F238E27FC236}">
                    <a16:creationId xmlns:a16="http://schemas.microsoft.com/office/drawing/2014/main" id="{E58DE372-CBC3-4EE7-86DC-C9FEA9C043C4}"/>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200" b="1" dirty="0">
                    <a:latin typeface="微软雅黑" panose="020B0503020204020204" pitchFamily="34" charset="-122"/>
                    <a:ea typeface="微软雅黑" panose="020B0503020204020204" pitchFamily="34" charset="-122"/>
                  </a:rPr>
                  <a:t>1</a:t>
                </a:r>
                <a:endParaRPr lang="zh-CN" altLang="en-US" sz="3200" b="1" dirty="0">
                  <a:latin typeface="微软雅黑" panose="020B0503020204020204" pitchFamily="34" charset="-122"/>
                  <a:ea typeface="微软雅黑" panose="020B0503020204020204" pitchFamily="34" charset="-122"/>
                </a:endParaRPr>
              </a:p>
            </p:txBody>
          </p:sp>
          <p:pic>
            <p:nvPicPr>
              <p:cNvPr id="17" name="Picture 15">
                <a:extLst>
                  <a:ext uri="{FF2B5EF4-FFF2-40B4-BE49-F238E27FC236}">
                    <a16:creationId xmlns:a16="http://schemas.microsoft.com/office/drawing/2014/main" id="{0D90639A-B463-44C5-8286-3639F2C9EC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grpSp>
      </p:grpSp>
      <p:grpSp>
        <p:nvGrpSpPr>
          <p:cNvPr id="30" name="组合 29">
            <a:extLst>
              <a:ext uri="{FF2B5EF4-FFF2-40B4-BE49-F238E27FC236}">
                <a16:creationId xmlns:a16="http://schemas.microsoft.com/office/drawing/2014/main" id="{DD52A479-2713-461B-9003-2C5C34CB857F}"/>
              </a:ext>
            </a:extLst>
          </p:cNvPr>
          <p:cNvGrpSpPr/>
          <p:nvPr/>
        </p:nvGrpSpPr>
        <p:grpSpPr>
          <a:xfrm>
            <a:off x="4728467" y="3059215"/>
            <a:ext cx="6796783" cy="1083379"/>
            <a:chOff x="1353541" y="2984507"/>
            <a:chExt cx="6796783" cy="1083379"/>
          </a:xfrm>
        </p:grpSpPr>
        <p:sp>
          <p:nvSpPr>
            <p:cNvPr id="11" name="文本框 10">
              <a:extLst>
                <a:ext uri="{FF2B5EF4-FFF2-40B4-BE49-F238E27FC236}">
                  <a16:creationId xmlns:a16="http://schemas.microsoft.com/office/drawing/2014/main" id="{2B5A855A-8121-4C4E-85F0-D9990E7211CC}"/>
                </a:ext>
              </a:extLst>
            </p:cNvPr>
            <p:cNvSpPr txBox="1"/>
            <p:nvPr/>
          </p:nvSpPr>
          <p:spPr>
            <a:xfrm>
              <a:off x="2007394" y="3264586"/>
              <a:ext cx="6142930" cy="523220"/>
            </a:xfrm>
            <a:prstGeom prst="rect">
              <a:avLst/>
            </a:prstGeo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wrap="square">
              <a:spAutoFit/>
            </a:bodyPr>
            <a:lstStyle/>
            <a:p>
              <a:pPr algn="ctr"/>
              <a:r>
                <a:rPr lang="zh-CN" altLang="en-US" sz="2800" b="1" dirty="0">
                  <a:latin typeface="微软雅黑" panose="020B0503020204020204" pitchFamily="34" charset="-122"/>
                  <a:ea typeface="微软雅黑" panose="020B0503020204020204" pitchFamily="34" charset="-122"/>
                </a:rPr>
                <a:t>测控电路与测控系统</a:t>
              </a:r>
            </a:p>
          </p:txBody>
        </p:sp>
        <p:grpSp>
          <p:nvGrpSpPr>
            <p:cNvPr id="19" name="组合 18">
              <a:extLst>
                <a:ext uri="{FF2B5EF4-FFF2-40B4-BE49-F238E27FC236}">
                  <a16:creationId xmlns:a16="http://schemas.microsoft.com/office/drawing/2014/main" id="{9F5DF5D9-EA15-4579-900B-185F3E93F40E}"/>
                </a:ext>
              </a:extLst>
            </p:cNvPr>
            <p:cNvGrpSpPr/>
            <p:nvPr/>
          </p:nvGrpSpPr>
          <p:grpSpPr>
            <a:xfrm>
              <a:off x="1353541" y="2984507"/>
              <a:ext cx="825540" cy="1083379"/>
              <a:chOff x="1747078" y="1640940"/>
              <a:chExt cx="2996351" cy="3932196"/>
            </a:xfrm>
          </p:grpSpPr>
          <p:sp>
            <p:nvSpPr>
              <p:cNvPr id="20" name="任意多边形: 形状 19">
                <a:extLst>
                  <a:ext uri="{FF2B5EF4-FFF2-40B4-BE49-F238E27FC236}">
                    <a16:creationId xmlns:a16="http://schemas.microsoft.com/office/drawing/2014/main" id="{1445FFB9-CE61-4DD1-8DEC-912DEBA0FB9A}"/>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200" b="1" dirty="0">
                    <a:latin typeface="微软雅黑" panose="020B0503020204020204" pitchFamily="34" charset="-122"/>
                    <a:ea typeface="微软雅黑" panose="020B0503020204020204" pitchFamily="34" charset="-122"/>
                  </a:rPr>
                  <a:t>2</a:t>
                </a:r>
                <a:endParaRPr lang="zh-CN" altLang="en-US" sz="3200" b="1" dirty="0">
                  <a:latin typeface="微软雅黑" panose="020B0503020204020204" pitchFamily="34" charset="-122"/>
                  <a:ea typeface="微软雅黑" panose="020B0503020204020204" pitchFamily="34" charset="-122"/>
                </a:endParaRPr>
              </a:p>
            </p:txBody>
          </p:sp>
          <p:pic>
            <p:nvPicPr>
              <p:cNvPr id="21" name="Picture 15">
                <a:extLst>
                  <a:ext uri="{FF2B5EF4-FFF2-40B4-BE49-F238E27FC236}">
                    <a16:creationId xmlns:a16="http://schemas.microsoft.com/office/drawing/2014/main" id="{997399EC-C0F5-4D12-8129-929F88560D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grpSp>
      </p:grpSp>
      <p:grpSp>
        <p:nvGrpSpPr>
          <p:cNvPr id="29" name="组合 28">
            <a:extLst>
              <a:ext uri="{FF2B5EF4-FFF2-40B4-BE49-F238E27FC236}">
                <a16:creationId xmlns:a16="http://schemas.microsoft.com/office/drawing/2014/main" id="{0C64A73F-26ED-43FB-94F7-1BC3F8F0B453}"/>
              </a:ext>
            </a:extLst>
          </p:cNvPr>
          <p:cNvGrpSpPr/>
          <p:nvPr/>
        </p:nvGrpSpPr>
        <p:grpSpPr>
          <a:xfrm>
            <a:off x="4728467" y="4244461"/>
            <a:ext cx="6796783" cy="1083379"/>
            <a:chOff x="1353541" y="4030791"/>
            <a:chExt cx="6796783" cy="1083379"/>
          </a:xfrm>
        </p:grpSpPr>
        <p:sp>
          <p:nvSpPr>
            <p:cNvPr id="13" name="文本框 12">
              <a:extLst>
                <a:ext uri="{FF2B5EF4-FFF2-40B4-BE49-F238E27FC236}">
                  <a16:creationId xmlns:a16="http://schemas.microsoft.com/office/drawing/2014/main" id="{F531D9F4-2FD1-4418-B34F-BF111C7E84DC}"/>
                </a:ext>
              </a:extLst>
            </p:cNvPr>
            <p:cNvSpPr txBox="1"/>
            <p:nvPr/>
          </p:nvSpPr>
          <p:spPr>
            <a:xfrm>
              <a:off x="2007394" y="4310870"/>
              <a:ext cx="6142930" cy="523220"/>
            </a:xfrm>
            <a:prstGeom prst="rect">
              <a:avLst/>
            </a:prstGeo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wrap="square">
              <a:spAutoFit/>
            </a:bodyPr>
            <a:lstStyle/>
            <a:p>
              <a:pPr algn="ctr"/>
              <a:r>
                <a:rPr lang="zh-CN" altLang="en-US" sz="2800" b="1" dirty="0">
                  <a:latin typeface="微软雅黑" panose="020B0503020204020204" pitchFamily="34" charset="-122"/>
                  <a:ea typeface="微软雅黑" panose="020B0503020204020204" pitchFamily="34" charset="-122"/>
                </a:rPr>
                <a:t>测控电路的输入输出信号</a:t>
              </a:r>
            </a:p>
          </p:txBody>
        </p:sp>
        <p:grpSp>
          <p:nvGrpSpPr>
            <p:cNvPr id="22" name="组合 21">
              <a:extLst>
                <a:ext uri="{FF2B5EF4-FFF2-40B4-BE49-F238E27FC236}">
                  <a16:creationId xmlns:a16="http://schemas.microsoft.com/office/drawing/2014/main" id="{D4DDE82B-3483-42E1-86A8-C874282AFB00}"/>
                </a:ext>
              </a:extLst>
            </p:cNvPr>
            <p:cNvGrpSpPr/>
            <p:nvPr/>
          </p:nvGrpSpPr>
          <p:grpSpPr>
            <a:xfrm>
              <a:off x="1353541" y="4030791"/>
              <a:ext cx="825540" cy="1083379"/>
              <a:chOff x="1747078" y="1640940"/>
              <a:chExt cx="2996351" cy="3932196"/>
            </a:xfrm>
          </p:grpSpPr>
          <p:sp>
            <p:nvSpPr>
              <p:cNvPr id="23" name="任意多边形: 形状 22">
                <a:extLst>
                  <a:ext uri="{FF2B5EF4-FFF2-40B4-BE49-F238E27FC236}">
                    <a16:creationId xmlns:a16="http://schemas.microsoft.com/office/drawing/2014/main" id="{22FAB519-D88B-4275-9A7F-330CB60AEC1A}"/>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200" b="1" dirty="0">
                    <a:latin typeface="微软雅黑" panose="020B0503020204020204" pitchFamily="34" charset="-122"/>
                    <a:ea typeface="微软雅黑" panose="020B0503020204020204" pitchFamily="34" charset="-122"/>
                  </a:rPr>
                  <a:t>3</a:t>
                </a:r>
                <a:endParaRPr lang="zh-CN" altLang="en-US" sz="3200" b="1" dirty="0">
                  <a:latin typeface="微软雅黑" panose="020B0503020204020204" pitchFamily="34" charset="-122"/>
                  <a:ea typeface="微软雅黑" panose="020B0503020204020204" pitchFamily="34" charset="-122"/>
                </a:endParaRPr>
              </a:p>
            </p:txBody>
          </p:sp>
          <p:pic>
            <p:nvPicPr>
              <p:cNvPr id="24" name="Picture 15">
                <a:extLst>
                  <a:ext uri="{FF2B5EF4-FFF2-40B4-BE49-F238E27FC236}">
                    <a16:creationId xmlns:a16="http://schemas.microsoft.com/office/drawing/2014/main" id="{8DC99310-5420-40D5-B201-0D2B274B0F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grpSp>
      </p:grpSp>
      <p:grpSp>
        <p:nvGrpSpPr>
          <p:cNvPr id="28" name="组合 27">
            <a:extLst>
              <a:ext uri="{FF2B5EF4-FFF2-40B4-BE49-F238E27FC236}">
                <a16:creationId xmlns:a16="http://schemas.microsoft.com/office/drawing/2014/main" id="{462DCD35-CCEA-4275-B25A-762DED1EEEBD}"/>
              </a:ext>
            </a:extLst>
          </p:cNvPr>
          <p:cNvGrpSpPr/>
          <p:nvPr/>
        </p:nvGrpSpPr>
        <p:grpSpPr>
          <a:xfrm>
            <a:off x="4728467" y="5429708"/>
            <a:ext cx="6796783" cy="1083379"/>
            <a:chOff x="1353541" y="5429708"/>
            <a:chExt cx="6796783" cy="1083379"/>
          </a:xfrm>
        </p:grpSpPr>
        <p:sp>
          <p:nvSpPr>
            <p:cNvPr id="15" name="文本框 14">
              <a:extLst>
                <a:ext uri="{FF2B5EF4-FFF2-40B4-BE49-F238E27FC236}">
                  <a16:creationId xmlns:a16="http://schemas.microsoft.com/office/drawing/2014/main" id="{741BF110-66A8-44CD-A404-039597602321}"/>
                </a:ext>
              </a:extLst>
            </p:cNvPr>
            <p:cNvSpPr txBox="1"/>
            <p:nvPr/>
          </p:nvSpPr>
          <p:spPr>
            <a:xfrm>
              <a:off x="2007394" y="5709787"/>
              <a:ext cx="6142930" cy="523220"/>
            </a:xfrm>
            <a:prstGeom prst="rect">
              <a:avLst/>
            </a:prstGeom>
            <a:gradFill>
              <a:gsLst>
                <a:gs pos="0">
                  <a:schemeClr val="bg1"/>
                </a:gs>
                <a:gs pos="100000">
                  <a:srgbClr val="E4E4E4"/>
                </a:gs>
              </a:gsLst>
              <a:lin ang="3600000" scaled="0"/>
            </a:gradFill>
            <a:effectLst>
              <a:outerShdw blurRad="50800" dist="38100" dir="5400000" algn="t" rotWithShape="0">
                <a:prstClr val="black">
                  <a:alpha val="40000"/>
                </a:prstClr>
              </a:outerShdw>
            </a:effectLst>
          </p:spPr>
          <p:txBody>
            <a:bodyPr wrap="square">
              <a:spAutoFit/>
            </a:bodyPr>
            <a:lstStyle/>
            <a:p>
              <a:pPr algn="ctr"/>
              <a:r>
                <a:rPr lang="zh-CN" altLang="en-US" sz="2800" b="1" dirty="0">
                  <a:latin typeface="微软雅黑" panose="020B0503020204020204" pitchFamily="34" charset="-122"/>
                  <a:ea typeface="微软雅黑" panose="020B0503020204020204" pitchFamily="34" charset="-122"/>
                </a:rPr>
                <a:t>运算放大器基础</a:t>
              </a:r>
            </a:p>
          </p:txBody>
        </p:sp>
        <p:grpSp>
          <p:nvGrpSpPr>
            <p:cNvPr id="25" name="组合 24">
              <a:extLst>
                <a:ext uri="{FF2B5EF4-FFF2-40B4-BE49-F238E27FC236}">
                  <a16:creationId xmlns:a16="http://schemas.microsoft.com/office/drawing/2014/main" id="{F7C2EE87-393E-488F-9B8E-761F38D1D57A}"/>
                </a:ext>
              </a:extLst>
            </p:cNvPr>
            <p:cNvGrpSpPr/>
            <p:nvPr/>
          </p:nvGrpSpPr>
          <p:grpSpPr>
            <a:xfrm>
              <a:off x="1353541" y="5429708"/>
              <a:ext cx="825540" cy="1083379"/>
              <a:chOff x="1747078" y="1640940"/>
              <a:chExt cx="2996351" cy="3932196"/>
            </a:xfrm>
          </p:grpSpPr>
          <p:sp>
            <p:nvSpPr>
              <p:cNvPr id="26" name="任意多边形: 形状 25">
                <a:extLst>
                  <a:ext uri="{FF2B5EF4-FFF2-40B4-BE49-F238E27FC236}">
                    <a16:creationId xmlns:a16="http://schemas.microsoft.com/office/drawing/2014/main" id="{ED93050D-8181-41D6-BD7A-C29D4B378F45}"/>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3200" b="1" dirty="0">
                    <a:latin typeface="微软雅黑" panose="020B0503020204020204" pitchFamily="34" charset="-122"/>
                    <a:ea typeface="微软雅黑" panose="020B0503020204020204" pitchFamily="34" charset="-122"/>
                  </a:rPr>
                  <a:t>4</a:t>
                </a:r>
                <a:endParaRPr lang="zh-CN" altLang="en-US" sz="3200" b="1" dirty="0">
                  <a:latin typeface="微软雅黑" panose="020B0503020204020204" pitchFamily="34" charset="-122"/>
                  <a:ea typeface="微软雅黑" panose="020B0503020204020204" pitchFamily="34" charset="-122"/>
                </a:endParaRPr>
              </a:p>
            </p:txBody>
          </p:sp>
          <p:pic>
            <p:nvPicPr>
              <p:cNvPr id="27" name="Picture 15">
                <a:extLst>
                  <a:ext uri="{FF2B5EF4-FFF2-40B4-BE49-F238E27FC236}">
                    <a16:creationId xmlns:a16="http://schemas.microsoft.com/office/drawing/2014/main" id="{A576E626-7CD4-457E-98B7-BDA97453D8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grpSp>
      </p:grpSp>
      <p:pic>
        <p:nvPicPr>
          <p:cNvPr id="32" name="Picture 8" descr="General 2560x1600 technology circuit boards PCB numbers electronics circuitry circuit microchip">
            <a:extLst>
              <a:ext uri="{FF2B5EF4-FFF2-40B4-BE49-F238E27FC236}">
                <a16:creationId xmlns:a16="http://schemas.microsoft.com/office/drawing/2014/main" id="{56FC3268-0059-421E-8AB7-EB8DDD2C2A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a:extLst>
              <a:ext uri="{FF2B5EF4-FFF2-40B4-BE49-F238E27FC236}">
                <a16:creationId xmlns:a16="http://schemas.microsoft.com/office/drawing/2014/main" id="{603B5943-42FC-4CCB-9E0A-287E2F33E0FF}"/>
              </a:ext>
            </a:extLst>
          </p:cNvPr>
          <p:cNvSpPr/>
          <p:nvPr/>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16975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367" name="Rectangle 3"/>
          <p:cNvSpPr>
            <a:spLocks noGrp="1" noChangeArrowheads="1"/>
          </p:cNvSpPr>
          <p:nvPr>
            <p:ph idx="4294967295"/>
          </p:nvPr>
        </p:nvSpPr>
        <p:spPr>
          <a:xfrm>
            <a:off x="838200" y="1429655"/>
            <a:ext cx="10515600" cy="4977788"/>
          </a:xfrm>
        </p:spPr>
        <p:txBody>
          <a:bodyPr>
            <a:normAutofit/>
          </a:bodyPr>
          <a:lstStyle/>
          <a:p>
            <a:pPr eaLnBrk="1" hangingPunct="1">
              <a:spcBef>
                <a:spcPct val="0"/>
              </a:spcBef>
            </a:pPr>
            <a:r>
              <a:rPr lang="zh-CN" altLang="en-US" dirty="0">
                <a:latin typeface="微软雅黑" panose="020B0503020204020204" pitchFamily="34" charset="-122"/>
                <a:ea typeface="微软雅黑" panose="020B0503020204020204" pitchFamily="34" charset="-122"/>
              </a:rPr>
              <a:t>输入失调电压和输入失调电流的调整</a:t>
            </a:r>
            <a:endParaRPr lang="en-US" altLang="zh-CN" dirty="0">
              <a:latin typeface="微软雅黑" panose="020B0503020204020204" pitchFamily="34" charset="-122"/>
              <a:ea typeface="微软雅黑" panose="020B0503020204020204" pitchFamily="34" charset="-122"/>
            </a:endParaRPr>
          </a:p>
          <a:p>
            <a:pPr lvl="1">
              <a:spcBef>
                <a:spcPct val="0"/>
              </a:spcBef>
            </a:pPr>
            <a:r>
              <a:rPr lang="zh-CN" altLang="en-US" dirty="0">
                <a:latin typeface="微软雅黑" panose="020B0503020204020204" pitchFamily="34" charset="-122"/>
                <a:ea typeface="微软雅黑" panose="020B0503020204020204" pitchFamily="34" charset="-122"/>
              </a:rPr>
              <a:t>输入失调电流误差</a:t>
            </a:r>
            <a:r>
              <a:rPr lang="en-US" altLang="zh-CN" dirty="0">
                <a:latin typeface="微软雅黑" panose="020B0503020204020204" pitchFamily="34" charset="-122"/>
                <a:ea typeface="微软雅黑" panose="020B0503020204020204" pitchFamily="34" charset="-122"/>
              </a:rPr>
              <a:t>:</a:t>
            </a:r>
          </a:p>
          <a:p>
            <a:pPr marL="457200" lvl="1" indent="0">
              <a:spcBef>
                <a:spcPct val="0"/>
              </a:spcBef>
              <a:buNone/>
            </a:pPr>
            <a:endParaRPr lang="en-US" altLang="zh-CN" dirty="0">
              <a:latin typeface="微软雅黑" panose="020B0503020204020204" pitchFamily="34" charset="-122"/>
              <a:ea typeface="微软雅黑" panose="020B0503020204020204" pitchFamily="34" charset="-122"/>
            </a:endParaRPr>
          </a:p>
          <a:p>
            <a:pPr lvl="1">
              <a:spcBef>
                <a:spcPct val="0"/>
              </a:spcBef>
            </a:pPr>
            <a:r>
              <a:rPr lang="zh-CN" altLang="en-US" dirty="0">
                <a:latin typeface="微软雅黑" panose="020B0503020204020204" pitchFamily="34" charset="-122"/>
                <a:ea typeface="微软雅黑" panose="020B0503020204020204" pitchFamily="34" charset="-122"/>
              </a:rPr>
              <a:t>输入失调电电压误差：</a:t>
            </a:r>
          </a:p>
          <a:p>
            <a:pPr lvl="1">
              <a:spcBef>
                <a:spcPct val="0"/>
              </a:spcBef>
            </a:pPr>
            <a:r>
              <a:rPr lang="zh-CN" altLang="en-US" dirty="0">
                <a:latin typeface="微软雅黑" panose="020B0503020204020204" pitchFamily="34" charset="-122"/>
                <a:ea typeface="微软雅黑" panose="020B0503020204020204" pitchFamily="34" charset="-122"/>
              </a:rPr>
              <a:t>输出总失调误差：</a:t>
            </a:r>
            <a:endParaRPr lang="en-US" altLang="zh-CN" dirty="0">
              <a:latin typeface="微软雅黑" panose="020B0503020204020204" pitchFamily="34" charset="-122"/>
              <a:ea typeface="微软雅黑" panose="020B0503020204020204" pitchFamily="34" charset="-122"/>
            </a:endParaRPr>
          </a:p>
          <a:p>
            <a:pPr lvl="1">
              <a:spcBef>
                <a:spcPct val="0"/>
              </a:spcBef>
            </a:pPr>
            <a:endParaRPr lang="en-US" altLang="zh-CN" dirty="0">
              <a:latin typeface="微软雅黑" panose="020B0503020204020204" pitchFamily="34" charset="-122"/>
              <a:ea typeface="微软雅黑" panose="020B0503020204020204" pitchFamily="34" charset="-122"/>
            </a:endParaRPr>
          </a:p>
          <a:p>
            <a:pPr lvl="1">
              <a:spcBef>
                <a:spcPct val="0"/>
              </a:spcBef>
            </a:pPr>
            <a:r>
              <a:rPr lang="zh-CN" altLang="en-US" dirty="0">
                <a:latin typeface="微软雅黑" panose="020B0503020204020204" pitchFamily="34" charset="-122"/>
                <a:ea typeface="微软雅黑" panose="020B0503020204020204" pitchFamily="34" charset="-122"/>
              </a:rPr>
              <a:t>等效到输入端：</a:t>
            </a:r>
          </a:p>
          <a:p>
            <a:pPr lvl="1">
              <a:spcBef>
                <a:spcPct val="0"/>
              </a:spcBef>
            </a:pPr>
            <a:endParaRPr lang="zh-CN" altLang="en-US" dirty="0">
              <a:latin typeface="微软雅黑" panose="020B0503020204020204" pitchFamily="34" charset="-122"/>
              <a:ea typeface="微软雅黑" panose="020B0503020204020204" pitchFamily="34" charset="-122"/>
            </a:endParaRPr>
          </a:p>
          <a:p>
            <a:pPr lvl="1">
              <a:spcBef>
                <a:spcPct val="0"/>
              </a:spcBef>
            </a:pPr>
            <a:endParaRPr lang="zh-CN" altLang="en-US" dirty="0">
              <a:latin typeface="微软雅黑" panose="020B0503020204020204" pitchFamily="34" charset="-122"/>
              <a:ea typeface="微软雅黑" panose="020B0503020204020204" pitchFamily="34" charset="-122"/>
            </a:endParaRPr>
          </a:p>
          <a:p>
            <a:pPr lvl="1">
              <a:spcBef>
                <a:spcPct val="0"/>
              </a:spcBef>
            </a:pPr>
            <a:endParaRPr lang="en-US" altLang="zh-CN" dirty="0">
              <a:latin typeface="微软雅黑" panose="020B0503020204020204" pitchFamily="34" charset="-122"/>
              <a:ea typeface="微软雅黑" panose="020B0503020204020204" pitchFamily="34" charset="-122"/>
            </a:endParaRPr>
          </a:p>
          <a:p>
            <a:pPr eaLnBrk="1" hangingPunct="1">
              <a:spcBef>
                <a:spcPct val="0"/>
              </a:spcBef>
            </a:pPr>
            <a:endParaRPr lang="zh-CN" altLang="en-US" dirty="0">
              <a:latin typeface="微软雅黑" panose="020B0503020204020204" pitchFamily="34" charset="-122"/>
              <a:ea typeface="微软雅黑" panose="020B0503020204020204" pitchFamily="34" charset="-122"/>
            </a:endParaRPr>
          </a:p>
        </p:txBody>
      </p:sp>
      <p:graphicFrame>
        <p:nvGraphicFramePr>
          <p:cNvPr id="169362" name="Object 1426"/>
          <p:cNvGraphicFramePr>
            <a:graphicFrameLocks noChangeAspect="1"/>
          </p:cNvGraphicFramePr>
          <p:nvPr>
            <p:extLst>
              <p:ext uri="{D42A27DB-BD31-4B8C-83A1-F6EECF244321}">
                <p14:modId xmlns:p14="http://schemas.microsoft.com/office/powerpoint/2010/main" val="2285528841"/>
              </p:ext>
            </p:extLst>
          </p:nvPr>
        </p:nvGraphicFramePr>
        <p:xfrm>
          <a:off x="3939564" y="3923413"/>
          <a:ext cx="3648075" cy="766763"/>
        </p:xfrm>
        <a:graphic>
          <a:graphicData uri="http://schemas.openxmlformats.org/presentationml/2006/ole">
            <mc:AlternateContent xmlns:mc="http://schemas.openxmlformats.org/markup-compatibility/2006">
              <mc:Choice xmlns:v="urn:schemas-microsoft-com:vml" Requires="v">
                <p:oleObj spid="_x0000_s13493" name="Equation" r:id="rId3" imgW="2044440" imgH="431640" progId="Equation.DSMT4">
                  <p:embed/>
                </p:oleObj>
              </mc:Choice>
              <mc:Fallback>
                <p:oleObj name="Equation" r:id="rId3" imgW="2044440" imgH="431640" progId="Equation.DSMT4">
                  <p:embed/>
                  <p:pic>
                    <p:nvPicPr>
                      <p:cNvPr id="169362" name="Object 1426"/>
                      <p:cNvPicPr>
                        <a:picLocks noChangeAspect="1" noChangeArrowheads="1"/>
                      </p:cNvPicPr>
                      <p:nvPr/>
                    </p:nvPicPr>
                    <p:blipFill>
                      <a:blip r:embed="rId4"/>
                      <a:srcRect/>
                      <a:stretch>
                        <a:fillRect/>
                      </a:stretch>
                    </p:blipFill>
                    <p:spPr bwMode="auto">
                      <a:xfrm>
                        <a:off x="3939564" y="3923413"/>
                        <a:ext cx="3648075" cy="766763"/>
                      </a:xfrm>
                      <a:prstGeom prst="rect">
                        <a:avLst/>
                      </a:prstGeom>
                      <a:noFill/>
                    </p:spPr>
                  </p:pic>
                </p:oleObj>
              </mc:Fallback>
            </mc:AlternateContent>
          </a:graphicData>
        </a:graphic>
      </p:graphicFrame>
      <p:graphicFrame>
        <p:nvGraphicFramePr>
          <p:cNvPr id="14" name="Object 599">
            <a:extLst>
              <a:ext uri="{FF2B5EF4-FFF2-40B4-BE49-F238E27FC236}">
                <a16:creationId xmlns:a16="http://schemas.microsoft.com/office/drawing/2014/main" id="{31AD077A-256B-4786-8581-7BF61FE411E2}"/>
              </a:ext>
            </a:extLst>
          </p:cNvPr>
          <p:cNvGraphicFramePr>
            <a:graphicFrameLocks noChangeAspect="1"/>
          </p:cNvGraphicFramePr>
          <p:nvPr>
            <p:extLst>
              <p:ext uri="{D42A27DB-BD31-4B8C-83A1-F6EECF244321}">
                <p14:modId xmlns:p14="http://schemas.microsoft.com/office/powerpoint/2010/main" val="1357086813"/>
              </p:ext>
            </p:extLst>
          </p:nvPr>
        </p:nvGraphicFramePr>
        <p:xfrm>
          <a:off x="4427538" y="1980947"/>
          <a:ext cx="4889500" cy="766762"/>
        </p:xfrm>
        <a:graphic>
          <a:graphicData uri="http://schemas.openxmlformats.org/presentationml/2006/ole">
            <mc:AlternateContent xmlns:mc="http://schemas.openxmlformats.org/markup-compatibility/2006">
              <mc:Choice xmlns:v="urn:schemas-microsoft-com:vml" Requires="v">
                <p:oleObj spid="_x0000_s13494" name="Equation" r:id="rId5" imgW="2692080" imgH="431640" progId="Equation.DSMT4">
                  <p:embed/>
                </p:oleObj>
              </mc:Choice>
              <mc:Fallback>
                <p:oleObj name="Equation" r:id="rId5" imgW="2692080" imgH="431640" progId="Equation.DSMT4">
                  <p:embed/>
                  <p:pic>
                    <p:nvPicPr>
                      <p:cNvPr id="14" name="Object 599">
                        <a:extLst>
                          <a:ext uri="{FF2B5EF4-FFF2-40B4-BE49-F238E27FC236}">
                            <a16:creationId xmlns:a16="http://schemas.microsoft.com/office/drawing/2014/main" id="{31AD077A-256B-4786-8581-7BF61FE411E2}"/>
                          </a:ext>
                        </a:extLst>
                      </p:cNvPr>
                      <p:cNvPicPr>
                        <a:picLocks noChangeAspect="1" noChangeArrowheads="1"/>
                      </p:cNvPicPr>
                      <p:nvPr/>
                    </p:nvPicPr>
                    <p:blipFill>
                      <a:blip r:embed="rId6"/>
                      <a:srcRect/>
                      <a:stretch>
                        <a:fillRect/>
                      </a:stretch>
                    </p:blipFill>
                    <p:spPr bwMode="auto">
                      <a:xfrm>
                        <a:off x="4427538" y="1980947"/>
                        <a:ext cx="4889500" cy="766762"/>
                      </a:xfrm>
                      <a:prstGeom prst="rect">
                        <a:avLst/>
                      </a:prstGeom>
                      <a:noFill/>
                    </p:spPr>
                  </p:pic>
                </p:oleObj>
              </mc:Fallback>
            </mc:AlternateContent>
          </a:graphicData>
        </a:graphic>
      </p:graphicFrame>
      <p:sp>
        <p:nvSpPr>
          <p:cNvPr id="15" name="Text Box 10">
            <a:extLst>
              <a:ext uri="{FF2B5EF4-FFF2-40B4-BE49-F238E27FC236}">
                <a16:creationId xmlns:a16="http://schemas.microsoft.com/office/drawing/2014/main" id="{1529666D-D9DC-4A5C-90F7-6FFF256C1B1A}"/>
              </a:ext>
            </a:extLst>
          </p:cNvPr>
          <p:cNvSpPr txBox="1">
            <a:spLocks noChangeArrowheads="1"/>
          </p:cNvSpPr>
          <p:nvPr/>
        </p:nvSpPr>
        <p:spPr bwMode="auto">
          <a:xfrm>
            <a:off x="8192239" y="2709248"/>
            <a:ext cx="2795958" cy="400110"/>
          </a:xfrm>
          <a:prstGeom prst="rect">
            <a:avLst/>
          </a:prstGeom>
          <a:noFill/>
          <a:ln w="9525">
            <a:noFill/>
            <a:miter lim="800000"/>
            <a:headEnd/>
            <a:tailEnd/>
          </a:ln>
        </p:spPr>
        <p:txBody>
          <a:bodyPr wrap="none">
            <a:spAutoFit/>
          </a:bodyPr>
          <a:lstStyle/>
          <a:p>
            <a:r>
              <a:rPr lang="en-US" altLang="zh-CN" sz="2000" i="1"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en-US" altLang="zh-CN" sz="2000" baseline="-25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OS</a:t>
            </a: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可以是任意一种极性</a:t>
            </a:r>
          </a:p>
        </p:txBody>
      </p:sp>
      <p:sp>
        <p:nvSpPr>
          <p:cNvPr id="21" name="Text Box 10">
            <a:extLst>
              <a:ext uri="{FF2B5EF4-FFF2-40B4-BE49-F238E27FC236}">
                <a16:creationId xmlns:a16="http://schemas.microsoft.com/office/drawing/2014/main" id="{8F5CD5E3-C381-4EDC-8366-F07EC43B69D5}"/>
              </a:ext>
            </a:extLst>
          </p:cNvPr>
          <p:cNvSpPr txBox="1">
            <a:spLocks noChangeArrowheads="1"/>
          </p:cNvSpPr>
          <p:nvPr/>
        </p:nvSpPr>
        <p:spPr bwMode="auto">
          <a:xfrm>
            <a:off x="7685822" y="4106739"/>
            <a:ext cx="3262432" cy="400110"/>
          </a:xfrm>
          <a:prstGeom prst="rect">
            <a:avLst/>
          </a:prstGeom>
          <a:noFill/>
          <a:ln w="9525">
            <a:noFill/>
            <a:miter lim="800000"/>
            <a:headEnd/>
            <a:tailEnd/>
          </a:ln>
        </p:spPr>
        <p:txBody>
          <a:bodyPr wrap="none">
            <a:spAutoFit/>
          </a:bodyPr>
          <a:lstStyle/>
          <a:p>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可认为同相端存在失调误差</a:t>
            </a:r>
          </a:p>
        </p:txBody>
      </p:sp>
      <p:sp>
        <p:nvSpPr>
          <p:cNvPr id="18" name="文本框 17">
            <a:extLst>
              <a:ext uri="{FF2B5EF4-FFF2-40B4-BE49-F238E27FC236}">
                <a16:creationId xmlns:a16="http://schemas.microsoft.com/office/drawing/2014/main" id="{9A1FE454-A365-441F-8CBC-A8ACAB9608A3}"/>
              </a:ext>
            </a:extLst>
          </p:cNvPr>
          <p:cNvSpPr txBox="1"/>
          <p:nvPr/>
        </p:nvSpPr>
        <p:spPr>
          <a:xfrm>
            <a:off x="3048000" y="3258621"/>
            <a:ext cx="6096000" cy="369332"/>
          </a:xfrm>
          <a:prstGeom prst="rect">
            <a:avLst/>
          </a:prstGeom>
          <a:noFill/>
        </p:spPr>
        <p:txBody>
          <a:bodyPr wrap="square">
            <a:spAutoFit/>
          </a:bodyPr>
          <a:lstStyle/>
          <a:p>
            <a:endParaRPr lang="zh-CN" altLang="en-US" dirty="0"/>
          </a:p>
        </p:txBody>
      </p:sp>
      <p:graphicFrame>
        <p:nvGraphicFramePr>
          <p:cNvPr id="4" name="对象 3">
            <a:extLst>
              <a:ext uri="{FF2B5EF4-FFF2-40B4-BE49-F238E27FC236}">
                <a16:creationId xmlns:a16="http://schemas.microsoft.com/office/drawing/2014/main" id="{B980A81C-779A-4BF7-9EA2-766F6C58A3A3}"/>
              </a:ext>
            </a:extLst>
          </p:cNvPr>
          <p:cNvGraphicFramePr>
            <a:graphicFrameLocks noChangeAspect="1"/>
          </p:cNvGraphicFramePr>
          <p:nvPr>
            <p:extLst>
              <p:ext uri="{D42A27DB-BD31-4B8C-83A1-F6EECF244321}">
                <p14:modId xmlns:p14="http://schemas.microsoft.com/office/powerpoint/2010/main" val="1413561880"/>
              </p:ext>
            </p:extLst>
          </p:nvPr>
        </p:nvGraphicFramePr>
        <p:xfrm>
          <a:off x="4768850" y="2812951"/>
          <a:ext cx="1989505" cy="835201"/>
        </p:xfrm>
        <a:graphic>
          <a:graphicData uri="http://schemas.openxmlformats.org/presentationml/2006/ole">
            <mc:AlternateContent xmlns:mc="http://schemas.openxmlformats.org/markup-compatibility/2006">
              <mc:Choice xmlns:v="urn:schemas-microsoft-com:vml" Requires="v">
                <p:oleObj spid="_x0000_s13495" name="Equation" r:id="rId7" imgW="1028520" imgH="431640" progId="Equation.DSMT4">
                  <p:embed/>
                </p:oleObj>
              </mc:Choice>
              <mc:Fallback>
                <p:oleObj name="Equation" r:id="rId7" imgW="1028520" imgH="431640" progId="Equation.DSMT4">
                  <p:embed/>
                  <p:pic>
                    <p:nvPicPr>
                      <p:cNvPr id="0" name=""/>
                      <p:cNvPicPr/>
                      <p:nvPr/>
                    </p:nvPicPr>
                    <p:blipFill>
                      <a:blip r:embed="rId8"/>
                      <a:stretch>
                        <a:fillRect/>
                      </a:stretch>
                    </p:blipFill>
                    <p:spPr>
                      <a:xfrm>
                        <a:off x="4768850" y="2812951"/>
                        <a:ext cx="1989505" cy="835201"/>
                      </a:xfrm>
                      <a:prstGeom prst="rect">
                        <a:avLst/>
                      </a:prstGeom>
                    </p:spPr>
                  </p:pic>
                </p:oleObj>
              </mc:Fallback>
            </mc:AlternateContent>
          </a:graphicData>
        </a:graphic>
      </p:graphicFrame>
      <p:graphicFrame>
        <p:nvGraphicFramePr>
          <p:cNvPr id="22" name="Object 1427">
            <a:extLst>
              <a:ext uri="{FF2B5EF4-FFF2-40B4-BE49-F238E27FC236}">
                <a16:creationId xmlns:a16="http://schemas.microsoft.com/office/drawing/2014/main" id="{3FB266D5-C280-4B40-8B81-BA1BE0386BC9}"/>
              </a:ext>
            </a:extLst>
          </p:cNvPr>
          <p:cNvGraphicFramePr>
            <a:graphicFrameLocks noChangeAspect="1"/>
          </p:cNvGraphicFramePr>
          <p:nvPr>
            <p:extLst>
              <p:ext uri="{D42A27DB-BD31-4B8C-83A1-F6EECF244321}">
                <p14:modId xmlns:p14="http://schemas.microsoft.com/office/powerpoint/2010/main" val="3229738751"/>
              </p:ext>
            </p:extLst>
          </p:nvPr>
        </p:nvGraphicFramePr>
        <p:xfrm>
          <a:off x="4768850" y="5377983"/>
          <a:ext cx="2620721" cy="524144"/>
        </p:xfrm>
        <a:graphic>
          <a:graphicData uri="http://schemas.openxmlformats.org/presentationml/2006/ole">
            <mc:AlternateContent xmlns:mc="http://schemas.openxmlformats.org/markup-compatibility/2006">
              <mc:Choice xmlns:v="urn:schemas-microsoft-com:vml" Requires="v">
                <p:oleObj spid="_x0000_s13496" name="Equation" r:id="rId9" imgW="1396800" imgH="279360" progId="Equation.DSMT4">
                  <p:embed/>
                </p:oleObj>
              </mc:Choice>
              <mc:Fallback>
                <p:oleObj name="Equation" r:id="rId9" imgW="1396800" imgH="279360" progId="Equation.DSMT4">
                  <p:embed/>
                  <p:pic>
                    <p:nvPicPr>
                      <p:cNvPr id="169363" name="Object 1427"/>
                      <p:cNvPicPr>
                        <a:picLocks noChangeAspect="1" noChangeArrowheads="1"/>
                      </p:cNvPicPr>
                      <p:nvPr/>
                    </p:nvPicPr>
                    <p:blipFill>
                      <a:blip r:embed="rId10"/>
                      <a:srcRect/>
                      <a:stretch>
                        <a:fillRect/>
                      </a:stretch>
                    </p:blipFill>
                    <p:spPr bwMode="auto">
                      <a:xfrm>
                        <a:off x="4768850" y="5377983"/>
                        <a:ext cx="2620721" cy="524144"/>
                      </a:xfrm>
                      <a:prstGeom prst="rect">
                        <a:avLst/>
                      </a:prstGeom>
                      <a:solidFill>
                        <a:schemeClr val="accent1">
                          <a:lumMod val="60000"/>
                          <a:lumOff val="40000"/>
                        </a:schemeClr>
                      </a:solidFill>
                    </p:spPr>
                  </p:pic>
                </p:oleObj>
              </mc:Fallback>
            </mc:AlternateContent>
          </a:graphicData>
        </a:graphic>
      </p:graphicFrame>
      <p:graphicFrame>
        <p:nvGraphicFramePr>
          <p:cNvPr id="23" name="Object 1429">
            <a:extLst>
              <a:ext uri="{FF2B5EF4-FFF2-40B4-BE49-F238E27FC236}">
                <a16:creationId xmlns:a16="http://schemas.microsoft.com/office/drawing/2014/main" id="{6EE96B60-DCBD-45F1-A5ED-54A57830B97A}"/>
              </a:ext>
            </a:extLst>
          </p:cNvPr>
          <p:cNvGraphicFramePr>
            <a:graphicFrameLocks noChangeAspect="1"/>
          </p:cNvGraphicFramePr>
          <p:nvPr>
            <p:extLst>
              <p:ext uri="{D42A27DB-BD31-4B8C-83A1-F6EECF244321}">
                <p14:modId xmlns:p14="http://schemas.microsoft.com/office/powerpoint/2010/main" val="3203350945"/>
              </p:ext>
            </p:extLst>
          </p:nvPr>
        </p:nvGraphicFramePr>
        <p:xfrm>
          <a:off x="2654421" y="5236965"/>
          <a:ext cx="1166812" cy="665162"/>
        </p:xfrm>
        <a:graphic>
          <a:graphicData uri="http://schemas.openxmlformats.org/presentationml/2006/ole">
            <mc:AlternateContent xmlns:mc="http://schemas.openxmlformats.org/markup-compatibility/2006">
              <mc:Choice xmlns:v="urn:schemas-microsoft-com:vml" Requires="v">
                <p:oleObj spid="_x0000_s13497" name="Equation" r:id="rId11" imgW="622080" imgH="419040" progId="Equation.DSMT4">
                  <p:embed/>
                </p:oleObj>
              </mc:Choice>
              <mc:Fallback>
                <p:oleObj name="Equation" r:id="rId11" imgW="622080" imgH="419040" progId="Equation.DSMT4">
                  <p:embed/>
                  <p:pic>
                    <p:nvPicPr>
                      <p:cNvPr id="17" name="Object 1429">
                        <a:extLst>
                          <a:ext uri="{FF2B5EF4-FFF2-40B4-BE49-F238E27FC236}">
                            <a16:creationId xmlns:a16="http://schemas.microsoft.com/office/drawing/2014/main" id="{9E0A2314-5C83-43AD-8C85-1F4FE6389F91}"/>
                          </a:ext>
                        </a:extLst>
                      </p:cNvPr>
                      <p:cNvPicPr>
                        <a:picLocks noChangeAspect="1" noChangeArrowheads="1"/>
                      </p:cNvPicPr>
                      <p:nvPr/>
                    </p:nvPicPr>
                    <p:blipFill>
                      <a:blip r:embed="rId12"/>
                      <a:srcRect/>
                      <a:stretch>
                        <a:fillRect/>
                      </a:stretch>
                    </p:blipFill>
                    <p:spPr bwMode="auto">
                      <a:xfrm>
                        <a:off x="2654421" y="5236965"/>
                        <a:ext cx="1166812" cy="665162"/>
                      </a:xfrm>
                      <a:prstGeom prst="rect">
                        <a:avLst/>
                      </a:prstGeom>
                      <a:noFill/>
                    </p:spPr>
                  </p:pic>
                </p:oleObj>
              </mc:Fallback>
            </mc:AlternateContent>
          </a:graphicData>
        </a:graphic>
      </p:graphicFrame>
      <p:sp>
        <p:nvSpPr>
          <p:cNvPr id="24" name="Text Box 13">
            <a:extLst>
              <a:ext uri="{FF2B5EF4-FFF2-40B4-BE49-F238E27FC236}">
                <a16:creationId xmlns:a16="http://schemas.microsoft.com/office/drawing/2014/main" id="{E6B19ED9-9C3F-4EBC-8931-1B7277B40C7A}"/>
              </a:ext>
            </a:extLst>
          </p:cNvPr>
          <p:cNvSpPr txBox="1">
            <a:spLocks noChangeArrowheads="1"/>
          </p:cNvSpPr>
          <p:nvPr/>
        </p:nvSpPr>
        <p:spPr bwMode="auto">
          <a:xfrm>
            <a:off x="7717934" y="4789060"/>
            <a:ext cx="3307503" cy="1422762"/>
          </a:xfrm>
          <a:prstGeom prst="rect">
            <a:avLst/>
          </a:prstGeom>
          <a:noFill/>
          <a:ln w="9525">
            <a:noFill/>
            <a:miter lim="800000"/>
            <a:headEnd/>
            <a:tailEnd/>
          </a:ln>
        </p:spPr>
        <p:txBody>
          <a:bodyPr wrap="square">
            <a:spAutoFit/>
          </a:bodyPr>
          <a:lstStyle/>
          <a:p>
            <a:pPr>
              <a:lnSpc>
                <a:spcPct val="150000"/>
              </a:lnSpc>
            </a:pP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给输入端一个合适的微调，抵消</a:t>
            </a:r>
            <a:r>
              <a:rPr lang="en-US" altLang="zh-CN"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E</a:t>
            </a:r>
            <a:r>
              <a:rPr lang="en-US" altLang="zh-CN" sz="2000" baseline="-25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I</a:t>
            </a: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，可消除或减少输出总失调误差。</a:t>
            </a:r>
          </a:p>
        </p:txBody>
      </p:sp>
      <p:sp>
        <p:nvSpPr>
          <p:cNvPr id="6" name="标题 5">
            <a:extLst>
              <a:ext uri="{FF2B5EF4-FFF2-40B4-BE49-F238E27FC236}">
                <a16:creationId xmlns:a16="http://schemas.microsoft.com/office/drawing/2014/main" id="{930DC03C-2EB2-4705-A714-2F925A83A9C0}"/>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、输入失调电压和输入失调电流的调整</a:t>
            </a:r>
          </a:p>
        </p:txBody>
      </p:sp>
    </p:spTree>
    <p:extLst>
      <p:ext uri="{BB962C8B-B14F-4D97-AF65-F5344CB8AC3E}">
        <p14:creationId xmlns:p14="http://schemas.microsoft.com/office/powerpoint/2010/main" val="6211535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ACAB2246-B847-4CD6-AAC3-1A0A3C898067}"/>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输入失调电压和输入失调电流的调整</a:t>
            </a:r>
          </a:p>
        </p:txBody>
      </p:sp>
      <p:sp>
        <p:nvSpPr>
          <p:cNvPr id="550914" name="Rectangle 2"/>
          <p:cNvSpPr>
            <a:spLocks noGrp="1" noChangeArrowheads="1"/>
          </p:cNvSpPr>
          <p:nvPr>
            <p:ph idx="4294967295"/>
          </p:nvPr>
        </p:nvSpPr>
        <p:spPr>
          <a:xfrm>
            <a:off x="838200" y="1429655"/>
            <a:ext cx="10515600" cy="4977788"/>
          </a:xfrm>
        </p:spPr>
        <p:txBody>
          <a:bodyPr/>
          <a:lstStyle/>
          <a:p>
            <a:pPr eaLnBrk="1" hangingPunct="1">
              <a:spcBef>
                <a:spcPct val="0"/>
              </a:spcBef>
            </a:pPr>
            <a:r>
              <a:rPr lang="zh-CN" altLang="en-US" dirty="0">
                <a:latin typeface="微软雅黑" panose="020B0503020204020204" pitchFamily="34" charset="-122"/>
                <a:ea typeface="微软雅黑" panose="020B0503020204020204" pitchFamily="34" charset="-122"/>
              </a:rPr>
              <a:t>输入失调电压和输入失调电流的调整</a:t>
            </a:r>
          </a:p>
          <a:p>
            <a:pPr lvl="1" eaLnBrk="1" hangingPunct="1">
              <a:spcBef>
                <a:spcPct val="0"/>
              </a:spcBef>
            </a:pPr>
            <a:r>
              <a:rPr lang="zh-CN" altLang="en-US" dirty="0">
                <a:latin typeface="微软雅黑" panose="020B0503020204020204" pitchFamily="34" charset="-122"/>
                <a:ea typeface="微软雅黑" panose="020B0503020204020204" pitchFamily="34" charset="-122"/>
              </a:rPr>
              <a:t>内部调整法：运放本身设有调整失调的端子，通过一个可调电阻</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电位器来调整。</a:t>
            </a:r>
          </a:p>
          <a:p>
            <a:pPr lvl="2" eaLnBrk="1" hangingPunct="1">
              <a:spcBef>
                <a:spcPct val="0"/>
              </a:spcBef>
            </a:pPr>
            <a:r>
              <a:rPr lang="en-US" altLang="zh-CN" sz="2000" dirty="0">
                <a:latin typeface="微软雅黑" panose="020B0503020204020204" pitchFamily="34" charset="-122"/>
                <a:ea typeface="微软雅黑" panose="020B0503020204020204" pitchFamily="34" charset="-122"/>
              </a:rPr>
              <a:t>741 </a:t>
            </a:r>
            <a:r>
              <a:rPr lang="zh-CN" altLang="en-US" sz="2000" dirty="0">
                <a:latin typeface="微软雅黑" panose="020B0503020204020204" pitchFamily="34" charset="-122"/>
                <a:ea typeface="微软雅黑" panose="020B0503020204020204" pitchFamily="34" charset="-122"/>
              </a:rPr>
              <a:t>自身带有调零端，可进行内部调整</a:t>
            </a:r>
          </a:p>
          <a:p>
            <a:pPr lvl="1" eaLnBrk="1" hangingPunct="1">
              <a:spcBef>
                <a:spcPct val="0"/>
              </a:spcBef>
            </a:pPr>
            <a:r>
              <a:rPr lang="zh-CN" altLang="en-US" dirty="0">
                <a:latin typeface="微软雅黑" panose="020B0503020204020204" pitchFamily="34" charset="-122"/>
                <a:ea typeface="微软雅黑" panose="020B0503020204020204" pitchFamily="34" charset="-122"/>
              </a:rPr>
              <a:t>外部调整法：运放本身没有输入失调电压</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失调电流的调整端子，由外部把调整电压加至运放的反相输入端或同相输入端。</a:t>
            </a:r>
            <a:endParaRPr lang="en-US" altLang="zh-CN" dirty="0">
              <a:latin typeface="微软雅黑" panose="020B0503020204020204" pitchFamily="34" charset="-122"/>
              <a:ea typeface="微软雅黑" panose="020B0503020204020204" pitchFamily="34" charset="-122"/>
            </a:endParaRPr>
          </a:p>
          <a:p>
            <a:pPr lvl="2" eaLnBrk="1" hangingPunct="1">
              <a:spcBef>
                <a:spcPct val="0"/>
              </a:spcBef>
            </a:pPr>
            <a:r>
              <a:rPr lang="zh-CN" altLang="en-US" sz="2000" dirty="0">
                <a:latin typeface="微软雅黑" panose="020B0503020204020204" pitchFamily="34" charset="-122"/>
                <a:ea typeface="微软雅黑" panose="020B0503020204020204" pitchFamily="34" charset="-122"/>
              </a:rPr>
              <a:t>输入信号在同相端，则在反相端加调零</a:t>
            </a:r>
            <a:endParaRPr lang="en-US" altLang="zh-CN" sz="2000" dirty="0">
              <a:latin typeface="微软雅黑" panose="020B0503020204020204" pitchFamily="34" charset="-122"/>
              <a:ea typeface="微软雅黑" panose="020B0503020204020204" pitchFamily="34" charset="-122"/>
            </a:endParaRPr>
          </a:p>
          <a:p>
            <a:pPr lvl="2" eaLnBrk="1" hangingPunct="1">
              <a:spcBef>
                <a:spcPct val="0"/>
              </a:spcBef>
            </a:pPr>
            <a:r>
              <a:rPr lang="zh-CN" altLang="en-US" sz="2000" dirty="0">
                <a:latin typeface="微软雅黑" panose="020B0503020204020204" pitchFamily="34" charset="-122"/>
                <a:ea typeface="微软雅黑" panose="020B0503020204020204" pitchFamily="34" charset="-122"/>
              </a:rPr>
              <a:t>输入信号在反相端，则在同相端加调零</a:t>
            </a:r>
            <a:endParaRPr lang="en-US" altLang="zh-CN" sz="2000" dirty="0">
              <a:latin typeface="微软雅黑" panose="020B0503020204020204" pitchFamily="34" charset="-122"/>
              <a:ea typeface="微软雅黑" panose="020B0503020204020204" pitchFamily="34" charset="-122"/>
            </a:endParaRPr>
          </a:p>
          <a:p>
            <a:pPr lvl="2" eaLnBrk="1" hangingPunct="1">
              <a:spcBef>
                <a:spcPct val="0"/>
              </a:spcBef>
            </a:pPr>
            <a:endParaRPr lang="zh-CN" altLang="en-US" sz="2000" dirty="0">
              <a:latin typeface="微软雅黑" panose="020B0503020204020204" pitchFamily="34" charset="-122"/>
              <a:ea typeface="微软雅黑" panose="020B0503020204020204" pitchFamily="34" charset="-122"/>
            </a:endParaRPr>
          </a:p>
          <a:p>
            <a:pPr lvl="1" eaLnBrk="1" hangingPunct="1">
              <a:spcBef>
                <a:spcPct val="0"/>
              </a:spcBef>
            </a:pP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738" name="Rectangle 2"/>
          <p:cNvSpPr>
            <a:spLocks noGrp="1" noChangeArrowheads="1"/>
          </p:cNvSpPr>
          <p:nvPr>
            <p:ph type="title"/>
          </p:nvPr>
        </p:nvSpPr>
        <p:spPr/>
        <p:txBody>
          <a:bodyPr/>
          <a:lstStyle/>
          <a:p>
            <a:r>
              <a:rPr dirty="0" err="1"/>
              <a:t>外部调整法</a:t>
            </a:r>
            <a:endParaRPr dirty="0"/>
          </a:p>
        </p:txBody>
      </p:sp>
      <p:sp>
        <p:nvSpPr>
          <p:cNvPr id="4" name="内容占位符 3">
            <a:extLst>
              <a:ext uri="{FF2B5EF4-FFF2-40B4-BE49-F238E27FC236}">
                <a16:creationId xmlns:a16="http://schemas.microsoft.com/office/drawing/2014/main" id="{5958D908-35CB-4DB5-A3CE-2DA331A670E1}"/>
              </a:ext>
            </a:extLst>
          </p:cNvPr>
          <p:cNvSpPr>
            <a:spLocks noGrp="1"/>
          </p:cNvSpPr>
          <p:nvPr>
            <p:ph idx="4294967295"/>
          </p:nvPr>
        </p:nvSpPr>
        <p:spPr>
          <a:xfrm>
            <a:off x="838200" y="1168924"/>
            <a:ext cx="10515600" cy="5008040"/>
          </a:xfrm>
        </p:spPr>
        <p:txBody>
          <a:bodyPr/>
          <a:lstStyle/>
          <a:p>
            <a:r>
              <a:rPr lang="zh-CN" altLang="en-US" dirty="0">
                <a:latin typeface="微软雅黑" panose="020B0503020204020204" pitchFamily="34" charset="-122"/>
              </a:rPr>
              <a:t>外部调整法：由外部把调整电压接到运算放大器的某一输入端</a:t>
            </a:r>
          </a:p>
        </p:txBody>
      </p:sp>
      <p:sp>
        <p:nvSpPr>
          <p:cNvPr id="13" name="Text Box 5">
            <a:extLst>
              <a:ext uri="{FF2B5EF4-FFF2-40B4-BE49-F238E27FC236}">
                <a16:creationId xmlns:a16="http://schemas.microsoft.com/office/drawing/2014/main" id="{F5A0279D-4807-4DA6-95BB-29714612AD0D}"/>
              </a:ext>
            </a:extLst>
          </p:cNvPr>
          <p:cNvSpPr txBox="1">
            <a:spLocks noChangeArrowheads="1"/>
          </p:cNvSpPr>
          <p:nvPr/>
        </p:nvSpPr>
        <p:spPr bwMode="auto">
          <a:xfrm>
            <a:off x="2791652" y="5717839"/>
            <a:ext cx="1475084" cy="400110"/>
          </a:xfrm>
          <a:prstGeom prst="rect">
            <a:avLst/>
          </a:prstGeom>
          <a:noFill/>
          <a:ln w="9525">
            <a:noFill/>
            <a:miter lim="800000"/>
            <a:headEnd/>
            <a:tailEnd/>
          </a:ln>
        </p:spPr>
        <p:txBody>
          <a:bodyPr wrap="none">
            <a:spAutoFit/>
          </a:bodyPr>
          <a:lstStyle/>
          <a:p>
            <a:pPr algn="ctr">
              <a:spcBef>
                <a:spcPct val="20000"/>
              </a:spcBef>
            </a:pPr>
            <a:r>
              <a:rPr lang="zh-CN" altLang="en-US" sz="2000" b="1" dirty="0">
                <a:latin typeface="微软雅黑" panose="020B0503020204020204" pitchFamily="34" charset="-122"/>
                <a:ea typeface="微软雅黑" panose="020B0503020204020204" pitchFamily="34" charset="-122"/>
              </a:rPr>
              <a:t>接入同相端</a:t>
            </a:r>
          </a:p>
        </p:txBody>
      </p:sp>
      <p:sp>
        <p:nvSpPr>
          <p:cNvPr id="14" name="Text Box 5">
            <a:extLst>
              <a:ext uri="{FF2B5EF4-FFF2-40B4-BE49-F238E27FC236}">
                <a16:creationId xmlns:a16="http://schemas.microsoft.com/office/drawing/2014/main" id="{6AEA02FC-D6B7-4B5E-B0C8-E47FB1AB649A}"/>
              </a:ext>
            </a:extLst>
          </p:cNvPr>
          <p:cNvSpPr txBox="1">
            <a:spLocks noChangeArrowheads="1"/>
          </p:cNvSpPr>
          <p:nvPr/>
        </p:nvSpPr>
        <p:spPr bwMode="auto">
          <a:xfrm>
            <a:off x="7695271" y="5717839"/>
            <a:ext cx="1475083" cy="400110"/>
          </a:xfrm>
          <a:prstGeom prst="rect">
            <a:avLst/>
          </a:prstGeom>
          <a:noFill/>
          <a:ln w="9525">
            <a:noFill/>
            <a:miter lim="800000"/>
            <a:headEnd/>
            <a:tailEnd/>
          </a:ln>
        </p:spPr>
        <p:txBody>
          <a:bodyPr wrap="none">
            <a:spAutoFit/>
          </a:bodyPr>
          <a:lstStyle/>
          <a:p>
            <a:pPr algn="ctr">
              <a:spcBef>
                <a:spcPct val="20000"/>
              </a:spcBef>
            </a:pPr>
            <a:r>
              <a:rPr lang="zh-CN" altLang="en-US" sz="2000" b="1" dirty="0">
                <a:latin typeface="微软雅黑" panose="020B0503020204020204" pitchFamily="34" charset="-122"/>
                <a:ea typeface="微软雅黑" panose="020B0503020204020204" pitchFamily="34" charset="-122"/>
              </a:rPr>
              <a:t>接入反相端</a:t>
            </a:r>
          </a:p>
        </p:txBody>
      </p:sp>
      <p:pic>
        <p:nvPicPr>
          <p:cNvPr id="3" name="图片 2">
            <a:extLst>
              <a:ext uri="{FF2B5EF4-FFF2-40B4-BE49-F238E27FC236}">
                <a16:creationId xmlns:a16="http://schemas.microsoft.com/office/drawing/2014/main" id="{039642E8-09BC-4A14-8F6A-5A3516BC3E67}"/>
              </a:ext>
            </a:extLst>
          </p:cNvPr>
          <p:cNvPicPr>
            <a:picLocks noChangeAspect="1"/>
          </p:cNvPicPr>
          <p:nvPr/>
        </p:nvPicPr>
        <p:blipFill>
          <a:blip r:embed="rId3"/>
          <a:stretch>
            <a:fillRect/>
          </a:stretch>
        </p:blipFill>
        <p:spPr>
          <a:xfrm>
            <a:off x="2023153" y="1946355"/>
            <a:ext cx="7870876" cy="3712468"/>
          </a:xfrm>
          <a:prstGeom prst="rect">
            <a:avLst/>
          </a:prstGeom>
        </p:spPr>
      </p:pic>
    </p:spTree>
    <p:extLst>
      <p:ext uri="{BB962C8B-B14F-4D97-AF65-F5344CB8AC3E}">
        <p14:creationId xmlns:p14="http://schemas.microsoft.com/office/powerpoint/2010/main" val="1746021154"/>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1937" name="标题 1"/>
          <p:cNvSpPr>
            <a:spLocks noGrp="1"/>
          </p:cNvSpPr>
          <p:nvPr>
            <p:ph type="title"/>
          </p:nvPr>
        </p:nvSpPr>
        <p:spPr/>
        <p:txBody>
          <a:bodyPr/>
          <a:lstStyle/>
          <a:p>
            <a:r>
              <a:rPr dirty="0" err="1">
                <a:latin typeface="微软雅黑" panose="020B0503020204020204" pitchFamily="34" charset="-122"/>
                <a:ea typeface="微软雅黑" panose="020B0503020204020204" pitchFamily="34" charset="-122"/>
              </a:rPr>
              <a:t>内部调整法</a:t>
            </a:r>
            <a:endParaRPr dirty="0">
              <a:latin typeface="微软雅黑" panose="020B0503020204020204" pitchFamily="34" charset="-122"/>
              <a:ea typeface="微软雅黑" panose="020B0503020204020204" pitchFamily="34" charset="-122"/>
            </a:endParaRPr>
          </a:p>
        </p:txBody>
      </p:sp>
      <p:sp>
        <p:nvSpPr>
          <p:cNvPr id="551938" name="内容占位符 2"/>
          <p:cNvSpPr>
            <a:spLocks noGrp="1"/>
          </p:cNvSpPr>
          <p:nvPr>
            <p:ph idx="4294967295"/>
          </p:nvPr>
        </p:nvSpPr>
        <p:spPr>
          <a:xfrm>
            <a:off x="838200" y="1168924"/>
            <a:ext cx="10515600" cy="5008040"/>
          </a:xfrm>
        </p:spPr>
        <p:txBody>
          <a:bodyPr/>
          <a:lstStyle/>
          <a:p>
            <a:pPr eaLnBrk="1" hangingPunct="1">
              <a:spcBef>
                <a:spcPct val="0"/>
              </a:spcBef>
            </a:pPr>
            <a:r>
              <a:rPr>
                <a:latin typeface="微软雅黑" panose="020B0503020204020204" pitchFamily="34" charset="-122"/>
                <a:ea typeface="微软雅黑" panose="020B0503020204020204" pitchFamily="34" charset="-122"/>
              </a:rPr>
              <a:t>许多线性集成运算放大器设有调整失调的端子</a:t>
            </a:r>
          </a:p>
        </p:txBody>
      </p:sp>
      <p:pic>
        <p:nvPicPr>
          <p:cNvPr id="551939" name="图片 3"/>
          <p:cNvPicPr>
            <a:picLocks noChangeAspect="1"/>
          </p:cNvPicPr>
          <p:nvPr/>
        </p:nvPicPr>
        <p:blipFill>
          <a:blip r:embed="rId2"/>
          <a:srcRect/>
          <a:stretch>
            <a:fillRect/>
          </a:stretch>
        </p:blipFill>
        <p:spPr bwMode="auto">
          <a:xfrm>
            <a:off x="762000" y="2390775"/>
            <a:ext cx="5334000" cy="3063875"/>
          </a:xfrm>
          <a:prstGeom prst="rect">
            <a:avLst/>
          </a:prstGeom>
          <a:noFill/>
          <a:ln w="9525">
            <a:noFill/>
            <a:miter lim="800000"/>
            <a:headEnd/>
            <a:tailEnd/>
          </a:ln>
        </p:spPr>
      </p:pic>
      <p:pic>
        <p:nvPicPr>
          <p:cNvPr id="551940" name="图片 4"/>
          <p:cNvPicPr>
            <a:picLocks noChangeAspect="1"/>
          </p:cNvPicPr>
          <p:nvPr/>
        </p:nvPicPr>
        <p:blipFill>
          <a:blip r:embed="rId3"/>
          <a:srcRect/>
          <a:stretch>
            <a:fillRect/>
          </a:stretch>
        </p:blipFill>
        <p:spPr bwMode="auto">
          <a:xfrm>
            <a:off x="6416675" y="2390775"/>
            <a:ext cx="5624513" cy="306070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8BE8393D-D3B7-45CA-BD62-2D19544C1A73}"/>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1.4.3 </a:t>
            </a:r>
            <a:r>
              <a:rPr lang="zh-CN" altLang="en-US" dirty="0">
                <a:latin typeface="微软雅黑" panose="020B0503020204020204" pitchFamily="34" charset="-122"/>
                <a:ea typeface="微软雅黑" panose="020B0503020204020204" pitchFamily="34" charset="-122"/>
              </a:rPr>
              <a:t>运算放大器的转换速率和最大不失真率</a:t>
            </a:r>
          </a:p>
        </p:txBody>
      </p:sp>
      <p:sp>
        <p:nvSpPr>
          <p:cNvPr id="5" name="内容占位符 4">
            <a:extLst>
              <a:ext uri="{FF2B5EF4-FFF2-40B4-BE49-F238E27FC236}">
                <a16:creationId xmlns:a16="http://schemas.microsoft.com/office/drawing/2014/main" id="{6E6DC884-536D-4757-8383-5B9340A16D15}"/>
              </a:ext>
            </a:extLst>
          </p:cNvPr>
          <p:cNvSpPr>
            <a:spLocks noGrp="1"/>
          </p:cNvSpPr>
          <p:nvPr>
            <p:ph idx="1"/>
          </p:nvPr>
        </p:nvSpPr>
        <p:spPr/>
        <p:txBody>
          <a:bodyPr/>
          <a:lstStyle/>
          <a:p>
            <a:r>
              <a:rPr lang="zh-CN" altLang="en-US" dirty="0">
                <a:latin typeface="微软雅黑" panose="020B0503020204020204" pitchFamily="34" charset="-122"/>
                <a:ea typeface="微软雅黑" panose="020B0503020204020204" pitchFamily="34" charset="-122"/>
              </a:rPr>
              <a:t>转换速率</a:t>
            </a:r>
            <a:r>
              <a:rPr lang="en-US" altLang="zh-CN" dirty="0">
                <a:latin typeface="微软雅黑" panose="020B0503020204020204" pitchFamily="34" charset="-122"/>
                <a:ea typeface="微软雅黑" panose="020B0503020204020204" pitchFamily="34" charset="-122"/>
              </a:rPr>
              <a:t>SR</a:t>
            </a:r>
            <a:r>
              <a:rPr lang="zh-CN" altLang="en-US" dirty="0">
                <a:latin typeface="微软雅黑" panose="020B0503020204020204" pitchFamily="34" charset="-122"/>
                <a:ea typeface="微软雅黑" panose="020B0503020204020204" pitchFamily="34" charset="-122"/>
              </a:rPr>
              <a:t>：运算放大器的输入信号为高频正弦波，而输出呈三角波时，其三角波的斜率，并用</a:t>
            </a:r>
            <a:r>
              <a:rPr lang="en-US" altLang="zh-CN" dirty="0">
                <a:latin typeface="微软雅黑" panose="020B0503020204020204" pitchFamily="34" charset="-122"/>
                <a:ea typeface="微软雅黑" panose="020B0503020204020204" pitchFamily="34" charset="-122"/>
              </a:rPr>
              <a:t>V/</a:t>
            </a:r>
            <a:r>
              <a:rPr lang="en-US" altLang="zh-CN" dirty="0" err="1">
                <a:latin typeface="微软雅黑" panose="020B0503020204020204" pitchFamily="34" charset="-122"/>
                <a:ea typeface="微软雅黑" panose="020B0503020204020204" pitchFamily="34" charset="-122"/>
              </a:rPr>
              <a:t>μs</a:t>
            </a:r>
            <a:r>
              <a:rPr lang="zh-CN" altLang="en-US" dirty="0">
                <a:latin typeface="微软雅黑" panose="020B0503020204020204" pitchFamily="34" charset="-122"/>
                <a:ea typeface="微软雅黑" panose="020B0503020204020204" pitchFamily="34" charset="-122"/>
              </a:rPr>
              <a:t>表示。</a:t>
            </a:r>
          </a:p>
        </p:txBody>
      </p:sp>
      <p:pic>
        <p:nvPicPr>
          <p:cNvPr id="32770" name="Picture 2">
            <a:extLst>
              <a:ext uri="{FF2B5EF4-FFF2-40B4-BE49-F238E27FC236}">
                <a16:creationId xmlns:a16="http://schemas.microsoft.com/office/drawing/2014/main" id="{49B66F6F-1E0A-4523-AEE4-1DED3F24E52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51449" y="2824341"/>
            <a:ext cx="952501"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文本框 7">
            <a:extLst>
              <a:ext uri="{FF2B5EF4-FFF2-40B4-BE49-F238E27FC236}">
                <a16:creationId xmlns:a16="http://schemas.microsoft.com/office/drawing/2014/main" id="{6124EB93-1166-403E-84C1-2ADA4A4FB02B}"/>
              </a:ext>
            </a:extLst>
          </p:cNvPr>
          <p:cNvSpPr txBox="1"/>
          <p:nvPr/>
        </p:nvSpPr>
        <p:spPr>
          <a:xfrm>
            <a:off x="942974" y="3600824"/>
            <a:ext cx="8791575" cy="46166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若输出信号为正弦波</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u=</a:t>
            </a:r>
            <a:r>
              <a:rPr lang="en-US" altLang="zh-CN" sz="2400" b="1" dirty="0" err="1">
                <a:latin typeface="微软雅黑" panose="020B0503020204020204" pitchFamily="34" charset="-122"/>
                <a:ea typeface="微软雅黑" panose="020B0503020204020204" pitchFamily="34" charset="-122"/>
                <a:cs typeface="Times New Roman" panose="02020603050405020304" pitchFamily="18" charset="0"/>
              </a:rPr>
              <a:t>U</a:t>
            </a:r>
            <a:r>
              <a:rPr lang="en-US" altLang="zh-CN" sz="2400" b="1" baseline="-25000" dirty="0" err="1">
                <a:latin typeface="微软雅黑" panose="020B0503020204020204" pitchFamily="34" charset="-122"/>
                <a:ea typeface="微软雅黑" panose="020B0503020204020204" pitchFamily="34" charset="-122"/>
                <a:cs typeface="Times New Roman" panose="02020603050405020304" pitchFamily="18" charset="0"/>
              </a:rPr>
              <a:t>m</a:t>
            </a:r>
            <a:r>
              <a:rPr lang="en-US" altLang="zh-CN" sz="2400" b="1" dirty="0" err="1">
                <a:latin typeface="微软雅黑" panose="020B0503020204020204" pitchFamily="34" charset="-122"/>
                <a:ea typeface="微软雅黑" panose="020B0503020204020204" pitchFamily="34" charset="-122"/>
                <a:cs typeface="Times New Roman" panose="02020603050405020304" pitchFamily="18" charset="0"/>
              </a:rPr>
              <a:t>sinωt</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，这时</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u</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的最大变化速率为</a:t>
            </a:r>
          </a:p>
        </p:txBody>
      </p:sp>
      <p:graphicFrame>
        <p:nvGraphicFramePr>
          <p:cNvPr id="10" name="Object 599">
            <a:extLst>
              <a:ext uri="{FF2B5EF4-FFF2-40B4-BE49-F238E27FC236}">
                <a16:creationId xmlns:a16="http://schemas.microsoft.com/office/drawing/2014/main" id="{9A67F546-3F87-4E71-8A51-5C49A8AAA811}"/>
              </a:ext>
            </a:extLst>
          </p:cNvPr>
          <p:cNvGraphicFramePr>
            <a:graphicFrameLocks noChangeAspect="1"/>
          </p:cNvGraphicFramePr>
          <p:nvPr>
            <p:extLst>
              <p:ext uri="{D42A27DB-BD31-4B8C-83A1-F6EECF244321}">
                <p14:modId xmlns:p14="http://schemas.microsoft.com/office/powerpoint/2010/main" val="1128927728"/>
              </p:ext>
            </p:extLst>
          </p:nvPr>
        </p:nvGraphicFramePr>
        <p:xfrm>
          <a:off x="4184582" y="4179441"/>
          <a:ext cx="3086234" cy="798790"/>
        </p:xfrm>
        <a:graphic>
          <a:graphicData uri="http://schemas.openxmlformats.org/presentationml/2006/ole">
            <mc:AlternateContent xmlns:mc="http://schemas.openxmlformats.org/markup-compatibility/2006">
              <mc:Choice xmlns:v="urn:schemas-microsoft-com:vml" Requires="v">
                <p:oleObj spid="_x0000_s32825" name="Equation" r:id="rId4" imgW="1485720" imgH="393480" progId="Equation.DSMT4">
                  <p:embed/>
                </p:oleObj>
              </mc:Choice>
              <mc:Fallback>
                <p:oleObj name="Equation" r:id="rId4" imgW="1485720" imgH="393480" progId="Equation.DSMT4">
                  <p:embed/>
                  <p:pic>
                    <p:nvPicPr>
                      <p:cNvPr id="14" name="Object 599">
                        <a:extLst>
                          <a:ext uri="{FF2B5EF4-FFF2-40B4-BE49-F238E27FC236}">
                            <a16:creationId xmlns:a16="http://schemas.microsoft.com/office/drawing/2014/main" id="{31AD077A-256B-4786-8581-7BF61FE411E2}"/>
                          </a:ext>
                        </a:extLst>
                      </p:cNvPr>
                      <p:cNvPicPr>
                        <a:picLocks noChangeAspect="1" noChangeArrowheads="1"/>
                      </p:cNvPicPr>
                      <p:nvPr/>
                    </p:nvPicPr>
                    <p:blipFill>
                      <a:blip r:embed="rId5"/>
                      <a:srcRect/>
                      <a:stretch>
                        <a:fillRect/>
                      </a:stretch>
                    </p:blipFill>
                    <p:spPr bwMode="auto">
                      <a:xfrm>
                        <a:off x="4184582" y="4179441"/>
                        <a:ext cx="3086234" cy="798790"/>
                      </a:xfrm>
                      <a:prstGeom prst="rect">
                        <a:avLst/>
                      </a:prstGeom>
                      <a:noFill/>
                    </p:spPr>
                  </p:pic>
                </p:oleObj>
              </mc:Fallback>
            </mc:AlternateContent>
          </a:graphicData>
        </a:graphic>
      </p:graphicFrame>
      <p:sp>
        <p:nvSpPr>
          <p:cNvPr id="12" name="文本框 11">
            <a:extLst>
              <a:ext uri="{FF2B5EF4-FFF2-40B4-BE49-F238E27FC236}">
                <a16:creationId xmlns:a16="http://schemas.microsoft.com/office/drawing/2014/main" id="{284B1DFD-83A5-4AFA-872E-1FECE4866048}"/>
              </a:ext>
            </a:extLst>
          </p:cNvPr>
          <p:cNvSpPr txBox="1"/>
          <p:nvPr/>
        </p:nvSpPr>
        <p:spPr>
          <a:xfrm>
            <a:off x="874711" y="5070546"/>
            <a:ext cx="9705976" cy="461665"/>
          </a:xfrm>
          <a:prstGeom prst="rect">
            <a:avLst/>
          </a:prstGeom>
          <a:noFill/>
        </p:spPr>
        <p:txBody>
          <a:bodyPr wrap="square">
            <a:spAutoFit/>
          </a:bodyPr>
          <a:lstStyle/>
          <a:p>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为使输出信号不失真，</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du/</a:t>
            </a:r>
            <a:r>
              <a:rPr lang="en-US" altLang="zh-CN" sz="2400" b="1" dirty="0" err="1">
                <a:latin typeface="微软雅黑" panose="020B0503020204020204" pitchFamily="34" charset="-122"/>
                <a:ea typeface="微软雅黑" panose="020B0503020204020204" pitchFamily="34" charset="-122"/>
                <a:cs typeface="Times New Roman" panose="02020603050405020304" pitchFamily="18" charset="0"/>
              </a:rPr>
              <a:t>dt│</a:t>
            </a:r>
            <a:r>
              <a:rPr lang="en-US" altLang="zh-CN" sz="2400" b="1" baseline="-25000" dirty="0" err="1">
                <a:latin typeface="微软雅黑" panose="020B0503020204020204" pitchFamily="34" charset="-122"/>
                <a:ea typeface="微软雅黑" panose="020B0503020204020204" pitchFamily="34" charset="-122"/>
                <a:cs typeface="Times New Roman" panose="02020603050405020304" pitchFamily="18" charset="0"/>
              </a:rPr>
              <a:t>max</a:t>
            </a:r>
            <a:r>
              <a:rPr lang="zh-CN" altLang="en-US" sz="2400" b="1" dirty="0">
                <a:latin typeface="微软雅黑" panose="020B0503020204020204" pitchFamily="34" charset="-122"/>
                <a:ea typeface="微软雅黑" panose="020B0503020204020204" pitchFamily="34" charset="-122"/>
                <a:cs typeface="Times New Roman" panose="02020603050405020304" pitchFamily="18" charset="0"/>
              </a:rPr>
              <a:t>的值应小于或等于转换速率</a:t>
            </a:r>
            <a:r>
              <a:rPr lang="en-US" altLang="zh-CN" sz="2400" b="1" dirty="0">
                <a:latin typeface="微软雅黑" panose="020B0503020204020204" pitchFamily="34" charset="-122"/>
                <a:ea typeface="微软雅黑" panose="020B0503020204020204" pitchFamily="34" charset="-122"/>
                <a:cs typeface="Times New Roman" panose="02020603050405020304" pitchFamily="18" charset="0"/>
              </a:rPr>
              <a:t>SR</a:t>
            </a:r>
            <a:endParaRPr lang="zh-CN" altLang="en-US" sz="2400" b="1" dirty="0">
              <a:latin typeface="微软雅黑" panose="020B0503020204020204" pitchFamily="34" charset="-122"/>
              <a:ea typeface="微软雅黑" panose="020B0503020204020204" pitchFamily="34" charset="-122"/>
              <a:cs typeface="Times New Roman" panose="02020603050405020304" pitchFamily="18" charset="0"/>
            </a:endParaRPr>
          </a:p>
        </p:txBody>
      </p:sp>
      <p:graphicFrame>
        <p:nvGraphicFramePr>
          <p:cNvPr id="14" name="Object 599">
            <a:extLst>
              <a:ext uri="{FF2B5EF4-FFF2-40B4-BE49-F238E27FC236}">
                <a16:creationId xmlns:a16="http://schemas.microsoft.com/office/drawing/2014/main" id="{E3E646C8-BBB2-4D7A-BD6F-D7B7E492D82A}"/>
              </a:ext>
            </a:extLst>
          </p:cNvPr>
          <p:cNvGraphicFramePr>
            <a:graphicFrameLocks noChangeAspect="1"/>
          </p:cNvGraphicFramePr>
          <p:nvPr>
            <p:extLst>
              <p:ext uri="{D42A27DB-BD31-4B8C-83A1-F6EECF244321}">
                <p14:modId xmlns:p14="http://schemas.microsoft.com/office/powerpoint/2010/main" val="2162033359"/>
              </p:ext>
            </p:extLst>
          </p:nvPr>
        </p:nvGraphicFramePr>
        <p:xfrm>
          <a:off x="4694238" y="5758825"/>
          <a:ext cx="1741487" cy="874712"/>
        </p:xfrm>
        <a:graphic>
          <a:graphicData uri="http://schemas.openxmlformats.org/presentationml/2006/ole">
            <mc:AlternateContent xmlns:mc="http://schemas.openxmlformats.org/markup-compatibility/2006">
              <mc:Choice xmlns:v="urn:schemas-microsoft-com:vml" Requires="v">
                <p:oleObj spid="_x0000_s32826" name="Equation" r:id="rId6" imgW="838080" imgH="431640" progId="Equation.DSMT4">
                  <p:embed/>
                </p:oleObj>
              </mc:Choice>
              <mc:Fallback>
                <p:oleObj name="Equation" r:id="rId6" imgW="838080" imgH="431640" progId="Equation.DSMT4">
                  <p:embed/>
                  <p:pic>
                    <p:nvPicPr>
                      <p:cNvPr id="10" name="Object 599">
                        <a:extLst>
                          <a:ext uri="{FF2B5EF4-FFF2-40B4-BE49-F238E27FC236}">
                            <a16:creationId xmlns:a16="http://schemas.microsoft.com/office/drawing/2014/main" id="{9A67F546-3F87-4E71-8A51-5C49A8AAA811}"/>
                          </a:ext>
                        </a:extLst>
                      </p:cNvPr>
                      <p:cNvPicPr>
                        <a:picLocks noChangeAspect="1" noChangeArrowheads="1"/>
                      </p:cNvPicPr>
                      <p:nvPr/>
                    </p:nvPicPr>
                    <p:blipFill>
                      <a:blip r:embed="rId7"/>
                      <a:srcRect/>
                      <a:stretch>
                        <a:fillRect/>
                      </a:stretch>
                    </p:blipFill>
                    <p:spPr bwMode="auto">
                      <a:xfrm>
                        <a:off x="4694238" y="5758825"/>
                        <a:ext cx="1741487" cy="874712"/>
                      </a:xfrm>
                      <a:prstGeom prst="rect">
                        <a:avLst/>
                      </a:prstGeom>
                      <a:noFill/>
                    </p:spPr>
                  </p:pic>
                </p:oleObj>
              </mc:Fallback>
            </mc:AlternateContent>
          </a:graphicData>
        </a:graphic>
      </p:graphicFrame>
      <p:sp>
        <p:nvSpPr>
          <p:cNvPr id="16" name="文本框 15">
            <a:extLst>
              <a:ext uri="{FF2B5EF4-FFF2-40B4-BE49-F238E27FC236}">
                <a16:creationId xmlns:a16="http://schemas.microsoft.com/office/drawing/2014/main" id="{1DDF3D3F-42A6-4F8C-BE20-70EEE5CFF1E7}"/>
              </a:ext>
            </a:extLst>
          </p:cNvPr>
          <p:cNvSpPr txBox="1"/>
          <p:nvPr/>
        </p:nvSpPr>
        <p:spPr>
          <a:xfrm>
            <a:off x="7086600" y="5880223"/>
            <a:ext cx="4905375" cy="499432"/>
          </a:xfrm>
          <a:prstGeom prst="rect">
            <a:avLst/>
          </a:prstGeom>
          <a:noFill/>
        </p:spPr>
        <p:txBody>
          <a:bodyPr wrap="square">
            <a:spAutoFit/>
          </a:bodyPr>
          <a:lstStyle/>
          <a:p>
            <a:pPr>
              <a:lnSpc>
                <a:spcPct val="150000"/>
              </a:lnSpc>
            </a:pPr>
            <a:r>
              <a:rPr lang="zh-CN" altLang="en-US" sz="2000" dirty="0">
                <a:solidFill>
                  <a:srgbClr val="C00000"/>
                </a:solidFill>
                <a:latin typeface="Times New Roman" panose="02020603050405020304" pitchFamily="18" charset="0"/>
                <a:ea typeface="微软雅黑" panose="020B0503020204020204" pitchFamily="34" charset="-122"/>
                <a:cs typeface="Times New Roman" panose="02020603050405020304" pitchFamily="18" charset="0"/>
              </a:rPr>
              <a:t>最大不失真频率 随信号幅值的增加而减小</a:t>
            </a:r>
          </a:p>
        </p:txBody>
      </p:sp>
    </p:spTree>
    <p:extLst>
      <p:ext uri="{BB962C8B-B14F-4D97-AF65-F5344CB8AC3E}">
        <p14:creationId xmlns:p14="http://schemas.microsoft.com/office/powerpoint/2010/main" val="16837974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3D6B936E-91D4-4BE7-B8E9-297C71261353}"/>
              </a:ext>
            </a:extLst>
          </p:cNvPr>
          <p:cNvSpPr>
            <a:spLocks noGrp="1"/>
          </p:cNvSpPr>
          <p:nvPr>
            <p:ph idx="1"/>
          </p:nvPr>
        </p:nvSpPr>
        <p:spPr/>
        <p:txBody>
          <a:bodyPr/>
          <a:lstStyle/>
          <a:p>
            <a:r>
              <a:rPr lang="zh-CN" altLang="en-US" dirty="0">
                <a:latin typeface="微软雅黑" panose="020B0503020204020204" pitchFamily="34" charset="-122"/>
                <a:ea typeface="微软雅黑" panose="020B0503020204020204" pitchFamily="34" charset="-122"/>
              </a:rPr>
              <a:t>负反馈</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运算放大器的振荡</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运算放大器的相位补偿</a:t>
            </a:r>
          </a:p>
        </p:txBody>
      </p:sp>
      <p:sp>
        <p:nvSpPr>
          <p:cNvPr id="4" name="标题 1">
            <a:extLst>
              <a:ext uri="{FF2B5EF4-FFF2-40B4-BE49-F238E27FC236}">
                <a16:creationId xmlns:a16="http://schemas.microsoft.com/office/drawing/2014/main" id="{5C21938C-0FF5-4241-AF2B-21E5EA437F34}"/>
              </a:ext>
            </a:extLst>
          </p:cNvPr>
          <p:cNvSpPr>
            <a:spLocks noGrp="1"/>
          </p:cNvSpPr>
          <p:nvPr>
            <p:ph type="title"/>
          </p:nvPr>
        </p:nvSpPr>
        <p:spPr>
          <a:xfrm>
            <a:off x="838200" y="482600"/>
            <a:ext cx="10515600" cy="590550"/>
          </a:xfrm>
        </p:spPr>
        <p:txBody>
          <a:bodyPr/>
          <a:lstStyle/>
          <a:p>
            <a:r>
              <a:rPr lang="en-US" altLang="zh-CN" dirty="0">
                <a:latin typeface="微软雅黑" panose="020B0503020204020204" pitchFamily="34" charset="-122"/>
                <a:ea typeface="微软雅黑" panose="020B0503020204020204" pitchFamily="34" charset="-122"/>
              </a:rPr>
              <a:t>1.4.4  </a:t>
            </a:r>
            <a:r>
              <a:rPr lang="zh-CN" altLang="en-US" dirty="0">
                <a:latin typeface="微软雅黑" panose="020B0503020204020204" pitchFamily="34" charset="-122"/>
                <a:ea typeface="微软雅黑" panose="020B0503020204020204" pitchFamily="34" charset="-122"/>
              </a:rPr>
              <a:t>运算放大器的振荡与相位补偿</a:t>
            </a:r>
          </a:p>
        </p:txBody>
      </p:sp>
    </p:spTree>
    <p:extLst>
      <p:ext uri="{BB962C8B-B14F-4D97-AF65-F5344CB8AC3E}">
        <p14:creationId xmlns:p14="http://schemas.microsoft.com/office/powerpoint/2010/main" val="39130875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CAA01898-ACCD-4758-A512-5B22F8475A0E}"/>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闭环增益</a:t>
            </a:r>
          </a:p>
        </p:txBody>
      </p:sp>
      <p:sp>
        <p:nvSpPr>
          <p:cNvPr id="10" name="Text Box 5">
            <a:extLst>
              <a:ext uri="{FF2B5EF4-FFF2-40B4-BE49-F238E27FC236}">
                <a16:creationId xmlns:a16="http://schemas.microsoft.com/office/drawing/2014/main" id="{243766BC-FD12-491E-8699-47E247ADB070}"/>
              </a:ext>
            </a:extLst>
          </p:cNvPr>
          <p:cNvSpPr txBox="1">
            <a:spLocks noChangeArrowheads="1"/>
          </p:cNvSpPr>
          <p:nvPr/>
        </p:nvSpPr>
        <p:spPr bwMode="auto">
          <a:xfrm>
            <a:off x="1017866" y="3805248"/>
            <a:ext cx="451598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zh-CN" altLang="en-US" sz="2400" dirty="0">
                <a:solidFill>
                  <a:srgbClr val="0000FF"/>
                </a:solidFill>
                <a:latin typeface="微软雅黑" panose="020B0503020204020204" pitchFamily="34" charset="-122"/>
                <a:ea typeface="微软雅黑" panose="020B0503020204020204" pitchFamily="34" charset="-122"/>
              </a:rPr>
              <a:t>误差放大器</a:t>
            </a:r>
            <a:r>
              <a:rPr lang="en-US" altLang="zh-CN" sz="2400" dirty="0">
                <a:solidFill>
                  <a:srgbClr val="0000FF"/>
                </a:solidFill>
                <a:latin typeface="微软雅黑" panose="020B0503020204020204" pitchFamily="34" charset="-122"/>
                <a:ea typeface="微软雅黑" panose="020B0503020204020204" pitchFamily="34" charset="-122"/>
              </a:rPr>
              <a:t>, </a:t>
            </a:r>
            <a:r>
              <a:rPr lang="zh-CN" altLang="en-US" sz="2400" dirty="0">
                <a:solidFill>
                  <a:srgbClr val="0000FF"/>
                </a:solidFill>
                <a:latin typeface="微软雅黑" panose="020B0503020204020204" pitchFamily="34" charset="-122"/>
                <a:ea typeface="微软雅黑" panose="020B0503020204020204" pitchFamily="34" charset="-122"/>
              </a:rPr>
              <a:t>反馈网络</a:t>
            </a:r>
            <a:r>
              <a:rPr lang="en-US" altLang="zh-CN" sz="2400" dirty="0">
                <a:solidFill>
                  <a:srgbClr val="0000FF"/>
                </a:solidFill>
                <a:latin typeface="微软雅黑" panose="020B0503020204020204" pitchFamily="34" charset="-122"/>
                <a:ea typeface="微软雅黑" panose="020B0503020204020204" pitchFamily="34" charset="-122"/>
              </a:rPr>
              <a:t>, </a:t>
            </a:r>
            <a:r>
              <a:rPr lang="zh-CN" altLang="en-US" sz="2400" dirty="0">
                <a:solidFill>
                  <a:srgbClr val="0000FF"/>
                </a:solidFill>
                <a:latin typeface="微软雅黑" panose="020B0503020204020204" pitchFamily="34" charset="-122"/>
                <a:ea typeface="微软雅黑" panose="020B0503020204020204" pitchFamily="34" charset="-122"/>
              </a:rPr>
              <a:t>求和网络</a:t>
            </a:r>
          </a:p>
        </p:txBody>
      </p:sp>
      <p:graphicFrame>
        <p:nvGraphicFramePr>
          <p:cNvPr id="18" name="Object 12" descr="clipboard/media/image1.emf">
            <a:extLst>
              <a:ext uri="{FF2B5EF4-FFF2-40B4-BE49-F238E27FC236}">
                <a16:creationId xmlns:a16="http://schemas.microsoft.com/office/drawing/2014/main" id="{166897E6-0AFB-46E7-ACF4-F985264150E9}"/>
              </a:ext>
            </a:extLst>
          </p:cNvPr>
          <p:cNvGraphicFramePr>
            <a:graphicFrameLocks noChangeAspect="1"/>
          </p:cNvGraphicFramePr>
          <p:nvPr>
            <p:extLst>
              <p:ext uri="{D42A27DB-BD31-4B8C-83A1-F6EECF244321}">
                <p14:modId xmlns:p14="http://schemas.microsoft.com/office/powerpoint/2010/main" val="2111330977"/>
              </p:ext>
            </p:extLst>
          </p:nvPr>
        </p:nvGraphicFramePr>
        <p:xfrm>
          <a:off x="1633808" y="1327478"/>
          <a:ext cx="5838825" cy="3133208"/>
        </p:xfrm>
        <a:graphic>
          <a:graphicData uri="http://schemas.openxmlformats.org/presentationml/2006/ole">
            <mc:AlternateContent xmlns:mc="http://schemas.openxmlformats.org/markup-compatibility/2006">
              <mc:Choice xmlns:v="urn:schemas-microsoft-com:vml" Requires="v">
                <p:oleObj spid="_x0000_s33938" name="Visio" r:id="rId3" imgW="2804862" imgH="1495425" progId="Visio.Drawing.11">
                  <p:embed/>
                </p:oleObj>
              </mc:Choice>
              <mc:Fallback>
                <p:oleObj name="Visio" r:id="rId3" imgW="2804862" imgH="1495425" progId="Visio.Drawing.11">
                  <p:embed/>
                  <p:pic>
                    <p:nvPicPr>
                      <p:cNvPr id="41" name="Object 12" descr="clipboard/media/image1.emf">
                        <a:extLst>
                          <a:ext uri="{FF2B5EF4-FFF2-40B4-BE49-F238E27FC236}">
                            <a16:creationId xmlns:a16="http://schemas.microsoft.com/office/drawing/2014/main" id="{DE8ACEA5-37F1-4D00-9353-284D22BF1A01}"/>
                          </a:ext>
                        </a:extLst>
                      </p:cNvPr>
                      <p:cNvPicPr>
                        <a:picLocks noChangeAspect="1" noChangeArrowheads="1"/>
                      </p:cNvPicPr>
                      <p:nvPr/>
                    </p:nvPicPr>
                    <p:blipFill>
                      <a:blip r:embed="rId4"/>
                      <a:srcRect/>
                      <a:stretch>
                        <a:fillRect/>
                      </a:stretch>
                    </p:blipFill>
                    <p:spPr bwMode="auto">
                      <a:xfrm>
                        <a:off x="1633808" y="1327478"/>
                        <a:ext cx="5838825" cy="3133208"/>
                      </a:xfrm>
                      <a:prstGeom prst="rect">
                        <a:avLst/>
                      </a:prstGeom>
                      <a:noFill/>
                    </p:spPr>
                  </p:pic>
                </p:oleObj>
              </mc:Fallback>
            </mc:AlternateContent>
          </a:graphicData>
        </a:graphic>
      </p:graphicFrame>
      <p:graphicFrame>
        <p:nvGraphicFramePr>
          <p:cNvPr id="19" name="对象 18">
            <a:extLst>
              <a:ext uri="{FF2B5EF4-FFF2-40B4-BE49-F238E27FC236}">
                <a16:creationId xmlns:a16="http://schemas.microsoft.com/office/drawing/2014/main" id="{DB945976-D701-48CD-8245-CA0156D781A9}"/>
              </a:ext>
            </a:extLst>
          </p:cNvPr>
          <p:cNvGraphicFramePr>
            <a:graphicFrameLocks/>
          </p:cNvGraphicFramePr>
          <p:nvPr>
            <p:extLst>
              <p:ext uri="{D42A27DB-BD31-4B8C-83A1-F6EECF244321}">
                <p14:modId xmlns:p14="http://schemas.microsoft.com/office/powerpoint/2010/main" val="4056140897"/>
              </p:ext>
            </p:extLst>
          </p:nvPr>
        </p:nvGraphicFramePr>
        <p:xfrm>
          <a:off x="6846338" y="1167390"/>
          <a:ext cx="4325938" cy="3735387"/>
        </p:xfrm>
        <a:graphic>
          <a:graphicData uri="http://schemas.openxmlformats.org/presentationml/2006/ole">
            <mc:AlternateContent xmlns:mc="http://schemas.openxmlformats.org/markup-compatibility/2006">
              <mc:Choice xmlns:v="urn:schemas-microsoft-com:vml" Requires="v">
                <p:oleObj spid="_x0000_s33939" name="Visio" r:id="rId5" imgW="2495550" imgH="2286000" progId="Visio.Drawing.11">
                  <p:embed/>
                </p:oleObj>
              </mc:Choice>
              <mc:Fallback>
                <p:oleObj name="Visio" r:id="rId5" imgW="2495550" imgH="2286000" progId="Visio.Drawing.11">
                  <p:embed/>
                  <p:pic>
                    <p:nvPicPr>
                      <p:cNvPr id="40" name="对象 39">
                        <a:extLst>
                          <a:ext uri="{FF2B5EF4-FFF2-40B4-BE49-F238E27FC236}">
                            <a16:creationId xmlns:a16="http://schemas.microsoft.com/office/drawing/2014/main" id="{97DDF8A1-69E2-4EB4-ACE7-679214753091}"/>
                          </a:ext>
                        </a:extLst>
                      </p:cNvPr>
                      <p:cNvPicPr>
                        <a:picLocks noChangeArrowheads="1"/>
                      </p:cNvPicPr>
                      <p:nvPr/>
                    </p:nvPicPr>
                    <p:blipFill>
                      <a:blip r:embed="rId6"/>
                      <a:srcRect/>
                      <a:stretch>
                        <a:fillRect/>
                      </a:stretch>
                    </p:blipFill>
                    <p:spPr bwMode="auto">
                      <a:xfrm>
                        <a:off x="6846338" y="1167390"/>
                        <a:ext cx="4325938" cy="37353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Text Box 3">
            <a:extLst>
              <a:ext uri="{FF2B5EF4-FFF2-40B4-BE49-F238E27FC236}">
                <a16:creationId xmlns:a16="http://schemas.microsoft.com/office/drawing/2014/main" id="{0F732F76-C6D3-45E3-8302-68B07F5BF1B8}"/>
              </a:ext>
            </a:extLst>
          </p:cNvPr>
          <p:cNvSpPr txBox="1">
            <a:spLocks noChangeArrowheads="1"/>
          </p:cNvSpPr>
          <p:nvPr/>
        </p:nvSpPr>
        <p:spPr bwMode="auto">
          <a:xfrm>
            <a:off x="3201262" y="536317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sz="2400">
              <a:ea typeface="微软雅黑" panose="020B0503020204020204" pitchFamily="34" charset="-122"/>
            </a:endParaRPr>
          </a:p>
        </p:txBody>
      </p:sp>
      <p:sp>
        <p:nvSpPr>
          <p:cNvPr id="28" name="Text Box 6">
            <a:extLst>
              <a:ext uri="{FF2B5EF4-FFF2-40B4-BE49-F238E27FC236}">
                <a16:creationId xmlns:a16="http://schemas.microsoft.com/office/drawing/2014/main" id="{15E4A08B-F523-43F7-8638-DD380C2065B8}"/>
              </a:ext>
            </a:extLst>
          </p:cNvPr>
          <p:cNvSpPr txBox="1">
            <a:spLocks noChangeArrowheads="1"/>
          </p:cNvSpPr>
          <p:nvPr/>
        </p:nvSpPr>
        <p:spPr bwMode="auto">
          <a:xfrm>
            <a:off x="1751876" y="4639279"/>
            <a:ext cx="1908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latin typeface="微软雅黑" panose="020B0503020204020204" pitchFamily="34" charset="-122"/>
                <a:ea typeface="微软雅黑" panose="020B0503020204020204" pitchFamily="34" charset="-122"/>
              </a:rPr>
              <a:t>电路的闭环增益</a:t>
            </a:r>
            <a:r>
              <a:rPr lang="en-US" altLang="zh-CN" dirty="0">
                <a:latin typeface="微软雅黑" panose="020B0503020204020204" pitchFamily="34" charset="-122"/>
                <a:ea typeface="微软雅黑" panose="020B0503020204020204" pitchFamily="34" charset="-122"/>
              </a:rPr>
              <a:t>: </a:t>
            </a:r>
          </a:p>
        </p:txBody>
      </p:sp>
      <p:graphicFrame>
        <p:nvGraphicFramePr>
          <p:cNvPr id="29" name="Object 7">
            <a:extLst>
              <a:ext uri="{FF2B5EF4-FFF2-40B4-BE49-F238E27FC236}">
                <a16:creationId xmlns:a16="http://schemas.microsoft.com/office/drawing/2014/main" id="{33454688-6880-4016-B17D-E5A264BCA8A3}"/>
              </a:ext>
            </a:extLst>
          </p:cNvPr>
          <p:cNvGraphicFramePr>
            <a:graphicFrameLocks noChangeAspect="1"/>
          </p:cNvGraphicFramePr>
          <p:nvPr>
            <p:extLst>
              <p:ext uri="{D42A27DB-BD31-4B8C-83A1-F6EECF244321}">
                <p14:modId xmlns:p14="http://schemas.microsoft.com/office/powerpoint/2010/main" val="1348329478"/>
              </p:ext>
            </p:extLst>
          </p:nvPr>
        </p:nvGraphicFramePr>
        <p:xfrm>
          <a:off x="3980928" y="4538663"/>
          <a:ext cx="1144587" cy="660400"/>
        </p:xfrm>
        <a:graphic>
          <a:graphicData uri="http://schemas.openxmlformats.org/presentationml/2006/ole">
            <mc:AlternateContent xmlns:mc="http://schemas.openxmlformats.org/markup-compatibility/2006">
              <mc:Choice xmlns:v="urn:schemas-microsoft-com:vml" Requires="v">
                <p:oleObj spid="_x0000_s33940" name="Equation" r:id="rId7" imgW="723600" imgH="419040" progId="Equation.DSMT4">
                  <p:embed/>
                </p:oleObj>
              </mc:Choice>
              <mc:Fallback>
                <p:oleObj name="Equation" r:id="rId7" imgW="723600" imgH="419040" progId="Equation.DSMT4">
                  <p:embed/>
                  <p:pic>
                    <p:nvPicPr>
                      <p:cNvPr id="48" name="Object 7"/>
                      <p:cNvPicPr>
                        <a:picLocks noChangeAspect="1" noChangeArrowheads="1"/>
                      </p:cNvPicPr>
                      <p:nvPr/>
                    </p:nvPicPr>
                    <p:blipFill>
                      <a:blip r:embed="rId8"/>
                      <a:srcRect/>
                      <a:stretch>
                        <a:fillRect/>
                      </a:stretch>
                    </p:blipFill>
                    <p:spPr bwMode="auto">
                      <a:xfrm>
                        <a:off x="3980928" y="4538663"/>
                        <a:ext cx="1144587" cy="660400"/>
                      </a:xfrm>
                      <a:prstGeom prst="rect">
                        <a:avLst/>
                      </a:prstGeom>
                      <a:noFill/>
                    </p:spPr>
                  </p:pic>
                </p:oleObj>
              </mc:Fallback>
            </mc:AlternateContent>
          </a:graphicData>
        </a:graphic>
      </p:graphicFrame>
      <p:sp>
        <p:nvSpPr>
          <p:cNvPr id="30" name="Text Box 8">
            <a:extLst>
              <a:ext uri="{FF2B5EF4-FFF2-40B4-BE49-F238E27FC236}">
                <a16:creationId xmlns:a16="http://schemas.microsoft.com/office/drawing/2014/main" id="{60CFB323-1459-461A-A9FD-CA8F6F411DEC}"/>
              </a:ext>
            </a:extLst>
          </p:cNvPr>
          <p:cNvSpPr txBox="1">
            <a:spLocks noChangeArrowheads="1"/>
          </p:cNvSpPr>
          <p:nvPr/>
        </p:nvSpPr>
        <p:spPr bwMode="auto">
          <a:xfrm>
            <a:off x="1812018" y="5363178"/>
            <a:ext cx="109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ea typeface="微软雅黑" panose="020B0503020204020204" pitchFamily="34" charset="-122"/>
              </a:rPr>
              <a:t>环路增益</a:t>
            </a:r>
          </a:p>
        </p:txBody>
      </p:sp>
      <p:graphicFrame>
        <p:nvGraphicFramePr>
          <p:cNvPr id="31" name="Object 9">
            <a:extLst>
              <a:ext uri="{FF2B5EF4-FFF2-40B4-BE49-F238E27FC236}">
                <a16:creationId xmlns:a16="http://schemas.microsoft.com/office/drawing/2014/main" id="{43EB6A73-71F7-412B-9781-03F8EB3F2087}"/>
              </a:ext>
            </a:extLst>
          </p:cNvPr>
          <p:cNvGraphicFramePr>
            <a:graphicFrameLocks noChangeAspect="1"/>
          </p:cNvGraphicFramePr>
          <p:nvPr>
            <p:extLst>
              <p:ext uri="{D42A27DB-BD31-4B8C-83A1-F6EECF244321}">
                <p14:modId xmlns:p14="http://schemas.microsoft.com/office/powerpoint/2010/main" val="2189938051"/>
              </p:ext>
            </p:extLst>
          </p:nvPr>
        </p:nvGraphicFramePr>
        <p:xfrm>
          <a:off x="4041253" y="5416550"/>
          <a:ext cx="949325" cy="379413"/>
        </p:xfrm>
        <a:graphic>
          <a:graphicData uri="http://schemas.openxmlformats.org/presentationml/2006/ole">
            <mc:AlternateContent xmlns:mc="http://schemas.openxmlformats.org/markup-compatibility/2006">
              <mc:Choice xmlns:v="urn:schemas-microsoft-com:vml" Requires="v">
                <p:oleObj spid="_x0000_s33941" name="Equation" r:id="rId9" imgW="507960" imgH="203040" progId="Equation.DSMT4">
                  <p:embed/>
                </p:oleObj>
              </mc:Choice>
              <mc:Fallback>
                <p:oleObj name="Equation" r:id="rId9" imgW="507960" imgH="203040" progId="Equation.DSMT4">
                  <p:embed/>
                  <p:pic>
                    <p:nvPicPr>
                      <p:cNvPr id="50" name="Object 9"/>
                      <p:cNvPicPr>
                        <a:picLocks noChangeAspect="1" noChangeArrowheads="1"/>
                      </p:cNvPicPr>
                      <p:nvPr/>
                    </p:nvPicPr>
                    <p:blipFill>
                      <a:blip r:embed="rId10"/>
                      <a:srcRect/>
                      <a:stretch>
                        <a:fillRect/>
                      </a:stretch>
                    </p:blipFill>
                    <p:spPr bwMode="auto">
                      <a:xfrm>
                        <a:off x="4041253" y="5416550"/>
                        <a:ext cx="949325" cy="379413"/>
                      </a:xfrm>
                      <a:prstGeom prst="rect">
                        <a:avLst/>
                      </a:prstGeom>
                      <a:noFill/>
                    </p:spPr>
                  </p:pic>
                </p:oleObj>
              </mc:Fallback>
            </mc:AlternateContent>
          </a:graphicData>
        </a:graphic>
      </p:graphicFrame>
      <p:graphicFrame>
        <p:nvGraphicFramePr>
          <p:cNvPr id="32" name="Object 10">
            <a:extLst>
              <a:ext uri="{FF2B5EF4-FFF2-40B4-BE49-F238E27FC236}">
                <a16:creationId xmlns:a16="http://schemas.microsoft.com/office/drawing/2014/main" id="{CFEFE68C-0D77-4D07-84C9-CD4B34AA7EA0}"/>
              </a:ext>
            </a:extLst>
          </p:cNvPr>
          <p:cNvGraphicFramePr>
            <a:graphicFrameLocks noChangeAspect="1"/>
          </p:cNvGraphicFramePr>
          <p:nvPr>
            <p:extLst>
              <p:ext uri="{D42A27DB-BD31-4B8C-83A1-F6EECF244321}">
                <p14:modId xmlns:p14="http://schemas.microsoft.com/office/powerpoint/2010/main" val="3756009185"/>
              </p:ext>
            </p:extLst>
          </p:nvPr>
        </p:nvGraphicFramePr>
        <p:xfrm>
          <a:off x="6615704" y="4515029"/>
          <a:ext cx="2057400" cy="727075"/>
        </p:xfrm>
        <a:graphic>
          <a:graphicData uri="http://schemas.openxmlformats.org/presentationml/2006/ole">
            <mc:AlternateContent xmlns:mc="http://schemas.openxmlformats.org/markup-compatibility/2006">
              <mc:Choice xmlns:v="urn:schemas-microsoft-com:vml" Requires="v">
                <p:oleObj spid="_x0000_s33942" name="Equation" r:id="rId11" imgW="1689100" imgH="596900" progId="Equation.DSMT4">
                  <p:embed/>
                </p:oleObj>
              </mc:Choice>
              <mc:Fallback>
                <p:oleObj name="Equation" r:id="rId11" imgW="1689100" imgH="596900" progId="Equation.DSMT4">
                  <p:embed/>
                  <p:pic>
                    <p:nvPicPr>
                      <p:cNvPr id="51"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15704" y="4515029"/>
                        <a:ext cx="2057400" cy="72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3" name="Object 11">
            <a:extLst>
              <a:ext uri="{FF2B5EF4-FFF2-40B4-BE49-F238E27FC236}">
                <a16:creationId xmlns:a16="http://schemas.microsoft.com/office/drawing/2014/main" id="{B9CC1995-8B9C-4E49-9836-E9948BAC92CE}"/>
              </a:ext>
            </a:extLst>
          </p:cNvPr>
          <p:cNvGraphicFramePr>
            <a:graphicFrameLocks noChangeAspect="1"/>
          </p:cNvGraphicFramePr>
          <p:nvPr>
            <p:extLst>
              <p:ext uri="{D42A27DB-BD31-4B8C-83A1-F6EECF244321}">
                <p14:modId xmlns:p14="http://schemas.microsoft.com/office/powerpoint/2010/main" val="1713480856"/>
              </p:ext>
            </p:extLst>
          </p:nvPr>
        </p:nvGraphicFramePr>
        <p:xfrm>
          <a:off x="6615704" y="5296447"/>
          <a:ext cx="2103437" cy="681037"/>
        </p:xfrm>
        <a:graphic>
          <a:graphicData uri="http://schemas.openxmlformats.org/presentationml/2006/ole">
            <mc:AlternateContent xmlns:mc="http://schemas.openxmlformats.org/markup-compatibility/2006">
              <mc:Choice xmlns:v="urn:schemas-microsoft-com:vml" Requires="v">
                <p:oleObj spid="_x0000_s33943" name="Equation" r:id="rId13" imgW="1727200" imgH="558800" progId="Equation.DSMT4">
                  <p:embed/>
                </p:oleObj>
              </mc:Choice>
              <mc:Fallback>
                <p:oleObj name="Equation" r:id="rId13" imgW="1727200" imgH="558800" progId="Equation.DSMT4">
                  <p:embed/>
                  <p:pic>
                    <p:nvPicPr>
                      <p:cNvPr id="52"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615704" y="5296447"/>
                        <a:ext cx="2103437" cy="6810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6" name="标题 1">
            <a:extLst>
              <a:ext uri="{FF2B5EF4-FFF2-40B4-BE49-F238E27FC236}">
                <a16:creationId xmlns:a16="http://schemas.microsoft.com/office/drawing/2014/main" id="{1568E201-3DC1-4F8A-9495-6F3AD7B8CA10}"/>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、负反馈</a:t>
            </a:r>
          </a:p>
        </p:txBody>
      </p:sp>
    </p:spTree>
    <p:extLst>
      <p:ext uri="{BB962C8B-B14F-4D97-AF65-F5344CB8AC3E}">
        <p14:creationId xmlns:p14="http://schemas.microsoft.com/office/powerpoint/2010/main" val="2216698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96F57EA-8697-4173-A1E1-E8B5F153A533}"/>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、负反馈</a:t>
            </a:r>
          </a:p>
        </p:txBody>
      </p:sp>
      <p:sp>
        <p:nvSpPr>
          <p:cNvPr id="7" name="内容占位符 6">
            <a:extLst>
              <a:ext uri="{FF2B5EF4-FFF2-40B4-BE49-F238E27FC236}">
                <a16:creationId xmlns:a16="http://schemas.microsoft.com/office/drawing/2014/main" id="{CAA01898-ACCD-4758-A512-5B22F8475A0E}"/>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环路增益</a:t>
            </a:r>
            <a:r>
              <a:rPr lang="en-US" altLang="zh-CN" dirty="0">
                <a:latin typeface="微软雅黑" panose="020B0503020204020204" pitchFamily="34" charset="-122"/>
                <a:ea typeface="微软雅黑" panose="020B0503020204020204" pitchFamily="34" charset="-122"/>
              </a:rPr>
              <a:t>T</a:t>
            </a:r>
          </a:p>
          <a:p>
            <a:pPr lvl="1"/>
            <a:r>
              <a:rPr lang="zh-CN" altLang="en-US" dirty="0">
                <a:latin typeface="微软雅黑" panose="020B0503020204020204" pitchFamily="34" charset="-122"/>
                <a:ea typeface="微软雅黑" panose="020B0503020204020204" pitchFamily="34" charset="-122"/>
              </a:rPr>
              <a:t>将所有输入信号置零</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在环路的某一点断开并接入一个测试信号</a:t>
            </a:r>
            <a:r>
              <a:rPr lang="en-US" altLang="zh-CN" dirty="0" err="1">
                <a:latin typeface="微软雅黑" panose="020B0503020204020204" pitchFamily="34" charset="-122"/>
                <a:ea typeface="微软雅黑" panose="020B0503020204020204" pitchFamily="34" charset="-122"/>
              </a:rPr>
              <a:t>v</a:t>
            </a:r>
            <a:r>
              <a:rPr lang="en-US" altLang="zh-CN" baseline="-25000" dirty="0" err="1">
                <a:latin typeface="微软雅黑" panose="020B0503020204020204" pitchFamily="34" charset="-122"/>
                <a:ea typeface="微软雅黑" panose="020B0503020204020204" pitchFamily="34" charset="-122"/>
              </a:rPr>
              <a:t>T</a:t>
            </a:r>
            <a:r>
              <a:rPr lang="zh-CN" altLang="en-US" dirty="0">
                <a:latin typeface="微软雅黑" panose="020B0503020204020204" pitchFamily="34" charset="-122"/>
                <a:ea typeface="微软雅黑" panose="020B0503020204020204" pitchFamily="34" charset="-122"/>
              </a:rPr>
              <a:t>，当这个信号绕这个环路传播时</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返回信号</a:t>
            </a:r>
            <a:r>
              <a:rPr lang="en-US" altLang="zh-CN" dirty="0" err="1">
                <a:latin typeface="微软雅黑" panose="020B0503020204020204" pitchFamily="34" charset="-122"/>
                <a:ea typeface="微软雅黑" panose="020B0503020204020204" pitchFamily="34" charset="-122"/>
              </a:rPr>
              <a:t>v</a:t>
            </a:r>
            <a:r>
              <a:rPr lang="en-US" altLang="zh-CN" baseline="-25000" dirty="0" err="1">
                <a:latin typeface="微软雅黑" panose="020B0503020204020204" pitchFamily="34" charset="-122"/>
                <a:ea typeface="微软雅黑" panose="020B0503020204020204" pitchFamily="34" charset="-122"/>
              </a:rPr>
              <a:t>R</a:t>
            </a:r>
            <a:endParaRPr lang="en-US" altLang="zh-CN" baseline="-25000" dirty="0">
              <a:latin typeface="微软雅黑" panose="020B0503020204020204" pitchFamily="34" charset="-122"/>
              <a:ea typeface="微软雅黑" panose="020B0503020204020204" pitchFamily="34" charset="-122"/>
            </a:endParaRPr>
          </a:p>
          <a:p>
            <a:pPr lvl="1"/>
            <a:endParaRPr lang="en-US" altLang="zh-CN" dirty="0">
              <a:latin typeface="微软雅黑" panose="020B0503020204020204" pitchFamily="34" charset="-122"/>
              <a:ea typeface="微软雅黑" panose="020B0503020204020204" pitchFamily="34" charset="-122"/>
            </a:endParaRPr>
          </a:p>
          <a:p>
            <a:pPr lvl="1"/>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则环路增益</a:t>
            </a:r>
            <a:r>
              <a:rPr lang="en-US" altLang="zh-CN" dirty="0">
                <a:latin typeface="微软雅黑" panose="020B0503020204020204" pitchFamily="34" charset="-122"/>
                <a:ea typeface="微软雅黑" panose="020B0503020204020204" pitchFamily="34" charset="-122"/>
              </a:rPr>
              <a:t>T</a:t>
            </a:r>
            <a:r>
              <a:rPr lang="zh-CN" altLang="en-US" dirty="0">
                <a:latin typeface="微软雅黑" panose="020B0503020204020204" pitchFamily="34" charset="-122"/>
                <a:ea typeface="微软雅黑" panose="020B0503020204020204" pitchFamily="34" charset="-122"/>
              </a:rPr>
              <a:t>满足</a:t>
            </a:r>
          </a:p>
          <a:p>
            <a:endParaRPr lang="zh-CN" altLang="en-US" dirty="0">
              <a:latin typeface="微软雅黑" panose="020B0503020204020204" pitchFamily="34" charset="-122"/>
              <a:ea typeface="微软雅黑" panose="020B0503020204020204" pitchFamily="34" charset="-122"/>
            </a:endParaRPr>
          </a:p>
        </p:txBody>
      </p:sp>
      <p:graphicFrame>
        <p:nvGraphicFramePr>
          <p:cNvPr id="14" name="Object 10">
            <a:extLst>
              <a:ext uri="{FF2B5EF4-FFF2-40B4-BE49-F238E27FC236}">
                <a16:creationId xmlns:a16="http://schemas.microsoft.com/office/drawing/2014/main" id="{11717DB1-7B22-467E-BD23-E8DB9F436924}"/>
              </a:ext>
            </a:extLst>
          </p:cNvPr>
          <p:cNvGraphicFramePr>
            <a:graphicFrameLocks noChangeAspect="1"/>
          </p:cNvGraphicFramePr>
          <p:nvPr>
            <p:extLst>
              <p:ext uri="{D42A27DB-BD31-4B8C-83A1-F6EECF244321}">
                <p14:modId xmlns:p14="http://schemas.microsoft.com/office/powerpoint/2010/main" val="1296982091"/>
              </p:ext>
            </p:extLst>
          </p:nvPr>
        </p:nvGraphicFramePr>
        <p:xfrm>
          <a:off x="4518025" y="3384507"/>
          <a:ext cx="3292475" cy="640885"/>
        </p:xfrm>
        <a:graphic>
          <a:graphicData uri="http://schemas.openxmlformats.org/presentationml/2006/ole">
            <mc:AlternateContent xmlns:mc="http://schemas.openxmlformats.org/markup-compatibility/2006">
              <mc:Choice xmlns:v="urn:schemas-microsoft-com:vml" Requires="v">
                <p:oleObj spid="_x0000_s34866" name="Equation" r:id="rId3" imgW="1307880" imgH="253800" progId="Equation.DSMT4">
                  <p:embed/>
                </p:oleObj>
              </mc:Choice>
              <mc:Fallback>
                <p:oleObj name="Equation" r:id="rId3" imgW="1307880" imgH="253800" progId="Equation.DSMT4">
                  <p:embed/>
                  <p:pic>
                    <p:nvPicPr>
                      <p:cNvPr id="40" name="Object 10"/>
                      <p:cNvPicPr>
                        <a:picLocks noChangeAspect="1" noChangeArrowheads="1"/>
                      </p:cNvPicPr>
                      <p:nvPr/>
                    </p:nvPicPr>
                    <p:blipFill>
                      <a:blip r:embed="rId4"/>
                      <a:srcRect/>
                      <a:stretch>
                        <a:fillRect/>
                      </a:stretch>
                    </p:blipFill>
                    <p:spPr bwMode="auto">
                      <a:xfrm>
                        <a:off x="4518025" y="3384507"/>
                        <a:ext cx="3292475" cy="640885"/>
                      </a:xfrm>
                      <a:prstGeom prst="rect">
                        <a:avLst/>
                      </a:prstGeom>
                      <a:noFill/>
                    </p:spPr>
                  </p:pic>
                </p:oleObj>
              </mc:Fallback>
            </mc:AlternateContent>
          </a:graphicData>
        </a:graphic>
      </p:graphicFrame>
      <p:graphicFrame>
        <p:nvGraphicFramePr>
          <p:cNvPr id="15" name="Object 12">
            <a:extLst>
              <a:ext uri="{FF2B5EF4-FFF2-40B4-BE49-F238E27FC236}">
                <a16:creationId xmlns:a16="http://schemas.microsoft.com/office/drawing/2014/main" id="{C41422DC-9549-4199-8E72-7BA64CF6C5D2}"/>
              </a:ext>
            </a:extLst>
          </p:cNvPr>
          <p:cNvGraphicFramePr>
            <a:graphicFrameLocks noChangeAspect="1"/>
          </p:cNvGraphicFramePr>
          <p:nvPr>
            <p:extLst>
              <p:ext uri="{D42A27DB-BD31-4B8C-83A1-F6EECF244321}">
                <p14:modId xmlns:p14="http://schemas.microsoft.com/office/powerpoint/2010/main" val="1189683124"/>
              </p:ext>
            </p:extLst>
          </p:nvPr>
        </p:nvGraphicFramePr>
        <p:xfrm>
          <a:off x="4871416" y="4264763"/>
          <a:ext cx="2068406" cy="1098066"/>
        </p:xfrm>
        <a:graphic>
          <a:graphicData uri="http://schemas.openxmlformats.org/presentationml/2006/ole">
            <mc:AlternateContent xmlns:mc="http://schemas.openxmlformats.org/markup-compatibility/2006">
              <mc:Choice xmlns:v="urn:schemas-microsoft-com:vml" Requires="v">
                <p:oleObj spid="_x0000_s34867" name="Equation" r:id="rId5" imgW="812520" imgH="431640" progId="Equation.DSMT4">
                  <p:embed/>
                </p:oleObj>
              </mc:Choice>
              <mc:Fallback>
                <p:oleObj name="Equation" r:id="rId5" imgW="812520" imgH="431640" progId="Equation.DSMT4">
                  <p:embed/>
                  <p:pic>
                    <p:nvPicPr>
                      <p:cNvPr id="42" name="Object 12"/>
                      <p:cNvPicPr>
                        <a:picLocks noChangeAspect="1" noChangeArrowheads="1"/>
                      </p:cNvPicPr>
                      <p:nvPr/>
                    </p:nvPicPr>
                    <p:blipFill>
                      <a:blip r:embed="rId6"/>
                      <a:srcRect/>
                      <a:stretch>
                        <a:fillRect/>
                      </a:stretch>
                    </p:blipFill>
                    <p:spPr bwMode="auto">
                      <a:xfrm>
                        <a:off x="4871416" y="4264763"/>
                        <a:ext cx="2068406" cy="1098066"/>
                      </a:xfrm>
                      <a:prstGeom prst="rect">
                        <a:avLst/>
                      </a:prstGeom>
                      <a:noFill/>
                    </p:spPr>
                  </p:pic>
                </p:oleObj>
              </mc:Fallback>
            </mc:AlternateContent>
          </a:graphicData>
        </a:graphic>
      </p:graphicFrame>
    </p:spTree>
    <p:extLst>
      <p:ext uri="{BB962C8B-B14F-4D97-AF65-F5344CB8AC3E}">
        <p14:creationId xmlns:p14="http://schemas.microsoft.com/office/powerpoint/2010/main" val="9152107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10">
            <a:extLst>
              <a:ext uri="{FF2B5EF4-FFF2-40B4-BE49-F238E27FC236}">
                <a16:creationId xmlns:a16="http://schemas.microsoft.com/office/drawing/2014/main" id="{753E2E72-FDFE-4BF5-8058-0617E927321D}"/>
              </a:ext>
            </a:extLst>
          </p:cNvPr>
          <p:cNvGraphicFramePr>
            <a:graphicFrameLocks noChangeAspect="1"/>
          </p:cNvGraphicFramePr>
          <p:nvPr>
            <p:extLst>
              <p:ext uri="{D42A27DB-BD31-4B8C-83A1-F6EECF244321}">
                <p14:modId xmlns:p14="http://schemas.microsoft.com/office/powerpoint/2010/main" val="759396875"/>
              </p:ext>
            </p:extLst>
          </p:nvPr>
        </p:nvGraphicFramePr>
        <p:xfrm>
          <a:off x="1501775" y="1624012"/>
          <a:ext cx="5334000" cy="935038"/>
        </p:xfrm>
        <a:graphic>
          <a:graphicData uri="http://schemas.openxmlformats.org/presentationml/2006/ole">
            <mc:AlternateContent xmlns:mc="http://schemas.openxmlformats.org/markup-compatibility/2006">
              <mc:Choice xmlns:v="urn:schemas-microsoft-com:vml" Requires="v">
                <p:oleObj spid="_x0000_s35957" name="Equation" r:id="rId3" imgW="3035160" imgH="533160" progId="Equation.DSMT4">
                  <p:embed/>
                </p:oleObj>
              </mc:Choice>
              <mc:Fallback>
                <p:oleObj name="Equation" r:id="rId3" imgW="3035160" imgH="533160" progId="Equation.DSMT4">
                  <p:embed/>
                  <p:pic>
                    <p:nvPicPr>
                      <p:cNvPr id="23" name="Object 10"/>
                      <p:cNvPicPr>
                        <a:picLocks noChangeAspect="1" noChangeArrowheads="1"/>
                      </p:cNvPicPr>
                      <p:nvPr/>
                    </p:nvPicPr>
                    <p:blipFill>
                      <a:blip r:embed="rId4"/>
                      <a:srcRect/>
                      <a:stretch>
                        <a:fillRect/>
                      </a:stretch>
                    </p:blipFill>
                    <p:spPr bwMode="auto">
                      <a:xfrm>
                        <a:off x="1501775" y="1624012"/>
                        <a:ext cx="5334000" cy="935038"/>
                      </a:xfrm>
                      <a:prstGeom prst="rect">
                        <a:avLst/>
                      </a:prstGeom>
                      <a:noFill/>
                    </p:spPr>
                  </p:pic>
                </p:oleObj>
              </mc:Fallback>
            </mc:AlternateContent>
          </a:graphicData>
        </a:graphic>
      </p:graphicFrame>
      <p:graphicFrame>
        <p:nvGraphicFramePr>
          <p:cNvPr id="5" name="Object 11">
            <a:extLst>
              <a:ext uri="{FF2B5EF4-FFF2-40B4-BE49-F238E27FC236}">
                <a16:creationId xmlns:a16="http://schemas.microsoft.com/office/drawing/2014/main" id="{676CB897-7B95-4552-9156-31302D594944}"/>
              </a:ext>
            </a:extLst>
          </p:cNvPr>
          <p:cNvGraphicFramePr>
            <a:graphicFrameLocks noChangeAspect="1"/>
          </p:cNvGraphicFramePr>
          <p:nvPr>
            <p:extLst>
              <p:ext uri="{D42A27DB-BD31-4B8C-83A1-F6EECF244321}">
                <p14:modId xmlns:p14="http://schemas.microsoft.com/office/powerpoint/2010/main" val="363882748"/>
              </p:ext>
            </p:extLst>
          </p:nvPr>
        </p:nvGraphicFramePr>
        <p:xfrm>
          <a:off x="1501775" y="3252788"/>
          <a:ext cx="6289675" cy="785812"/>
        </p:xfrm>
        <a:graphic>
          <a:graphicData uri="http://schemas.openxmlformats.org/presentationml/2006/ole">
            <mc:AlternateContent xmlns:mc="http://schemas.openxmlformats.org/markup-compatibility/2006">
              <mc:Choice xmlns:v="urn:schemas-microsoft-com:vml" Requires="v">
                <p:oleObj spid="_x0000_s35958" name="Equation" r:id="rId5" imgW="3657600" imgH="457200" progId="Equation.DSMT4">
                  <p:embed/>
                </p:oleObj>
              </mc:Choice>
              <mc:Fallback>
                <p:oleObj name="Equation" r:id="rId5" imgW="3657600" imgH="457200" progId="Equation.DSMT4">
                  <p:embed/>
                  <p:pic>
                    <p:nvPicPr>
                      <p:cNvPr id="24" name="Object 11"/>
                      <p:cNvPicPr>
                        <a:picLocks noChangeAspect="1" noChangeArrowheads="1"/>
                      </p:cNvPicPr>
                      <p:nvPr/>
                    </p:nvPicPr>
                    <p:blipFill>
                      <a:blip r:embed="rId6"/>
                      <a:srcRect/>
                      <a:stretch>
                        <a:fillRect/>
                      </a:stretch>
                    </p:blipFill>
                    <p:spPr bwMode="auto">
                      <a:xfrm>
                        <a:off x="1501775" y="3252788"/>
                        <a:ext cx="6289675" cy="785812"/>
                      </a:xfrm>
                      <a:prstGeom prst="rect">
                        <a:avLst/>
                      </a:prstGeom>
                      <a:noFill/>
                    </p:spPr>
                  </p:pic>
                </p:oleObj>
              </mc:Fallback>
            </mc:AlternateContent>
          </a:graphicData>
        </a:graphic>
      </p:graphicFrame>
      <p:graphicFrame>
        <p:nvGraphicFramePr>
          <p:cNvPr id="6" name="Object 12">
            <a:extLst>
              <a:ext uri="{FF2B5EF4-FFF2-40B4-BE49-F238E27FC236}">
                <a16:creationId xmlns:a16="http://schemas.microsoft.com/office/drawing/2014/main" id="{DCE8E878-1323-44CE-8529-4F5681B7FF31}"/>
              </a:ext>
            </a:extLst>
          </p:cNvPr>
          <p:cNvGraphicFramePr>
            <a:graphicFrameLocks noChangeAspect="1"/>
          </p:cNvGraphicFramePr>
          <p:nvPr>
            <p:extLst>
              <p:ext uri="{D42A27DB-BD31-4B8C-83A1-F6EECF244321}">
                <p14:modId xmlns:p14="http://schemas.microsoft.com/office/powerpoint/2010/main" val="3927975718"/>
              </p:ext>
            </p:extLst>
          </p:nvPr>
        </p:nvGraphicFramePr>
        <p:xfrm>
          <a:off x="8915400" y="4114008"/>
          <a:ext cx="2438400" cy="388937"/>
        </p:xfrm>
        <a:graphic>
          <a:graphicData uri="http://schemas.openxmlformats.org/presentationml/2006/ole">
            <mc:AlternateContent xmlns:mc="http://schemas.openxmlformats.org/markup-compatibility/2006">
              <mc:Choice xmlns:v="urn:schemas-microsoft-com:vml" Requires="v">
                <p:oleObj spid="_x0000_s35959" name="Equation" r:id="rId7" imgW="1434960" imgH="228600" progId="Equation.DSMT4">
                  <p:embed/>
                </p:oleObj>
              </mc:Choice>
              <mc:Fallback>
                <p:oleObj name="Equation" r:id="rId7" imgW="1434960" imgH="228600" progId="Equation.DSMT4">
                  <p:embed/>
                  <p:pic>
                    <p:nvPicPr>
                      <p:cNvPr id="44" name="Object 12"/>
                      <p:cNvPicPr>
                        <a:picLocks noChangeAspect="1" noChangeArrowheads="1"/>
                      </p:cNvPicPr>
                      <p:nvPr/>
                    </p:nvPicPr>
                    <p:blipFill>
                      <a:blip r:embed="rId8"/>
                      <a:srcRect/>
                      <a:stretch>
                        <a:fillRect/>
                      </a:stretch>
                    </p:blipFill>
                    <p:spPr bwMode="auto">
                      <a:xfrm>
                        <a:off x="8915400" y="4114008"/>
                        <a:ext cx="2438400" cy="3889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13">
            <a:extLst>
              <a:ext uri="{FF2B5EF4-FFF2-40B4-BE49-F238E27FC236}">
                <a16:creationId xmlns:a16="http://schemas.microsoft.com/office/drawing/2014/main" id="{B3B5A8D5-84E1-4B8B-BC97-BEC315D41D48}"/>
              </a:ext>
            </a:extLst>
          </p:cNvPr>
          <p:cNvGraphicFramePr>
            <a:graphicFrameLocks noChangeAspect="1"/>
          </p:cNvGraphicFramePr>
          <p:nvPr>
            <p:extLst>
              <p:ext uri="{D42A27DB-BD31-4B8C-83A1-F6EECF244321}">
                <p14:modId xmlns:p14="http://schemas.microsoft.com/office/powerpoint/2010/main" val="1289326426"/>
              </p:ext>
            </p:extLst>
          </p:nvPr>
        </p:nvGraphicFramePr>
        <p:xfrm>
          <a:off x="1582738" y="4998244"/>
          <a:ext cx="2209800" cy="471488"/>
        </p:xfrm>
        <a:graphic>
          <a:graphicData uri="http://schemas.openxmlformats.org/presentationml/2006/ole">
            <mc:AlternateContent xmlns:mc="http://schemas.openxmlformats.org/markup-compatibility/2006">
              <mc:Choice xmlns:v="urn:schemas-microsoft-com:vml" Requires="v">
                <p:oleObj spid="_x0000_s35960" name="Equation" r:id="rId9" imgW="1193760" imgH="253800" progId="Equation.DSMT4">
                  <p:embed/>
                </p:oleObj>
              </mc:Choice>
              <mc:Fallback>
                <p:oleObj name="Equation" r:id="rId9" imgW="1193760" imgH="253800" progId="Equation.DSMT4">
                  <p:embed/>
                  <p:pic>
                    <p:nvPicPr>
                      <p:cNvPr id="45" name="Object 13"/>
                      <p:cNvPicPr>
                        <a:picLocks noChangeAspect="1" noChangeArrowheads="1"/>
                      </p:cNvPicPr>
                      <p:nvPr/>
                    </p:nvPicPr>
                    <p:blipFill>
                      <a:blip r:embed="rId10"/>
                      <a:srcRect/>
                      <a:stretch>
                        <a:fillRect/>
                      </a:stretch>
                    </p:blipFill>
                    <p:spPr bwMode="auto">
                      <a:xfrm>
                        <a:off x="1582738" y="4998244"/>
                        <a:ext cx="2209800" cy="471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11">
            <a:extLst>
              <a:ext uri="{FF2B5EF4-FFF2-40B4-BE49-F238E27FC236}">
                <a16:creationId xmlns:a16="http://schemas.microsoft.com/office/drawing/2014/main" id="{A6752077-6E0A-47DF-B951-C88740A49643}"/>
              </a:ext>
            </a:extLst>
          </p:cNvPr>
          <p:cNvGraphicFramePr>
            <a:graphicFrameLocks/>
          </p:cNvGraphicFramePr>
          <p:nvPr>
            <p:extLst>
              <p:ext uri="{D42A27DB-BD31-4B8C-83A1-F6EECF244321}">
                <p14:modId xmlns:p14="http://schemas.microsoft.com/office/powerpoint/2010/main" val="468733774"/>
              </p:ext>
            </p:extLst>
          </p:nvPr>
        </p:nvGraphicFramePr>
        <p:xfrm>
          <a:off x="8172450" y="219076"/>
          <a:ext cx="3832225" cy="3332163"/>
        </p:xfrm>
        <a:graphic>
          <a:graphicData uri="http://schemas.openxmlformats.org/presentationml/2006/ole">
            <mc:AlternateContent xmlns:mc="http://schemas.openxmlformats.org/markup-compatibility/2006">
              <mc:Choice xmlns:v="urn:schemas-microsoft-com:vml" Requires="v">
                <p:oleObj spid="_x0000_s35961" name="Visio" r:id="rId11" imgW="2419350" imgH="2023812" progId="Visio.Drawing.11">
                  <p:embed/>
                </p:oleObj>
              </mc:Choice>
              <mc:Fallback>
                <p:oleObj name="Visio" r:id="rId11" imgW="2419350" imgH="2023812" progId="Visio.Drawing.11">
                  <p:embed/>
                  <p:pic>
                    <p:nvPicPr>
                      <p:cNvPr id="10251" name="Object 11"/>
                      <p:cNvPicPr>
                        <a:picLocks noChangeArrowheads="1"/>
                      </p:cNvPicPr>
                      <p:nvPr/>
                    </p:nvPicPr>
                    <p:blipFill>
                      <a:blip r:embed="rId12"/>
                      <a:srcRect/>
                      <a:stretch>
                        <a:fillRect/>
                      </a:stretch>
                    </p:blipFill>
                    <p:spPr bwMode="auto">
                      <a:xfrm>
                        <a:off x="8172450" y="219076"/>
                        <a:ext cx="3832225" cy="3332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标题 8">
            <a:extLst>
              <a:ext uri="{FF2B5EF4-FFF2-40B4-BE49-F238E27FC236}">
                <a16:creationId xmlns:a16="http://schemas.microsoft.com/office/drawing/2014/main" id="{460B4152-3004-4FBA-8753-3D0F07C37876}"/>
              </a:ext>
            </a:extLst>
          </p:cNvPr>
          <p:cNvSpPr>
            <a:spLocks noGrp="1"/>
          </p:cNvSpPr>
          <p:nvPr>
            <p:ph type="title"/>
          </p:nvPr>
        </p:nvSpPr>
        <p:spPr/>
        <p:txBody>
          <a:bodyPr>
            <a:normAutofit/>
          </a:bodyPr>
          <a:lstStyle/>
          <a:p>
            <a:r>
              <a:rPr lang="zh-CN" altLang="en-US" dirty="0">
                <a:latin typeface="微软雅黑" panose="020B0503020204020204" pitchFamily="34" charset="-122"/>
                <a:ea typeface="微软雅黑" panose="020B0503020204020204" pitchFamily="34" charset="-122"/>
              </a:rPr>
              <a:t>环路增益</a:t>
            </a:r>
            <a:r>
              <a:rPr lang="en-US" altLang="zh-CN" dirty="0">
                <a:latin typeface="微软雅黑" panose="020B0503020204020204" pitchFamily="34" charset="-122"/>
                <a:ea typeface="微软雅黑" panose="020B0503020204020204" pitchFamily="34" charset="-122"/>
              </a:rPr>
              <a:t>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62166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6">
            <a:extLst>
              <a:ext uri="{FF2B5EF4-FFF2-40B4-BE49-F238E27FC236}">
                <a16:creationId xmlns:a16="http://schemas.microsoft.com/office/drawing/2014/main" id="{CAA01898-ACCD-4758-A512-5B22F8475A0E}"/>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反馈系数</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除去所有输入源</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切断运算放大器并用它的端口电阻代替</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以保持相同的负载状况，经由输出电阻加一测试源</a:t>
            </a:r>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求出跨在输入电阻上的电压，反馈系数可表示为</a:t>
            </a:r>
          </a:p>
          <a:p>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graphicFrame>
        <p:nvGraphicFramePr>
          <p:cNvPr id="4" name="Object 9">
            <a:extLst>
              <a:ext uri="{FF2B5EF4-FFF2-40B4-BE49-F238E27FC236}">
                <a16:creationId xmlns:a16="http://schemas.microsoft.com/office/drawing/2014/main" id="{12029F40-3C28-4CE8-BE97-8B15B80936F4}"/>
              </a:ext>
            </a:extLst>
          </p:cNvPr>
          <p:cNvGraphicFramePr>
            <a:graphicFrameLocks noChangeAspect="1"/>
          </p:cNvGraphicFramePr>
          <p:nvPr>
            <p:extLst>
              <p:ext uri="{D42A27DB-BD31-4B8C-83A1-F6EECF244321}">
                <p14:modId xmlns:p14="http://schemas.microsoft.com/office/powerpoint/2010/main" val="423166498"/>
              </p:ext>
            </p:extLst>
          </p:nvPr>
        </p:nvGraphicFramePr>
        <p:xfrm>
          <a:off x="4436735" y="3771209"/>
          <a:ext cx="1831135" cy="1182757"/>
        </p:xfrm>
        <a:graphic>
          <a:graphicData uri="http://schemas.openxmlformats.org/presentationml/2006/ole">
            <mc:AlternateContent xmlns:mc="http://schemas.openxmlformats.org/markup-compatibility/2006">
              <mc:Choice xmlns:v="urn:schemas-microsoft-com:vml" Requires="v">
                <p:oleObj spid="_x0000_s36976" name="Equation" r:id="rId3" imgW="787320" imgH="507960" progId="Equation.DSMT4">
                  <p:embed/>
                </p:oleObj>
              </mc:Choice>
              <mc:Fallback>
                <p:oleObj name="Equation" r:id="rId3" imgW="787320" imgH="507960" progId="Equation.DSMT4">
                  <p:embed/>
                  <p:pic>
                    <p:nvPicPr>
                      <p:cNvPr id="41" name="Object 9"/>
                      <p:cNvPicPr>
                        <a:picLocks noChangeAspect="1" noChangeArrowheads="1"/>
                      </p:cNvPicPr>
                      <p:nvPr/>
                    </p:nvPicPr>
                    <p:blipFill>
                      <a:blip r:embed="rId4"/>
                      <a:srcRect/>
                      <a:stretch>
                        <a:fillRect/>
                      </a:stretch>
                    </p:blipFill>
                    <p:spPr bwMode="auto">
                      <a:xfrm>
                        <a:off x="4436735" y="3771209"/>
                        <a:ext cx="1831135" cy="1182757"/>
                      </a:xfrm>
                      <a:prstGeom prst="rect">
                        <a:avLst/>
                      </a:prstGeom>
                      <a:noFill/>
                    </p:spPr>
                  </p:pic>
                </p:oleObj>
              </mc:Fallback>
            </mc:AlternateContent>
          </a:graphicData>
        </a:graphic>
      </p:graphicFrame>
      <p:graphicFrame>
        <p:nvGraphicFramePr>
          <p:cNvPr id="5" name="Object 12">
            <a:extLst>
              <a:ext uri="{FF2B5EF4-FFF2-40B4-BE49-F238E27FC236}">
                <a16:creationId xmlns:a16="http://schemas.microsoft.com/office/drawing/2014/main" id="{9E13E66C-B62F-4F74-B7CD-69A366C81FF3}"/>
              </a:ext>
            </a:extLst>
          </p:cNvPr>
          <p:cNvGraphicFramePr>
            <a:graphicFrameLocks noChangeAspect="1"/>
          </p:cNvGraphicFramePr>
          <p:nvPr>
            <p:extLst>
              <p:ext uri="{D42A27DB-BD31-4B8C-83A1-F6EECF244321}">
                <p14:modId xmlns:p14="http://schemas.microsoft.com/office/powerpoint/2010/main" val="4051666541"/>
              </p:ext>
            </p:extLst>
          </p:nvPr>
        </p:nvGraphicFramePr>
        <p:xfrm>
          <a:off x="7635875" y="4033377"/>
          <a:ext cx="360132" cy="461764"/>
        </p:xfrm>
        <a:graphic>
          <a:graphicData uri="http://schemas.openxmlformats.org/presentationml/2006/ole">
            <mc:AlternateContent xmlns:mc="http://schemas.openxmlformats.org/markup-compatibility/2006">
              <mc:Choice xmlns:v="urn:schemas-microsoft-com:vml" Requires="v">
                <p:oleObj spid="_x0000_s36977" name="Equation" r:id="rId5" imgW="177480" imgH="228600" progId="Equation.DSMT4">
                  <p:embed/>
                </p:oleObj>
              </mc:Choice>
              <mc:Fallback>
                <p:oleObj name="Equation" r:id="rId5" imgW="177480" imgH="228600" progId="Equation.DSMT4">
                  <p:embed/>
                  <p:pic>
                    <p:nvPicPr>
                      <p:cNvPr id="42" name="Object 12"/>
                      <p:cNvPicPr>
                        <a:picLocks noChangeAspect="1" noChangeArrowheads="1"/>
                      </p:cNvPicPr>
                      <p:nvPr/>
                    </p:nvPicPr>
                    <p:blipFill>
                      <a:blip r:embed="rId6"/>
                      <a:srcRect/>
                      <a:stretch>
                        <a:fillRect/>
                      </a:stretch>
                    </p:blipFill>
                    <p:spPr bwMode="auto">
                      <a:xfrm>
                        <a:off x="7635875" y="4033377"/>
                        <a:ext cx="360132" cy="461764"/>
                      </a:xfrm>
                      <a:prstGeom prst="rect">
                        <a:avLst/>
                      </a:prstGeom>
                      <a:noFill/>
                    </p:spPr>
                  </p:pic>
                </p:oleObj>
              </mc:Fallback>
            </mc:AlternateContent>
          </a:graphicData>
        </a:graphic>
      </p:graphicFrame>
      <p:graphicFrame>
        <p:nvGraphicFramePr>
          <p:cNvPr id="6" name="Object 13">
            <a:extLst>
              <a:ext uri="{FF2B5EF4-FFF2-40B4-BE49-F238E27FC236}">
                <a16:creationId xmlns:a16="http://schemas.microsoft.com/office/drawing/2014/main" id="{7E9690B9-751A-4B06-968E-1FAE31BEF244}"/>
              </a:ext>
            </a:extLst>
          </p:cNvPr>
          <p:cNvGraphicFramePr>
            <a:graphicFrameLocks noChangeAspect="1"/>
          </p:cNvGraphicFramePr>
          <p:nvPr>
            <p:extLst>
              <p:ext uri="{D42A27DB-BD31-4B8C-83A1-F6EECF244321}">
                <p14:modId xmlns:p14="http://schemas.microsoft.com/office/powerpoint/2010/main" val="810069302"/>
              </p:ext>
            </p:extLst>
          </p:nvPr>
        </p:nvGraphicFramePr>
        <p:xfrm>
          <a:off x="7620000" y="4453837"/>
          <a:ext cx="371475" cy="511611"/>
        </p:xfrm>
        <a:graphic>
          <a:graphicData uri="http://schemas.openxmlformats.org/presentationml/2006/ole">
            <mc:AlternateContent xmlns:mc="http://schemas.openxmlformats.org/markup-compatibility/2006">
              <mc:Choice xmlns:v="urn:schemas-microsoft-com:vml" Requires="v">
                <p:oleObj spid="_x0000_s36978" name="Equation" r:id="rId7" imgW="164880" imgH="228600" progId="Equation.DSMT4">
                  <p:embed/>
                </p:oleObj>
              </mc:Choice>
              <mc:Fallback>
                <p:oleObj name="Equation" r:id="rId7" imgW="164880" imgH="228600" progId="Equation.DSMT4">
                  <p:embed/>
                  <p:pic>
                    <p:nvPicPr>
                      <p:cNvPr id="43" name="Object 13"/>
                      <p:cNvPicPr>
                        <a:picLocks noChangeAspect="1" noChangeArrowheads="1"/>
                      </p:cNvPicPr>
                      <p:nvPr/>
                    </p:nvPicPr>
                    <p:blipFill>
                      <a:blip r:embed="rId8"/>
                      <a:srcRect/>
                      <a:stretch>
                        <a:fillRect/>
                      </a:stretch>
                    </p:blipFill>
                    <p:spPr bwMode="auto">
                      <a:xfrm>
                        <a:off x="7620000" y="4453837"/>
                        <a:ext cx="371475" cy="511611"/>
                      </a:xfrm>
                      <a:prstGeom prst="rect">
                        <a:avLst/>
                      </a:prstGeom>
                      <a:noFill/>
                    </p:spPr>
                  </p:pic>
                </p:oleObj>
              </mc:Fallback>
            </mc:AlternateContent>
          </a:graphicData>
        </a:graphic>
      </p:graphicFrame>
      <p:graphicFrame>
        <p:nvGraphicFramePr>
          <p:cNvPr id="8" name="Object 15">
            <a:extLst>
              <a:ext uri="{FF2B5EF4-FFF2-40B4-BE49-F238E27FC236}">
                <a16:creationId xmlns:a16="http://schemas.microsoft.com/office/drawing/2014/main" id="{4EC5DB10-97EC-4B4D-A086-847A5A06489F}"/>
              </a:ext>
            </a:extLst>
          </p:cNvPr>
          <p:cNvGraphicFramePr>
            <a:graphicFrameLocks noChangeAspect="1"/>
          </p:cNvGraphicFramePr>
          <p:nvPr>
            <p:extLst>
              <p:ext uri="{D42A27DB-BD31-4B8C-83A1-F6EECF244321}">
                <p14:modId xmlns:p14="http://schemas.microsoft.com/office/powerpoint/2010/main" val="3042742081"/>
              </p:ext>
            </p:extLst>
          </p:nvPr>
        </p:nvGraphicFramePr>
        <p:xfrm>
          <a:off x="9569450" y="4110739"/>
          <a:ext cx="371475" cy="392112"/>
        </p:xfrm>
        <a:graphic>
          <a:graphicData uri="http://schemas.openxmlformats.org/presentationml/2006/ole">
            <mc:AlternateContent xmlns:mc="http://schemas.openxmlformats.org/markup-compatibility/2006">
              <mc:Choice xmlns:v="urn:schemas-microsoft-com:vml" Requires="v">
                <p:oleObj spid="_x0000_s36979" name="Equation" r:id="rId9" imgW="215640" imgH="228600" progId="Equation.DSMT4">
                  <p:embed/>
                </p:oleObj>
              </mc:Choice>
              <mc:Fallback>
                <p:oleObj name="Equation" r:id="rId9" imgW="215640" imgH="228600" progId="Equation.DSMT4">
                  <p:embed/>
                  <p:pic>
                    <p:nvPicPr>
                      <p:cNvPr id="49" name="Object 15"/>
                      <p:cNvPicPr>
                        <a:picLocks noChangeAspect="1" noChangeArrowheads="1"/>
                      </p:cNvPicPr>
                      <p:nvPr/>
                    </p:nvPicPr>
                    <p:blipFill>
                      <a:blip r:embed="rId10"/>
                      <a:srcRect/>
                      <a:stretch>
                        <a:fillRect/>
                      </a:stretch>
                    </p:blipFill>
                    <p:spPr bwMode="auto">
                      <a:xfrm>
                        <a:off x="9569450" y="4110739"/>
                        <a:ext cx="371475" cy="392112"/>
                      </a:xfrm>
                      <a:prstGeom prst="rect">
                        <a:avLst/>
                      </a:prstGeom>
                      <a:noFill/>
                    </p:spPr>
                  </p:pic>
                </p:oleObj>
              </mc:Fallback>
            </mc:AlternateContent>
          </a:graphicData>
        </a:graphic>
      </p:graphicFrame>
      <p:sp>
        <p:nvSpPr>
          <p:cNvPr id="9" name="Text Box 16">
            <a:extLst>
              <a:ext uri="{FF2B5EF4-FFF2-40B4-BE49-F238E27FC236}">
                <a16:creationId xmlns:a16="http://schemas.microsoft.com/office/drawing/2014/main" id="{19E5E36E-F557-4D91-A1CC-EA511A288E83}"/>
              </a:ext>
            </a:extLst>
          </p:cNvPr>
          <p:cNvSpPr txBox="1">
            <a:spLocks noChangeArrowheads="1"/>
          </p:cNvSpPr>
          <p:nvPr/>
        </p:nvSpPr>
        <p:spPr bwMode="auto">
          <a:xfrm>
            <a:off x="7934363" y="4102741"/>
            <a:ext cx="36879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zh-CN" altLang="en-US" sz="2000" dirty="0">
                <a:latin typeface="微软雅黑" panose="020B0503020204020204" pitchFamily="34" charset="-122"/>
                <a:ea typeface="微软雅黑" panose="020B0503020204020204" pitchFamily="34" charset="-122"/>
              </a:rPr>
              <a:t>跨在输入电阻      的电压</a:t>
            </a:r>
          </a:p>
        </p:txBody>
      </p:sp>
      <p:sp>
        <p:nvSpPr>
          <p:cNvPr id="10" name="Text Box 17">
            <a:extLst>
              <a:ext uri="{FF2B5EF4-FFF2-40B4-BE49-F238E27FC236}">
                <a16:creationId xmlns:a16="http://schemas.microsoft.com/office/drawing/2014/main" id="{CCD572EE-FCE0-41B4-9FA2-8D303845DA1A}"/>
              </a:ext>
            </a:extLst>
          </p:cNvPr>
          <p:cNvSpPr txBox="1">
            <a:spLocks noChangeArrowheads="1"/>
          </p:cNvSpPr>
          <p:nvPr/>
        </p:nvSpPr>
        <p:spPr bwMode="auto">
          <a:xfrm>
            <a:off x="7996007" y="4572215"/>
            <a:ext cx="276389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905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dirty="0">
                <a:latin typeface="微软雅黑" panose="020B0503020204020204" pitchFamily="34" charset="-122"/>
                <a:ea typeface="微软雅黑" panose="020B0503020204020204" pitchFamily="34" charset="-122"/>
              </a:rPr>
              <a:t>经由       外加的测试源</a:t>
            </a:r>
          </a:p>
        </p:txBody>
      </p:sp>
      <p:graphicFrame>
        <p:nvGraphicFramePr>
          <p:cNvPr id="11" name="对象 10">
            <a:extLst>
              <a:ext uri="{FF2B5EF4-FFF2-40B4-BE49-F238E27FC236}">
                <a16:creationId xmlns:a16="http://schemas.microsoft.com/office/drawing/2014/main" id="{25C3BCD0-C69D-400E-9C5A-B9B97AA9778F}"/>
              </a:ext>
            </a:extLst>
          </p:cNvPr>
          <p:cNvGraphicFramePr>
            <a:graphicFrameLocks noChangeAspect="1"/>
          </p:cNvGraphicFramePr>
          <p:nvPr>
            <p:extLst>
              <p:ext uri="{D42A27DB-BD31-4B8C-83A1-F6EECF244321}">
                <p14:modId xmlns:p14="http://schemas.microsoft.com/office/powerpoint/2010/main" val="3903478756"/>
              </p:ext>
            </p:extLst>
          </p:nvPr>
        </p:nvGraphicFramePr>
        <p:xfrm>
          <a:off x="8710267" y="4629926"/>
          <a:ext cx="304355" cy="342399"/>
        </p:xfrm>
        <a:graphic>
          <a:graphicData uri="http://schemas.openxmlformats.org/presentationml/2006/ole">
            <mc:AlternateContent xmlns:mc="http://schemas.openxmlformats.org/markup-compatibility/2006">
              <mc:Choice xmlns:v="urn:schemas-microsoft-com:vml" Requires="v">
                <p:oleObj spid="_x0000_s36980" name="Equation" r:id="rId11" imgW="203040" imgH="228600" progId="Equation.DSMT4">
                  <p:embed/>
                </p:oleObj>
              </mc:Choice>
              <mc:Fallback>
                <p:oleObj name="Equation" r:id="rId11" imgW="203040" imgH="228600" progId="Equation.DSMT4">
                  <p:embed/>
                  <p:pic>
                    <p:nvPicPr>
                      <p:cNvPr id="3" name="对象 2">
                        <a:extLst>
                          <a:ext uri="{FF2B5EF4-FFF2-40B4-BE49-F238E27FC236}">
                            <a16:creationId xmlns:a16="http://schemas.microsoft.com/office/drawing/2014/main" id="{AE5AE1A9-A9B5-4FFF-B0BF-2582001BD02B}"/>
                          </a:ext>
                        </a:extLst>
                      </p:cNvPr>
                      <p:cNvPicPr/>
                      <p:nvPr/>
                    </p:nvPicPr>
                    <p:blipFill>
                      <a:blip r:embed="rId12"/>
                      <a:stretch>
                        <a:fillRect/>
                      </a:stretch>
                    </p:blipFill>
                    <p:spPr>
                      <a:xfrm>
                        <a:off x="8710267" y="4629926"/>
                        <a:ext cx="304355" cy="342399"/>
                      </a:xfrm>
                      <a:prstGeom prst="rect">
                        <a:avLst/>
                      </a:prstGeom>
                    </p:spPr>
                  </p:pic>
                </p:oleObj>
              </mc:Fallback>
            </mc:AlternateContent>
          </a:graphicData>
        </a:graphic>
      </p:graphicFrame>
      <p:sp>
        <p:nvSpPr>
          <p:cNvPr id="13" name="标题 1">
            <a:extLst>
              <a:ext uri="{FF2B5EF4-FFF2-40B4-BE49-F238E27FC236}">
                <a16:creationId xmlns:a16="http://schemas.microsoft.com/office/drawing/2014/main" id="{A21103AF-AD9B-49BB-AA5E-97C56CD41720}"/>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、负反馈</a:t>
            </a:r>
          </a:p>
        </p:txBody>
      </p:sp>
    </p:spTree>
    <p:extLst>
      <p:ext uri="{BB962C8B-B14F-4D97-AF65-F5344CB8AC3E}">
        <p14:creationId xmlns:p14="http://schemas.microsoft.com/office/powerpoint/2010/main" val="3079511389"/>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9B43E31D-17D3-45A4-8431-42E6B3571B68}"/>
              </a:ext>
            </a:extLst>
          </p:cNvPr>
          <p:cNvSpPr txBox="1"/>
          <p:nvPr/>
        </p:nvSpPr>
        <p:spPr>
          <a:xfrm>
            <a:off x="4771410" y="2774934"/>
            <a:ext cx="7020539" cy="923330"/>
          </a:xfrm>
          <a:prstGeom prst="rect">
            <a:avLst/>
          </a:prstGeom>
          <a:noFill/>
        </p:spPr>
        <p:txBody>
          <a:bodyPr wrap="square">
            <a:spAutoFit/>
          </a:bodyPr>
          <a:lstStyle/>
          <a:p>
            <a:pPr lvl="0" eaLnBrk="1" hangingPunct="1">
              <a:spcBef>
                <a:spcPct val="20000"/>
              </a:spcBef>
              <a:buFont typeface="Arial" panose="020B0604020202020204" pitchFamily="34" charset="0"/>
              <a:buNone/>
            </a:pPr>
            <a:r>
              <a:rPr lang="zh-CN" altLang="en-US" sz="5400" b="1" dirty="0">
                <a:latin typeface="微软雅黑" panose="020B0503020204020204" pitchFamily="34" charset="-122"/>
                <a:ea typeface="微软雅黑" panose="020B0503020204020204" pitchFamily="34" charset="-122"/>
              </a:rPr>
              <a:t>测控电路与电子学</a:t>
            </a:r>
            <a:endParaRPr lang="zh-CN" altLang="en-US" sz="4000" b="1" dirty="0">
              <a:solidFill>
                <a:srgbClr val="1D1B1F"/>
              </a:solidFill>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D2FC3DD-2BF1-489B-8138-2BDD50A2D45C}"/>
              </a:ext>
            </a:extLst>
          </p:cNvPr>
          <p:cNvSpPr txBox="1"/>
          <p:nvPr/>
        </p:nvSpPr>
        <p:spPr>
          <a:xfrm>
            <a:off x="4771411" y="3775660"/>
            <a:ext cx="6096000" cy="400110"/>
          </a:xfrm>
          <a:prstGeom prst="rect">
            <a:avLst/>
          </a:prstGeom>
          <a:noFill/>
        </p:spPr>
        <p:txBody>
          <a:bodyPr wrap="square">
            <a:spAutoFit/>
          </a:bodyPr>
          <a:lstStyle/>
          <a:p>
            <a:pPr algn="l" latinLnBrk="1"/>
            <a:r>
              <a:rPr lang="en-US" altLang="zh-CN" sz="2000" b="0" i="0" dirty="0">
                <a:solidFill>
                  <a:srgbClr val="1D1B1F"/>
                </a:solidFill>
                <a:effectLst/>
                <a:latin typeface="微软雅黑" panose="020B0503020204020204" pitchFamily="34" charset="-122"/>
                <a:ea typeface="微软雅黑" panose="020B0503020204020204" pitchFamily="34" charset="-122"/>
              </a:rPr>
              <a:t>Measurement and control circuit and electronics</a:t>
            </a:r>
          </a:p>
        </p:txBody>
      </p:sp>
      <p:grpSp>
        <p:nvGrpSpPr>
          <p:cNvPr id="7" name="组合 6">
            <a:extLst>
              <a:ext uri="{FF2B5EF4-FFF2-40B4-BE49-F238E27FC236}">
                <a16:creationId xmlns:a16="http://schemas.microsoft.com/office/drawing/2014/main" id="{FC8EA211-8BEE-4236-93DD-6989A5E9D2B0}"/>
              </a:ext>
            </a:extLst>
          </p:cNvPr>
          <p:cNvGrpSpPr/>
          <p:nvPr/>
        </p:nvGrpSpPr>
        <p:grpSpPr>
          <a:xfrm>
            <a:off x="1747078" y="1640940"/>
            <a:ext cx="2996351" cy="3932196"/>
            <a:chOff x="1747078" y="1640940"/>
            <a:chExt cx="2996351" cy="3932196"/>
          </a:xfrm>
        </p:grpSpPr>
        <p:sp>
          <p:nvSpPr>
            <p:cNvPr id="3" name="任意多边形: 形状 2">
              <a:extLst>
                <a:ext uri="{FF2B5EF4-FFF2-40B4-BE49-F238E27FC236}">
                  <a16:creationId xmlns:a16="http://schemas.microsoft.com/office/drawing/2014/main" id="{4AB71016-64E1-48B0-8EED-C5D6C3C4A87E}"/>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4400"/>
            </a:p>
          </p:txBody>
        </p:sp>
        <p:pic>
          <p:nvPicPr>
            <p:cNvPr id="5" name="Picture 15">
              <a:extLst>
                <a:ext uri="{FF2B5EF4-FFF2-40B4-BE49-F238E27FC236}">
                  <a16:creationId xmlns:a16="http://schemas.microsoft.com/office/drawing/2014/main" id="{A1B0691B-E0BC-43F2-9C59-0681F57C50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sp>
          <p:nvSpPr>
            <p:cNvPr id="8" name="文本框 7">
              <a:extLst>
                <a:ext uri="{FF2B5EF4-FFF2-40B4-BE49-F238E27FC236}">
                  <a16:creationId xmlns:a16="http://schemas.microsoft.com/office/drawing/2014/main" id="{E9BE6AB9-ABC5-4213-BB40-0D6512374C36}"/>
                </a:ext>
              </a:extLst>
            </p:cNvPr>
            <p:cNvSpPr txBox="1"/>
            <p:nvPr/>
          </p:nvSpPr>
          <p:spPr>
            <a:xfrm>
              <a:off x="2224888" y="2452221"/>
              <a:ext cx="2040730" cy="1323439"/>
            </a:xfrm>
            <a:prstGeom prst="rect">
              <a:avLst/>
            </a:prstGeom>
            <a:noFill/>
          </p:spPr>
          <p:txBody>
            <a:bodyPr wrap="square">
              <a:spAutoFit/>
            </a:bodyPr>
            <a:lstStyle/>
            <a:p>
              <a:pPr algn="ctr"/>
              <a:r>
                <a:rPr lang="en-US" altLang="zh-CN" sz="8000" b="1" dirty="0">
                  <a:solidFill>
                    <a:schemeClr val="bg1"/>
                  </a:solidFill>
                  <a:latin typeface="微软雅黑" panose="020B0503020204020204" pitchFamily="34" charset="-122"/>
                  <a:ea typeface="微软雅黑" panose="020B0503020204020204" pitchFamily="34" charset="-122"/>
                </a:rPr>
                <a:t>1.1</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610523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70114973-FD62-4E04-8450-E149E22475A5}"/>
              </a:ext>
            </a:extLst>
          </p:cNvPr>
          <p:cNvSpPr>
            <a:spLocks noGrp="1"/>
          </p:cNvSpPr>
          <p:nvPr>
            <p:ph type="title"/>
          </p:nvPr>
        </p:nvSpPr>
        <p:spPr/>
        <p:txBody>
          <a:bodyPr>
            <a:normAutofit/>
          </a:bodyPr>
          <a:lstStyle/>
          <a:p>
            <a:r>
              <a:rPr lang="zh-CN" altLang="en-US" dirty="0">
                <a:latin typeface="微软雅黑" panose="020B0503020204020204" pitchFamily="34" charset="-122"/>
                <a:ea typeface="微软雅黑" panose="020B0503020204020204" pitchFamily="34" charset="-122"/>
              </a:rPr>
              <a:t>反馈系数</a:t>
            </a:r>
          </a:p>
        </p:txBody>
      </p:sp>
      <p:graphicFrame>
        <p:nvGraphicFramePr>
          <p:cNvPr id="17" name="Object 13">
            <a:extLst>
              <a:ext uri="{FF2B5EF4-FFF2-40B4-BE49-F238E27FC236}">
                <a16:creationId xmlns:a16="http://schemas.microsoft.com/office/drawing/2014/main" id="{8BCA5A83-F30E-4D64-ABD9-ED13BEDFBABA}"/>
              </a:ext>
            </a:extLst>
          </p:cNvPr>
          <p:cNvGraphicFramePr>
            <a:graphicFrameLocks noChangeAspect="1"/>
          </p:cNvGraphicFramePr>
          <p:nvPr>
            <p:extLst>
              <p:ext uri="{D42A27DB-BD31-4B8C-83A1-F6EECF244321}">
                <p14:modId xmlns:p14="http://schemas.microsoft.com/office/powerpoint/2010/main" val="563899293"/>
              </p:ext>
            </p:extLst>
          </p:nvPr>
        </p:nvGraphicFramePr>
        <p:xfrm>
          <a:off x="1128712" y="1298491"/>
          <a:ext cx="4691063" cy="2857500"/>
        </p:xfrm>
        <a:graphic>
          <a:graphicData uri="http://schemas.openxmlformats.org/presentationml/2006/ole">
            <mc:AlternateContent xmlns:mc="http://schemas.openxmlformats.org/markup-compatibility/2006">
              <mc:Choice xmlns:v="urn:schemas-microsoft-com:vml" Requires="v">
                <p:oleObj spid="_x0000_s38000" name="Equation" r:id="rId3" imgW="2311200" imgH="1409400" progId="Equation.DSMT4">
                  <p:embed/>
                </p:oleObj>
              </mc:Choice>
              <mc:Fallback>
                <p:oleObj name="Equation" r:id="rId3" imgW="2311200" imgH="1409400" progId="Equation.DSMT4">
                  <p:embed/>
                  <p:pic>
                    <p:nvPicPr>
                      <p:cNvPr id="45" name="Object 13"/>
                      <p:cNvPicPr>
                        <a:picLocks noChangeAspect="1" noChangeArrowheads="1"/>
                      </p:cNvPicPr>
                      <p:nvPr/>
                    </p:nvPicPr>
                    <p:blipFill>
                      <a:blip r:embed="rId4"/>
                      <a:srcRect/>
                      <a:stretch>
                        <a:fillRect/>
                      </a:stretch>
                    </p:blipFill>
                    <p:spPr bwMode="auto">
                      <a:xfrm>
                        <a:off x="1128712" y="1298491"/>
                        <a:ext cx="4691063" cy="2857500"/>
                      </a:xfrm>
                      <a:prstGeom prst="rect">
                        <a:avLst/>
                      </a:prstGeom>
                      <a:noFill/>
                    </p:spPr>
                  </p:pic>
                </p:oleObj>
              </mc:Fallback>
            </mc:AlternateContent>
          </a:graphicData>
        </a:graphic>
      </p:graphicFrame>
      <p:graphicFrame>
        <p:nvGraphicFramePr>
          <p:cNvPr id="20" name="Object 14">
            <a:extLst>
              <a:ext uri="{FF2B5EF4-FFF2-40B4-BE49-F238E27FC236}">
                <a16:creationId xmlns:a16="http://schemas.microsoft.com/office/drawing/2014/main" id="{D63E685C-5F84-4206-AF05-048389564187}"/>
              </a:ext>
            </a:extLst>
          </p:cNvPr>
          <p:cNvGraphicFramePr>
            <a:graphicFrameLocks noChangeAspect="1"/>
          </p:cNvGraphicFramePr>
          <p:nvPr>
            <p:extLst>
              <p:ext uri="{D42A27DB-BD31-4B8C-83A1-F6EECF244321}">
                <p14:modId xmlns:p14="http://schemas.microsoft.com/office/powerpoint/2010/main" val="442637216"/>
              </p:ext>
            </p:extLst>
          </p:nvPr>
        </p:nvGraphicFramePr>
        <p:xfrm>
          <a:off x="1128712" y="4542439"/>
          <a:ext cx="6424612" cy="862013"/>
        </p:xfrm>
        <a:graphic>
          <a:graphicData uri="http://schemas.openxmlformats.org/presentationml/2006/ole">
            <mc:AlternateContent xmlns:mc="http://schemas.openxmlformats.org/markup-compatibility/2006">
              <mc:Choice xmlns:v="urn:schemas-microsoft-com:vml" Requires="v">
                <p:oleObj spid="_x0000_s38001" name="Equation" r:id="rId5" imgW="3403440" imgH="457200" progId="Equation.DSMT4">
                  <p:embed/>
                </p:oleObj>
              </mc:Choice>
              <mc:Fallback>
                <p:oleObj name="Equation" r:id="rId5" imgW="3403440" imgH="457200" progId="Equation.DSMT4">
                  <p:embed/>
                  <p:pic>
                    <p:nvPicPr>
                      <p:cNvPr id="46" name="Object 14"/>
                      <p:cNvPicPr>
                        <a:picLocks noChangeAspect="1" noChangeArrowheads="1"/>
                      </p:cNvPicPr>
                      <p:nvPr/>
                    </p:nvPicPr>
                    <p:blipFill>
                      <a:blip r:embed="rId6"/>
                      <a:srcRect/>
                      <a:stretch>
                        <a:fillRect/>
                      </a:stretch>
                    </p:blipFill>
                    <p:spPr bwMode="auto">
                      <a:xfrm>
                        <a:off x="1128712" y="4542439"/>
                        <a:ext cx="6424612" cy="862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15">
            <a:extLst>
              <a:ext uri="{FF2B5EF4-FFF2-40B4-BE49-F238E27FC236}">
                <a16:creationId xmlns:a16="http://schemas.microsoft.com/office/drawing/2014/main" id="{1103C2F5-D889-4493-9674-565C167436A7}"/>
              </a:ext>
            </a:extLst>
          </p:cNvPr>
          <p:cNvGraphicFramePr>
            <a:graphicFrameLocks noChangeAspect="1"/>
          </p:cNvGraphicFramePr>
          <p:nvPr>
            <p:extLst>
              <p:ext uri="{D42A27DB-BD31-4B8C-83A1-F6EECF244321}">
                <p14:modId xmlns:p14="http://schemas.microsoft.com/office/powerpoint/2010/main" val="4177951228"/>
              </p:ext>
            </p:extLst>
          </p:nvPr>
        </p:nvGraphicFramePr>
        <p:xfrm>
          <a:off x="1128712" y="5855264"/>
          <a:ext cx="4166801" cy="475263"/>
        </p:xfrm>
        <a:graphic>
          <a:graphicData uri="http://schemas.openxmlformats.org/presentationml/2006/ole">
            <mc:AlternateContent xmlns:mc="http://schemas.openxmlformats.org/markup-compatibility/2006">
              <mc:Choice xmlns:v="urn:schemas-microsoft-com:vml" Requires="v">
                <p:oleObj spid="_x0000_s38002" name="Equation" r:id="rId7" imgW="2006280" imgH="228600" progId="Equation.DSMT4">
                  <p:embed/>
                </p:oleObj>
              </mc:Choice>
              <mc:Fallback>
                <p:oleObj name="Equation" r:id="rId7" imgW="2006280" imgH="228600" progId="Equation.DSMT4">
                  <p:embed/>
                  <p:pic>
                    <p:nvPicPr>
                      <p:cNvPr id="47" name="Object 15"/>
                      <p:cNvPicPr>
                        <a:picLocks noChangeAspect="1" noChangeArrowheads="1"/>
                      </p:cNvPicPr>
                      <p:nvPr/>
                    </p:nvPicPr>
                    <p:blipFill>
                      <a:blip r:embed="rId8"/>
                      <a:srcRect/>
                      <a:stretch>
                        <a:fillRect/>
                      </a:stretch>
                    </p:blipFill>
                    <p:spPr bwMode="auto">
                      <a:xfrm>
                        <a:off x="1128712" y="5855264"/>
                        <a:ext cx="4166801" cy="475263"/>
                      </a:xfrm>
                      <a:prstGeom prst="rect">
                        <a:avLst/>
                      </a:prstGeom>
                      <a:noFill/>
                    </p:spPr>
                  </p:pic>
                </p:oleObj>
              </mc:Fallback>
            </mc:AlternateContent>
          </a:graphicData>
        </a:graphic>
      </p:graphicFrame>
      <p:graphicFrame>
        <p:nvGraphicFramePr>
          <p:cNvPr id="22" name="Object 12">
            <a:extLst>
              <a:ext uri="{FF2B5EF4-FFF2-40B4-BE49-F238E27FC236}">
                <a16:creationId xmlns:a16="http://schemas.microsoft.com/office/drawing/2014/main" id="{1A6D84E2-D152-4F91-914B-3B74137AAF89}"/>
              </a:ext>
            </a:extLst>
          </p:cNvPr>
          <p:cNvGraphicFramePr>
            <a:graphicFrameLocks noChangeAspect="1"/>
          </p:cNvGraphicFramePr>
          <p:nvPr>
            <p:extLst>
              <p:ext uri="{D42A27DB-BD31-4B8C-83A1-F6EECF244321}">
                <p14:modId xmlns:p14="http://schemas.microsoft.com/office/powerpoint/2010/main" val="656376160"/>
              </p:ext>
            </p:extLst>
          </p:nvPr>
        </p:nvGraphicFramePr>
        <p:xfrm>
          <a:off x="6000750" y="1058863"/>
          <a:ext cx="5538268" cy="3048796"/>
        </p:xfrm>
        <a:graphic>
          <a:graphicData uri="http://schemas.openxmlformats.org/presentationml/2006/ole">
            <mc:AlternateContent xmlns:mc="http://schemas.openxmlformats.org/markup-compatibility/2006">
              <mc:Choice xmlns:v="urn:schemas-microsoft-com:vml" Requires="v">
                <p:oleObj spid="_x0000_s38003" name="Visio" r:id="rId9" imgW="2800350" imgH="1548063" progId="Visio.Drawing.11">
                  <p:embed/>
                </p:oleObj>
              </mc:Choice>
              <mc:Fallback>
                <p:oleObj name="Visio" r:id="rId9" imgW="2800350" imgH="1548063" progId="Visio.Drawing.11">
                  <p:embed/>
                  <p:pic>
                    <p:nvPicPr>
                      <p:cNvPr id="12299" name="Object 12"/>
                      <p:cNvPicPr>
                        <a:picLocks noChangeAspect="1" noChangeArrowheads="1"/>
                      </p:cNvPicPr>
                      <p:nvPr/>
                    </p:nvPicPr>
                    <p:blipFill>
                      <a:blip r:embed="rId10"/>
                      <a:srcRect/>
                      <a:stretch>
                        <a:fillRect/>
                      </a:stretch>
                    </p:blipFill>
                    <p:spPr bwMode="auto">
                      <a:xfrm>
                        <a:off x="6000750" y="1058863"/>
                        <a:ext cx="5538268" cy="3048796"/>
                      </a:xfrm>
                      <a:prstGeom prst="rect">
                        <a:avLst/>
                      </a:prstGeom>
                      <a:noFill/>
                    </p:spPr>
                  </p:pic>
                </p:oleObj>
              </mc:Fallback>
            </mc:AlternateContent>
          </a:graphicData>
        </a:graphic>
      </p:graphicFrame>
      <p:graphicFrame>
        <p:nvGraphicFramePr>
          <p:cNvPr id="25" name="对象 24">
            <a:extLst>
              <a:ext uri="{FF2B5EF4-FFF2-40B4-BE49-F238E27FC236}">
                <a16:creationId xmlns:a16="http://schemas.microsoft.com/office/drawing/2014/main" id="{ECA6D691-5B9E-437B-BBAB-E7C3891B1D79}"/>
              </a:ext>
            </a:extLst>
          </p:cNvPr>
          <p:cNvGraphicFramePr>
            <a:graphicFrameLocks noChangeAspect="1"/>
          </p:cNvGraphicFramePr>
          <p:nvPr>
            <p:extLst>
              <p:ext uri="{D42A27DB-BD31-4B8C-83A1-F6EECF244321}">
                <p14:modId xmlns:p14="http://schemas.microsoft.com/office/powerpoint/2010/main" val="51765787"/>
              </p:ext>
            </p:extLst>
          </p:nvPr>
        </p:nvGraphicFramePr>
        <p:xfrm>
          <a:off x="5787125" y="5640721"/>
          <a:ext cx="1484140" cy="885276"/>
        </p:xfrm>
        <a:graphic>
          <a:graphicData uri="http://schemas.openxmlformats.org/presentationml/2006/ole">
            <mc:AlternateContent xmlns:mc="http://schemas.openxmlformats.org/markup-compatibility/2006">
              <mc:Choice xmlns:v="urn:schemas-microsoft-com:vml" Requires="v">
                <p:oleObj spid="_x0000_s38004" name="Equation" r:id="rId11" imgW="723600" imgH="431640" progId="Equation.DSMT4">
                  <p:embed/>
                </p:oleObj>
              </mc:Choice>
              <mc:Fallback>
                <p:oleObj name="Equation" r:id="rId11" imgW="723600" imgH="431640" progId="Equation.DSMT4">
                  <p:embed/>
                  <p:pic>
                    <p:nvPicPr>
                      <p:cNvPr id="3" name="对象 2">
                        <a:extLst>
                          <a:ext uri="{FF2B5EF4-FFF2-40B4-BE49-F238E27FC236}">
                            <a16:creationId xmlns:a16="http://schemas.microsoft.com/office/drawing/2014/main" id="{3EFC508F-4537-41A5-9499-F8AED789B6CD}"/>
                          </a:ext>
                        </a:extLst>
                      </p:cNvPr>
                      <p:cNvPicPr/>
                      <p:nvPr/>
                    </p:nvPicPr>
                    <p:blipFill>
                      <a:blip r:embed="rId12"/>
                      <a:stretch>
                        <a:fillRect/>
                      </a:stretch>
                    </p:blipFill>
                    <p:spPr>
                      <a:xfrm>
                        <a:off x="5787125" y="5640721"/>
                        <a:ext cx="1484140" cy="885276"/>
                      </a:xfrm>
                      <a:prstGeom prst="rect">
                        <a:avLst/>
                      </a:prstGeom>
                    </p:spPr>
                  </p:pic>
                </p:oleObj>
              </mc:Fallback>
            </mc:AlternateContent>
          </a:graphicData>
        </a:graphic>
      </p:graphicFrame>
    </p:spTree>
    <p:extLst>
      <p:ext uri="{BB962C8B-B14F-4D97-AF65-F5344CB8AC3E}">
        <p14:creationId xmlns:p14="http://schemas.microsoft.com/office/powerpoint/2010/main" val="1920220659"/>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1">
            <a:extLst>
              <a:ext uri="{FF2B5EF4-FFF2-40B4-BE49-F238E27FC236}">
                <a16:creationId xmlns:a16="http://schemas.microsoft.com/office/drawing/2014/main" id="{82A22BD6-73A5-4D7E-814C-385523F337DB}"/>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、运算放大器的振荡</a:t>
            </a:r>
          </a:p>
        </p:txBody>
      </p:sp>
      <p:sp>
        <p:nvSpPr>
          <p:cNvPr id="5" name="内容占位符 4">
            <a:extLst>
              <a:ext uri="{FF2B5EF4-FFF2-40B4-BE49-F238E27FC236}">
                <a16:creationId xmlns:a16="http://schemas.microsoft.com/office/drawing/2014/main" id="{2E85F56B-2F80-4DF5-A9CE-8DC303B7A13E}"/>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运算放大器振荡时的输出波形</a:t>
            </a:r>
          </a:p>
          <a:p>
            <a:endParaRPr lang="zh-CN" altLang="en-US"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a16="http://schemas.microsoft.com/office/drawing/2014/main" id="{90676BD5-E36C-44A9-896F-CD5D2D8B6FCC}"/>
              </a:ext>
            </a:extLst>
          </p:cNvPr>
          <p:cNvPicPr>
            <a:picLocks noChangeAspect="1"/>
          </p:cNvPicPr>
          <p:nvPr/>
        </p:nvPicPr>
        <p:blipFill>
          <a:blip r:embed="rId2"/>
          <a:stretch>
            <a:fillRect/>
          </a:stretch>
        </p:blipFill>
        <p:spPr>
          <a:xfrm>
            <a:off x="890724" y="2556882"/>
            <a:ext cx="3173489" cy="2326268"/>
          </a:xfrm>
          <a:prstGeom prst="rect">
            <a:avLst/>
          </a:prstGeom>
        </p:spPr>
      </p:pic>
      <p:pic>
        <p:nvPicPr>
          <p:cNvPr id="8" name="图片 7">
            <a:extLst>
              <a:ext uri="{FF2B5EF4-FFF2-40B4-BE49-F238E27FC236}">
                <a16:creationId xmlns:a16="http://schemas.microsoft.com/office/drawing/2014/main" id="{901F63C8-69D5-4B32-A1BE-5470A8105150}"/>
              </a:ext>
            </a:extLst>
          </p:cNvPr>
          <p:cNvPicPr>
            <a:picLocks noChangeAspect="1"/>
          </p:cNvPicPr>
          <p:nvPr/>
        </p:nvPicPr>
        <p:blipFill>
          <a:blip r:embed="rId3"/>
          <a:stretch>
            <a:fillRect/>
          </a:stretch>
        </p:blipFill>
        <p:spPr>
          <a:xfrm>
            <a:off x="4582399" y="2936758"/>
            <a:ext cx="3144230" cy="1890152"/>
          </a:xfrm>
          <a:prstGeom prst="rect">
            <a:avLst/>
          </a:prstGeom>
        </p:spPr>
      </p:pic>
      <p:pic>
        <p:nvPicPr>
          <p:cNvPr id="9" name="图片 8">
            <a:extLst>
              <a:ext uri="{FF2B5EF4-FFF2-40B4-BE49-F238E27FC236}">
                <a16:creationId xmlns:a16="http://schemas.microsoft.com/office/drawing/2014/main" id="{6236602D-AAFC-4029-A3D8-922979BDA3E3}"/>
              </a:ext>
            </a:extLst>
          </p:cNvPr>
          <p:cNvPicPr>
            <a:picLocks noChangeAspect="1"/>
          </p:cNvPicPr>
          <p:nvPr/>
        </p:nvPicPr>
        <p:blipFill>
          <a:blip r:embed="rId4"/>
          <a:stretch>
            <a:fillRect/>
          </a:stretch>
        </p:blipFill>
        <p:spPr>
          <a:xfrm>
            <a:off x="8137017" y="2936758"/>
            <a:ext cx="3162956" cy="1538542"/>
          </a:xfrm>
          <a:prstGeom prst="rect">
            <a:avLst/>
          </a:prstGeom>
        </p:spPr>
      </p:pic>
      <p:sp>
        <p:nvSpPr>
          <p:cNvPr id="10" name="文本框 9">
            <a:extLst>
              <a:ext uri="{FF2B5EF4-FFF2-40B4-BE49-F238E27FC236}">
                <a16:creationId xmlns:a16="http://schemas.microsoft.com/office/drawing/2014/main" id="{3B2122E1-A837-46CF-B41A-B26FBD4E2477}"/>
              </a:ext>
            </a:extLst>
          </p:cNvPr>
          <p:cNvSpPr txBox="1"/>
          <p:nvPr/>
        </p:nvSpPr>
        <p:spPr>
          <a:xfrm>
            <a:off x="1740901" y="5408016"/>
            <a:ext cx="465192" cy="400110"/>
          </a:xfrm>
          <a:prstGeom prst="rect">
            <a:avLst/>
          </a:prstGeom>
          <a:noFill/>
        </p:spPr>
        <p:txBody>
          <a:bodyPr wrap="none" rtlCol="0">
            <a:spAutoFit/>
          </a:bodyPr>
          <a:lstStyle/>
          <a:p>
            <a:r>
              <a:rPr lang="en-US" altLang="zh-CN" sz="2000" dirty="0"/>
              <a:t>(a)</a:t>
            </a:r>
            <a:endParaRPr lang="zh-CN" altLang="en-US" sz="2000" dirty="0"/>
          </a:p>
        </p:txBody>
      </p:sp>
      <p:sp>
        <p:nvSpPr>
          <p:cNvPr id="11" name="文本框 10">
            <a:extLst>
              <a:ext uri="{FF2B5EF4-FFF2-40B4-BE49-F238E27FC236}">
                <a16:creationId xmlns:a16="http://schemas.microsoft.com/office/drawing/2014/main" id="{783B380D-DE56-43BD-A1AD-4EA8C194AB37}"/>
              </a:ext>
            </a:extLst>
          </p:cNvPr>
          <p:cNvSpPr txBox="1"/>
          <p:nvPr/>
        </p:nvSpPr>
        <p:spPr>
          <a:xfrm>
            <a:off x="5679927" y="5408016"/>
            <a:ext cx="476412" cy="400110"/>
          </a:xfrm>
          <a:prstGeom prst="rect">
            <a:avLst/>
          </a:prstGeom>
          <a:noFill/>
        </p:spPr>
        <p:txBody>
          <a:bodyPr wrap="none" rtlCol="0">
            <a:spAutoFit/>
          </a:bodyPr>
          <a:lstStyle/>
          <a:p>
            <a:r>
              <a:rPr lang="en-US" altLang="zh-CN" sz="2000" dirty="0"/>
              <a:t>(b)</a:t>
            </a:r>
            <a:endParaRPr lang="zh-CN" altLang="en-US" sz="2000" dirty="0"/>
          </a:p>
        </p:txBody>
      </p:sp>
      <p:sp>
        <p:nvSpPr>
          <p:cNvPr id="12" name="文本框 11">
            <a:extLst>
              <a:ext uri="{FF2B5EF4-FFF2-40B4-BE49-F238E27FC236}">
                <a16:creationId xmlns:a16="http://schemas.microsoft.com/office/drawing/2014/main" id="{A3F23D80-7AC4-45FA-984B-354F76F842FA}"/>
              </a:ext>
            </a:extLst>
          </p:cNvPr>
          <p:cNvSpPr txBox="1"/>
          <p:nvPr/>
        </p:nvSpPr>
        <p:spPr>
          <a:xfrm>
            <a:off x="9870459" y="5408016"/>
            <a:ext cx="465192" cy="400110"/>
          </a:xfrm>
          <a:prstGeom prst="rect">
            <a:avLst/>
          </a:prstGeom>
          <a:noFill/>
        </p:spPr>
        <p:txBody>
          <a:bodyPr wrap="none" rtlCol="0">
            <a:spAutoFit/>
          </a:bodyPr>
          <a:lstStyle/>
          <a:p>
            <a:r>
              <a:rPr lang="en-US" altLang="zh-CN" sz="2000" dirty="0"/>
              <a:t>(c)</a:t>
            </a:r>
            <a:endParaRPr lang="zh-CN" altLang="en-US" sz="2000" dirty="0"/>
          </a:p>
        </p:txBody>
      </p:sp>
    </p:spTree>
    <p:extLst>
      <p:ext uri="{BB962C8B-B14F-4D97-AF65-F5344CB8AC3E}">
        <p14:creationId xmlns:p14="http://schemas.microsoft.com/office/powerpoint/2010/main" val="506819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4579C61B-3E57-485A-A246-FE0FCE88491E}"/>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振荡条件：</a:t>
            </a:r>
          </a:p>
          <a:p>
            <a:endParaRPr lang="zh-CN" altLang="en-US" dirty="0">
              <a:latin typeface="微软雅黑" panose="020B0503020204020204" pitchFamily="34" charset="-122"/>
              <a:ea typeface="微软雅黑" panose="020B0503020204020204" pitchFamily="34" charset="-122"/>
            </a:endParaRPr>
          </a:p>
        </p:txBody>
      </p:sp>
      <p:graphicFrame>
        <p:nvGraphicFramePr>
          <p:cNvPr id="5" name="对象 4">
            <a:extLst>
              <a:ext uri="{FF2B5EF4-FFF2-40B4-BE49-F238E27FC236}">
                <a16:creationId xmlns:a16="http://schemas.microsoft.com/office/drawing/2014/main" id="{27E07DB9-5ABF-4092-84B2-1EA997FBD648}"/>
              </a:ext>
            </a:extLst>
          </p:cNvPr>
          <p:cNvGraphicFramePr>
            <a:graphicFrameLocks noChangeAspect="1"/>
          </p:cNvGraphicFramePr>
          <p:nvPr>
            <p:extLst>
              <p:ext uri="{D42A27DB-BD31-4B8C-83A1-F6EECF244321}">
                <p14:modId xmlns:p14="http://schemas.microsoft.com/office/powerpoint/2010/main" val="2265069827"/>
              </p:ext>
            </p:extLst>
          </p:nvPr>
        </p:nvGraphicFramePr>
        <p:xfrm>
          <a:off x="2779390" y="1614195"/>
          <a:ext cx="1305853" cy="417407"/>
        </p:xfrm>
        <a:graphic>
          <a:graphicData uri="http://schemas.openxmlformats.org/presentationml/2006/ole">
            <mc:AlternateContent xmlns:mc="http://schemas.openxmlformats.org/markup-compatibility/2006">
              <mc:Choice xmlns:v="urn:schemas-microsoft-com:vml" Requires="v">
                <p:oleObj spid="_x0000_s39054" name="Equation" r:id="rId3" imgW="558720" imgH="203040" progId="Equation.DSMT4">
                  <p:embed/>
                </p:oleObj>
              </mc:Choice>
              <mc:Fallback>
                <p:oleObj name="Equation" r:id="rId3" imgW="558720" imgH="203040" progId="Equation.DSMT4">
                  <p:embed/>
                  <p:pic>
                    <p:nvPicPr>
                      <p:cNvPr id="3" name="对象 2">
                        <a:extLst>
                          <a:ext uri="{FF2B5EF4-FFF2-40B4-BE49-F238E27FC236}">
                            <a16:creationId xmlns:a16="http://schemas.microsoft.com/office/drawing/2014/main" id="{11A7D48C-E732-4C37-A2F8-CBF039D8AE9A}"/>
                          </a:ext>
                        </a:extLst>
                      </p:cNvPr>
                      <p:cNvPicPr/>
                      <p:nvPr/>
                    </p:nvPicPr>
                    <p:blipFill>
                      <a:blip r:embed="rId4"/>
                      <a:stretch>
                        <a:fillRect/>
                      </a:stretch>
                    </p:blipFill>
                    <p:spPr>
                      <a:xfrm>
                        <a:off x="2779390" y="1614195"/>
                        <a:ext cx="1305853" cy="417407"/>
                      </a:xfrm>
                      <a:prstGeom prst="rect">
                        <a:avLst/>
                      </a:prstGeom>
                    </p:spPr>
                  </p:pic>
                </p:oleObj>
              </mc:Fallback>
            </mc:AlternateContent>
          </a:graphicData>
        </a:graphic>
      </p:graphicFrame>
      <p:graphicFrame>
        <p:nvGraphicFramePr>
          <p:cNvPr id="6" name="对象 5">
            <a:extLst>
              <a:ext uri="{FF2B5EF4-FFF2-40B4-BE49-F238E27FC236}">
                <a16:creationId xmlns:a16="http://schemas.microsoft.com/office/drawing/2014/main" id="{3CAF3995-198E-4AFB-85F7-208E0F0DB371}"/>
              </a:ext>
            </a:extLst>
          </p:cNvPr>
          <p:cNvGraphicFramePr>
            <a:graphicFrameLocks/>
          </p:cNvGraphicFramePr>
          <p:nvPr>
            <p:extLst>
              <p:ext uri="{D42A27DB-BD31-4B8C-83A1-F6EECF244321}">
                <p14:modId xmlns:p14="http://schemas.microsoft.com/office/powerpoint/2010/main" val="3865042828"/>
              </p:ext>
            </p:extLst>
          </p:nvPr>
        </p:nvGraphicFramePr>
        <p:xfrm>
          <a:off x="1416050" y="2505075"/>
          <a:ext cx="3911600" cy="3011488"/>
        </p:xfrm>
        <a:graphic>
          <a:graphicData uri="http://schemas.openxmlformats.org/presentationml/2006/ole">
            <mc:AlternateContent xmlns:mc="http://schemas.openxmlformats.org/markup-compatibility/2006">
              <mc:Choice xmlns:v="urn:schemas-microsoft-com:vml" Requires="v">
                <p:oleObj spid="_x0000_s39055" name="Visio" r:id="rId5" imgW="2257425" imgH="1842837" progId="Visio.Drawing.11">
                  <p:embed/>
                </p:oleObj>
              </mc:Choice>
              <mc:Fallback>
                <p:oleObj name="Visio" r:id="rId5" imgW="2257425" imgH="1842837" progId="Visio.Drawing.11">
                  <p:embed/>
                  <p:pic>
                    <p:nvPicPr>
                      <p:cNvPr id="27" name="对象 26">
                        <a:extLst>
                          <a:ext uri="{FF2B5EF4-FFF2-40B4-BE49-F238E27FC236}">
                            <a16:creationId xmlns:a16="http://schemas.microsoft.com/office/drawing/2014/main" id="{6C7FC7AE-DD3A-4BEE-95F1-8D675CBFC14E}"/>
                          </a:ext>
                        </a:extLst>
                      </p:cNvPr>
                      <p:cNvPicPr>
                        <a:picLocks noChangeArrowheads="1"/>
                      </p:cNvPicPr>
                      <p:nvPr/>
                    </p:nvPicPr>
                    <p:blipFill>
                      <a:blip r:embed="rId6"/>
                      <a:srcRect/>
                      <a:stretch>
                        <a:fillRect/>
                      </a:stretch>
                    </p:blipFill>
                    <p:spPr bwMode="auto">
                      <a:xfrm>
                        <a:off x="1416050" y="2505075"/>
                        <a:ext cx="3911600" cy="3011488"/>
                      </a:xfrm>
                      <a:prstGeom prst="rect">
                        <a:avLst/>
                      </a:prstGeom>
                      <a:noFill/>
                    </p:spPr>
                  </p:pic>
                </p:oleObj>
              </mc:Fallback>
            </mc:AlternateContent>
          </a:graphicData>
        </a:graphic>
      </p:graphicFrame>
      <p:graphicFrame>
        <p:nvGraphicFramePr>
          <p:cNvPr id="7" name="对象 6">
            <a:extLst>
              <a:ext uri="{FF2B5EF4-FFF2-40B4-BE49-F238E27FC236}">
                <a16:creationId xmlns:a16="http://schemas.microsoft.com/office/drawing/2014/main" id="{0A112A2E-D6E8-483E-B099-32C8C1099DE2}"/>
              </a:ext>
            </a:extLst>
          </p:cNvPr>
          <p:cNvGraphicFramePr>
            <a:graphicFrameLocks noChangeAspect="1"/>
          </p:cNvGraphicFramePr>
          <p:nvPr>
            <p:extLst>
              <p:ext uri="{D42A27DB-BD31-4B8C-83A1-F6EECF244321}">
                <p14:modId xmlns:p14="http://schemas.microsoft.com/office/powerpoint/2010/main" val="1228148010"/>
              </p:ext>
            </p:extLst>
          </p:nvPr>
        </p:nvGraphicFramePr>
        <p:xfrm>
          <a:off x="5724525" y="2349500"/>
          <a:ext cx="1130300" cy="830263"/>
        </p:xfrm>
        <a:graphic>
          <a:graphicData uri="http://schemas.openxmlformats.org/presentationml/2006/ole">
            <mc:AlternateContent xmlns:mc="http://schemas.openxmlformats.org/markup-compatibility/2006">
              <mc:Choice xmlns:v="urn:schemas-microsoft-com:vml" Requires="v">
                <p:oleObj spid="_x0000_s39056" name="Equation" r:id="rId7" imgW="622080" imgH="457200" progId="Equation.DSMT4">
                  <p:embed/>
                </p:oleObj>
              </mc:Choice>
              <mc:Fallback>
                <p:oleObj name="Equation" r:id="rId7" imgW="622080" imgH="457200" progId="Equation.DSMT4">
                  <p:embed/>
                  <p:pic>
                    <p:nvPicPr>
                      <p:cNvPr id="4" name="对象 3">
                        <a:extLst>
                          <a:ext uri="{FF2B5EF4-FFF2-40B4-BE49-F238E27FC236}">
                            <a16:creationId xmlns:a16="http://schemas.microsoft.com/office/drawing/2014/main" id="{BE1C076A-F7D8-48D8-8A62-EF2724CF3BB3}"/>
                          </a:ext>
                        </a:extLst>
                      </p:cNvPr>
                      <p:cNvPicPr/>
                      <p:nvPr/>
                    </p:nvPicPr>
                    <p:blipFill>
                      <a:blip r:embed="rId8"/>
                      <a:stretch>
                        <a:fillRect/>
                      </a:stretch>
                    </p:blipFill>
                    <p:spPr>
                      <a:xfrm>
                        <a:off x="5724525" y="2349500"/>
                        <a:ext cx="1130300" cy="830263"/>
                      </a:xfrm>
                      <a:prstGeom prst="rect">
                        <a:avLst/>
                      </a:prstGeom>
                    </p:spPr>
                  </p:pic>
                </p:oleObj>
              </mc:Fallback>
            </mc:AlternateContent>
          </a:graphicData>
        </a:graphic>
      </p:graphicFrame>
      <p:graphicFrame>
        <p:nvGraphicFramePr>
          <p:cNvPr id="8" name="对象 7">
            <a:extLst>
              <a:ext uri="{FF2B5EF4-FFF2-40B4-BE49-F238E27FC236}">
                <a16:creationId xmlns:a16="http://schemas.microsoft.com/office/drawing/2014/main" id="{1DF7E824-6FD1-48D9-B932-B86F01D492A2}"/>
              </a:ext>
            </a:extLst>
          </p:cNvPr>
          <p:cNvGraphicFramePr>
            <a:graphicFrameLocks noChangeAspect="1"/>
          </p:cNvGraphicFramePr>
          <p:nvPr>
            <p:extLst>
              <p:ext uri="{D42A27DB-BD31-4B8C-83A1-F6EECF244321}">
                <p14:modId xmlns:p14="http://schemas.microsoft.com/office/powerpoint/2010/main" val="2637163102"/>
              </p:ext>
            </p:extLst>
          </p:nvPr>
        </p:nvGraphicFramePr>
        <p:xfrm>
          <a:off x="6289282" y="3239552"/>
          <a:ext cx="868848" cy="422683"/>
        </p:xfrm>
        <a:graphic>
          <a:graphicData uri="http://schemas.openxmlformats.org/presentationml/2006/ole">
            <mc:AlternateContent xmlns:mc="http://schemas.openxmlformats.org/markup-compatibility/2006">
              <mc:Choice xmlns:v="urn:schemas-microsoft-com:vml" Requires="v">
                <p:oleObj spid="_x0000_s39057" name="Equation" r:id="rId9" imgW="469800" imgH="228600" progId="Equation.DSMT4">
                  <p:embed/>
                </p:oleObj>
              </mc:Choice>
              <mc:Fallback>
                <p:oleObj name="Equation" r:id="rId9" imgW="469800" imgH="228600" progId="Equation.DSMT4">
                  <p:embed/>
                  <p:pic>
                    <p:nvPicPr>
                      <p:cNvPr id="5" name="对象 4">
                        <a:extLst>
                          <a:ext uri="{FF2B5EF4-FFF2-40B4-BE49-F238E27FC236}">
                            <a16:creationId xmlns:a16="http://schemas.microsoft.com/office/drawing/2014/main" id="{97D266EE-F07A-4B40-8A4F-90298D43A17C}"/>
                          </a:ext>
                        </a:extLst>
                      </p:cNvPr>
                      <p:cNvPicPr/>
                      <p:nvPr/>
                    </p:nvPicPr>
                    <p:blipFill>
                      <a:blip r:embed="rId10"/>
                      <a:stretch>
                        <a:fillRect/>
                      </a:stretch>
                    </p:blipFill>
                    <p:spPr>
                      <a:xfrm>
                        <a:off x="6289282" y="3239552"/>
                        <a:ext cx="868848" cy="422683"/>
                      </a:xfrm>
                      <a:prstGeom prst="rect">
                        <a:avLst/>
                      </a:prstGeom>
                    </p:spPr>
                  </p:pic>
                </p:oleObj>
              </mc:Fallback>
            </mc:AlternateContent>
          </a:graphicData>
        </a:graphic>
      </p:graphicFrame>
      <p:sp>
        <p:nvSpPr>
          <p:cNvPr id="9" name="文本框 8">
            <a:extLst>
              <a:ext uri="{FF2B5EF4-FFF2-40B4-BE49-F238E27FC236}">
                <a16:creationId xmlns:a16="http://schemas.microsoft.com/office/drawing/2014/main" id="{C9F8F246-3B24-407E-A8E4-305B0798B201}"/>
              </a:ext>
            </a:extLst>
          </p:cNvPr>
          <p:cNvSpPr txBox="1"/>
          <p:nvPr/>
        </p:nvSpPr>
        <p:spPr>
          <a:xfrm>
            <a:off x="5663287" y="3292903"/>
            <a:ext cx="2141933" cy="369332"/>
          </a:xfrm>
          <a:prstGeom prst="rect">
            <a:avLst/>
          </a:prstGeom>
          <a:noFill/>
        </p:spPr>
        <p:txBody>
          <a:bodyPr wrap="none" rtlCol="0">
            <a:spAutoFit/>
          </a:bodyPr>
          <a:lstStyle/>
          <a:p>
            <a:r>
              <a:rPr lang="zh-CN" altLang="en-US" dirty="0">
                <a:solidFill>
                  <a:prstClr val="black"/>
                </a:solidFill>
                <a:latin typeface="微软雅黑" panose="020B0503020204020204" pitchFamily="34" charset="-122"/>
                <a:ea typeface="微软雅黑" panose="020B0503020204020204" pitchFamily="34" charset="-122"/>
              </a:rPr>
              <a:t>如果               则有</a:t>
            </a:r>
          </a:p>
        </p:txBody>
      </p:sp>
      <p:graphicFrame>
        <p:nvGraphicFramePr>
          <p:cNvPr id="10" name="对象 9">
            <a:extLst>
              <a:ext uri="{FF2B5EF4-FFF2-40B4-BE49-F238E27FC236}">
                <a16:creationId xmlns:a16="http://schemas.microsoft.com/office/drawing/2014/main" id="{654F4FB5-048C-4C63-AB4C-F035EAC4B3C9}"/>
              </a:ext>
            </a:extLst>
          </p:cNvPr>
          <p:cNvGraphicFramePr>
            <a:graphicFrameLocks noChangeAspect="1"/>
          </p:cNvGraphicFramePr>
          <p:nvPr>
            <p:extLst>
              <p:ext uri="{D42A27DB-BD31-4B8C-83A1-F6EECF244321}">
                <p14:modId xmlns:p14="http://schemas.microsoft.com/office/powerpoint/2010/main" val="4012462830"/>
              </p:ext>
            </p:extLst>
          </p:nvPr>
        </p:nvGraphicFramePr>
        <p:xfrm>
          <a:off x="7856538" y="3311525"/>
          <a:ext cx="903287" cy="330200"/>
        </p:xfrm>
        <a:graphic>
          <a:graphicData uri="http://schemas.openxmlformats.org/presentationml/2006/ole">
            <mc:AlternateContent xmlns:mc="http://schemas.openxmlformats.org/markup-compatibility/2006">
              <mc:Choice xmlns:v="urn:schemas-microsoft-com:vml" Requires="v">
                <p:oleObj spid="_x0000_s39058" name="Equation" r:id="rId11" imgW="558720" imgH="203040" progId="Equation.DSMT4">
                  <p:embed/>
                </p:oleObj>
              </mc:Choice>
              <mc:Fallback>
                <p:oleObj name="Equation" r:id="rId11" imgW="558720" imgH="203040" progId="Equation.DSMT4">
                  <p:embed/>
                  <p:pic>
                    <p:nvPicPr>
                      <p:cNvPr id="7" name="对象 6">
                        <a:extLst>
                          <a:ext uri="{FF2B5EF4-FFF2-40B4-BE49-F238E27FC236}">
                            <a16:creationId xmlns:a16="http://schemas.microsoft.com/office/drawing/2014/main" id="{111DEC62-2301-4EA1-B6E5-20281DC8150F}"/>
                          </a:ext>
                        </a:extLst>
                      </p:cNvPr>
                      <p:cNvPicPr/>
                      <p:nvPr/>
                    </p:nvPicPr>
                    <p:blipFill>
                      <a:blip r:embed="rId12"/>
                      <a:stretch>
                        <a:fillRect/>
                      </a:stretch>
                    </p:blipFill>
                    <p:spPr>
                      <a:xfrm>
                        <a:off x="7856538" y="3311525"/>
                        <a:ext cx="903287" cy="330200"/>
                      </a:xfrm>
                      <a:prstGeom prst="rect">
                        <a:avLst/>
                      </a:prstGeom>
                    </p:spPr>
                  </p:pic>
                </p:oleObj>
              </mc:Fallback>
            </mc:AlternateContent>
          </a:graphicData>
        </a:graphic>
      </p:graphicFrame>
      <p:graphicFrame>
        <p:nvGraphicFramePr>
          <p:cNvPr id="11" name="对象 10">
            <a:extLst>
              <a:ext uri="{FF2B5EF4-FFF2-40B4-BE49-F238E27FC236}">
                <a16:creationId xmlns:a16="http://schemas.microsoft.com/office/drawing/2014/main" id="{7F7FBCE8-FAD1-43C3-A92F-2E78F3FC14B3}"/>
              </a:ext>
            </a:extLst>
          </p:cNvPr>
          <p:cNvGraphicFramePr>
            <a:graphicFrameLocks noChangeAspect="1"/>
          </p:cNvGraphicFramePr>
          <p:nvPr>
            <p:extLst>
              <p:ext uri="{D42A27DB-BD31-4B8C-83A1-F6EECF244321}">
                <p14:modId xmlns:p14="http://schemas.microsoft.com/office/powerpoint/2010/main" val="122626542"/>
              </p:ext>
            </p:extLst>
          </p:nvPr>
        </p:nvGraphicFramePr>
        <p:xfrm>
          <a:off x="6224588" y="3775075"/>
          <a:ext cx="739775" cy="369888"/>
        </p:xfrm>
        <a:graphic>
          <a:graphicData uri="http://schemas.openxmlformats.org/presentationml/2006/ole">
            <mc:AlternateContent xmlns:mc="http://schemas.openxmlformats.org/markup-compatibility/2006">
              <mc:Choice xmlns:v="urn:schemas-microsoft-com:vml" Requires="v">
                <p:oleObj spid="_x0000_s39059" name="Equation" r:id="rId13" imgW="507960" imgH="253800" progId="Equation.DSMT4">
                  <p:embed/>
                </p:oleObj>
              </mc:Choice>
              <mc:Fallback>
                <p:oleObj name="Equation" r:id="rId13" imgW="507960" imgH="253800" progId="Equation.DSMT4">
                  <p:embed/>
                  <p:pic>
                    <p:nvPicPr>
                      <p:cNvPr id="8" name="对象 7">
                        <a:extLst>
                          <a:ext uri="{FF2B5EF4-FFF2-40B4-BE49-F238E27FC236}">
                            <a16:creationId xmlns:a16="http://schemas.microsoft.com/office/drawing/2014/main" id="{DF9DFC19-3D90-4E98-A4DE-D7D6B3E5EE7B}"/>
                          </a:ext>
                        </a:extLst>
                      </p:cNvPr>
                      <p:cNvPicPr/>
                      <p:nvPr/>
                    </p:nvPicPr>
                    <p:blipFill>
                      <a:blip r:embed="rId14"/>
                      <a:stretch>
                        <a:fillRect/>
                      </a:stretch>
                    </p:blipFill>
                    <p:spPr>
                      <a:xfrm>
                        <a:off x="6224588" y="3775075"/>
                        <a:ext cx="739775" cy="369888"/>
                      </a:xfrm>
                      <a:prstGeom prst="rect">
                        <a:avLst/>
                      </a:prstGeom>
                    </p:spPr>
                  </p:pic>
                </p:oleObj>
              </mc:Fallback>
            </mc:AlternateContent>
          </a:graphicData>
        </a:graphic>
      </p:graphicFrame>
      <p:sp>
        <p:nvSpPr>
          <p:cNvPr id="12" name="文本框 11">
            <a:extLst>
              <a:ext uri="{FF2B5EF4-FFF2-40B4-BE49-F238E27FC236}">
                <a16:creationId xmlns:a16="http://schemas.microsoft.com/office/drawing/2014/main" id="{C160F871-407B-4FDD-83D8-806FD6845F86}"/>
              </a:ext>
            </a:extLst>
          </p:cNvPr>
          <p:cNvSpPr txBox="1"/>
          <p:nvPr/>
        </p:nvSpPr>
        <p:spPr>
          <a:xfrm>
            <a:off x="5718664" y="3775345"/>
            <a:ext cx="415498" cy="369332"/>
          </a:xfrm>
          <a:prstGeom prst="rect">
            <a:avLst/>
          </a:prstGeom>
          <a:noFill/>
        </p:spPr>
        <p:txBody>
          <a:bodyPr wrap="none" rtlCol="0">
            <a:spAutoFit/>
          </a:bodyPr>
          <a:lstStyle/>
          <a:p>
            <a:r>
              <a:rPr lang="zh-CN" altLang="en-US" dirty="0">
                <a:solidFill>
                  <a:prstClr val="black"/>
                </a:solidFill>
                <a:latin typeface="微软雅黑" panose="020B0503020204020204" pitchFamily="34" charset="-122"/>
                <a:ea typeface="微软雅黑" panose="020B0503020204020204" pitchFamily="34" charset="-122"/>
              </a:rPr>
              <a:t>即</a:t>
            </a:r>
          </a:p>
        </p:txBody>
      </p:sp>
      <p:graphicFrame>
        <p:nvGraphicFramePr>
          <p:cNvPr id="13" name="对象 12">
            <a:extLst>
              <a:ext uri="{FF2B5EF4-FFF2-40B4-BE49-F238E27FC236}">
                <a16:creationId xmlns:a16="http://schemas.microsoft.com/office/drawing/2014/main" id="{157F8480-2E4E-4B1F-99D0-8A5187C77938}"/>
              </a:ext>
            </a:extLst>
          </p:cNvPr>
          <p:cNvGraphicFramePr>
            <a:graphicFrameLocks noChangeAspect="1"/>
          </p:cNvGraphicFramePr>
          <p:nvPr>
            <p:extLst>
              <p:ext uri="{D42A27DB-BD31-4B8C-83A1-F6EECF244321}">
                <p14:modId xmlns:p14="http://schemas.microsoft.com/office/powerpoint/2010/main" val="4056984218"/>
              </p:ext>
            </p:extLst>
          </p:nvPr>
        </p:nvGraphicFramePr>
        <p:xfrm>
          <a:off x="5745163" y="4259263"/>
          <a:ext cx="4734355" cy="400110"/>
        </p:xfrm>
        <a:graphic>
          <a:graphicData uri="http://schemas.openxmlformats.org/presentationml/2006/ole">
            <mc:AlternateContent xmlns:mc="http://schemas.openxmlformats.org/markup-compatibility/2006">
              <mc:Choice xmlns:v="urn:schemas-microsoft-com:vml" Requires="v">
                <p:oleObj spid="_x0000_s39060" name="Equation" r:id="rId15" imgW="3009600" imgH="253800" progId="Equation.DSMT4">
                  <p:embed/>
                </p:oleObj>
              </mc:Choice>
              <mc:Fallback>
                <p:oleObj name="Equation" r:id="rId15" imgW="3009600" imgH="253800" progId="Equation.DSMT4">
                  <p:embed/>
                  <p:pic>
                    <p:nvPicPr>
                      <p:cNvPr id="10" name="对象 9">
                        <a:extLst>
                          <a:ext uri="{FF2B5EF4-FFF2-40B4-BE49-F238E27FC236}">
                            <a16:creationId xmlns:a16="http://schemas.microsoft.com/office/drawing/2014/main" id="{0561BF77-2FDC-44AF-918D-B7A5A97446D9}"/>
                          </a:ext>
                        </a:extLst>
                      </p:cNvPr>
                      <p:cNvPicPr/>
                      <p:nvPr/>
                    </p:nvPicPr>
                    <p:blipFill>
                      <a:blip r:embed="rId16"/>
                      <a:stretch>
                        <a:fillRect/>
                      </a:stretch>
                    </p:blipFill>
                    <p:spPr>
                      <a:xfrm>
                        <a:off x="5745163" y="4259263"/>
                        <a:ext cx="4734355" cy="400110"/>
                      </a:xfrm>
                      <a:prstGeom prst="rect">
                        <a:avLst/>
                      </a:prstGeom>
                    </p:spPr>
                  </p:pic>
                </p:oleObj>
              </mc:Fallback>
            </mc:AlternateContent>
          </a:graphicData>
        </a:graphic>
      </p:graphicFrame>
      <p:sp>
        <p:nvSpPr>
          <p:cNvPr id="14" name="文本框 13">
            <a:extLst>
              <a:ext uri="{FF2B5EF4-FFF2-40B4-BE49-F238E27FC236}">
                <a16:creationId xmlns:a16="http://schemas.microsoft.com/office/drawing/2014/main" id="{6F5D5DCB-7404-4169-A4EB-70FFF9AD60E9}"/>
              </a:ext>
            </a:extLst>
          </p:cNvPr>
          <p:cNvSpPr txBox="1"/>
          <p:nvPr/>
        </p:nvSpPr>
        <p:spPr>
          <a:xfrm>
            <a:off x="5683427" y="4742006"/>
            <a:ext cx="3775393" cy="400110"/>
          </a:xfrm>
          <a:prstGeom prst="rect">
            <a:avLst/>
          </a:prstGeom>
          <a:noFill/>
        </p:spPr>
        <p:txBody>
          <a:bodyPr wrap="none" rtlCol="0">
            <a:spAutoFit/>
          </a:bodyPr>
          <a:lstStyle/>
          <a:p>
            <a:r>
              <a:rPr lang="zh-CN" altLang="en-US" sz="2000" dirty="0">
                <a:solidFill>
                  <a:prstClr val="black"/>
                </a:solidFill>
                <a:latin typeface="微软雅黑" panose="020B0503020204020204" pitchFamily="34" charset="-122"/>
                <a:ea typeface="微软雅黑" panose="020B0503020204020204" pitchFamily="34" charset="-122"/>
              </a:rPr>
              <a:t>成立，在这种条件下会产生振荡</a:t>
            </a:r>
          </a:p>
        </p:txBody>
      </p:sp>
      <p:sp>
        <p:nvSpPr>
          <p:cNvPr id="15" name="标题 1">
            <a:extLst>
              <a:ext uri="{FF2B5EF4-FFF2-40B4-BE49-F238E27FC236}">
                <a16:creationId xmlns:a16="http://schemas.microsoft.com/office/drawing/2014/main" id="{285363CB-A7DC-4BAD-91AA-F6ACF8A0BB2F}"/>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、运算放大器的振荡</a:t>
            </a:r>
          </a:p>
        </p:txBody>
      </p:sp>
    </p:spTree>
    <p:extLst>
      <p:ext uri="{BB962C8B-B14F-4D97-AF65-F5344CB8AC3E}">
        <p14:creationId xmlns:p14="http://schemas.microsoft.com/office/powerpoint/2010/main" val="5191882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6ED2984-8234-48E7-980C-EC91CEB53621}"/>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、运算放大器的相位补偿</a:t>
            </a:r>
          </a:p>
        </p:txBody>
      </p:sp>
      <p:sp>
        <p:nvSpPr>
          <p:cNvPr id="3" name="内容占位符 2">
            <a:extLst>
              <a:ext uri="{FF2B5EF4-FFF2-40B4-BE49-F238E27FC236}">
                <a16:creationId xmlns:a16="http://schemas.microsoft.com/office/drawing/2014/main" id="{80A30836-BB53-4D00-89B0-E404DFC72951}"/>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在负反馈放大器中，若输出与输入之间的相移达到</a:t>
            </a:r>
            <a:r>
              <a:rPr lang="en-US" altLang="zh-CN" dirty="0">
                <a:latin typeface="微软雅黑" panose="020B0503020204020204" pitchFamily="34" charset="-122"/>
                <a:ea typeface="微软雅黑" panose="020B0503020204020204" pitchFamily="34" charset="-122"/>
              </a:rPr>
              <a:t>180º</a:t>
            </a:r>
            <a:r>
              <a:rPr lang="zh-CN" altLang="en-US" dirty="0">
                <a:latin typeface="微软雅黑" panose="020B0503020204020204" pitchFamily="34" charset="-122"/>
                <a:ea typeface="微软雅黑" panose="020B0503020204020204" pitchFamily="34" charset="-122"/>
              </a:rPr>
              <a:t>的话，便产生自激振荡。避免这种自激振荡的最好办法是在运算放大器的适当位置加</a:t>
            </a:r>
            <a:r>
              <a:rPr lang="en-US" altLang="zh-CN" dirty="0">
                <a:latin typeface="微软雅黑" panose="020B0503020204020204" pitchFamily="34" charset="-122"/>
                <a:ea typeface="微软雅黑" panose="020B0503020204020204" pitchFamily="34" charset="-122"/>
              </a:rPr>
              <a:t>RC</a:t>
            </a:r>
            <a:r>
              <a:rPr lang="zh-CN" altLang="en-US" dirty="0">
                <a:latin typeface="微软雅黑" panose="020B0503020204020204" pitchFamily="34" charset="-122"/>
                <a:ea typeface="微软雅黑" panose="020B0503020204020204" pitchFamily="34" charset="-122"/>
              </a:rPr>
              <a:t>补偿网络。</a:t>
            </a:r>
          </a:p>
        </p:txBody>
      </p:sp>
      <p:pic>
        <p:nvPicPr>
          <p:cNvPr id="5" name="图片 4">
            <a:extLst>
              <a:ext uri="{FF2B5EF4-FFF2-40B4-BE49-F238E27FC236}">
                <a16:creationId xmlns:a16="http://schemas.microsoft.com/office/drawing/2014/main" id="{B7125FE1-8E8D-44EE-8DC1-10FDCAEB8F23}"/>
              </a:ext>
            </a:extLst>
          </p:cNvPr>
          <p:cNvPicPr>
            <a:picLocks noChangeAspect="1"/>
          </p:cNvPicPr>
          <p:nvPr/>
        </p:nvPicPr>
        <p:blipFill>
          <a:blip r:embed="rId2"/>
          <a:stretch>
            <a:fillRect/>
          </a:stretch>
        </p:blipFill>
        <p:spPr>
          <a:xfrm>
            <a:off x="1157529" y="3290150"/>
            <a:ext cx="3016067" cy="2219370"/>
          </a:xfrm>
          <a:prstGeom prst="rect">
            <a:avLst/>
          </a:prstGeom>
        </p:spPr>
      </p:pic>
      <p:pic>
        <p:nvPicPr>
          <p:cNvPr id="7" name="图片 6">
            <a:extLst>
              <a:ext uri="{FF2B5EF4-FFF2-40B4-BE49-F238E27FC236}">
                <a16:creationId xmlns:a16="http://schemas.microsoft.com/office/drawing/2014/main" id="{0EC6165E-D43B-4C16-91CB-07802CF375B6}"/>
              </a:ext>
            </a:extLst>
          </p:cNvPr>
          <p:cNvPicPr>
            <a:picLocks noChangeAspect="1"/>
          </p:cNvPicPr>
          <p:nvPr/>
        </p:nvPicPr>
        <p:blipFill>
          <a:blip r:embed="rId3"/>
          <a:stretch>
            <a:fillRect/>
          </a:stretch>
        </p:blipFill>
        <p:spPr>
          <a:xfrm>
            <a:off x="4492925" y="3319387"/>
            <a:ext cx="3303165" cy="2339435"/>
          </a:xfrm>
          <a:prstGeom prst="rect">
            <a:avLst/>
          </a:prstGeom>
        </p:spPr>
      </p:pic>
      <p:pic>
        <p:nvPicPr>
          <p:cNvPr id="9" name="图片 8">
            <a:extLst>
              <a:ext uri="{FF2B5EF4-FFF2-40B4-BE49-F238E27FC236}">
                <a16:creationId xmlns:a16="http://schemas.microsoft.com/office/drawing/2014/main" id="{134BC057-3EAA-409B-B9C2-7D019D1F7744}"/>
              </a:ext>
            </a:extLst>
          </p:cNvPr>
          <p:cNvPicPr>
            <a:picLocks noChangeAspect="1"/>
          </p:cNvPicPr>
          <p:nvPr/>
        </p:nvPicPr>
        <p:blipFill>
          <a:blip r:embed="rId4"/>
          <a:stretch>
            <a:fillRect/>
          </a:stretch>
        </p:blipFill>
        <p:spPr>
          <a:xfrm>
            <a:off x="8165551" y="3290150"/>
            <a:ext cx="3003704" cy="2368672"/>
          </a:xfrm>
          <a:prstGeom prst="rect">
            <a:avLst/>
          </a:prstGeom>
        </p:spPr>
      </p:pic>
    </p:spTree>
    <p:extLst>
      <p:ext uri="{BB962C8B-B14F-4D97-AF65-F5344CB8AC3E}">
        <p14:creationId xmlns:p14="http://schemas.microsoft.com/office/powerpoint/2010/main" val="2745524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1.4.5 </a:t>
            </a:r>
            <a:r>
              <a:rPr lang="zh-CN" altLang="en-US" dirty="0">
                <a:latin typeface="微软雅黑" panose="020B0503020204020204" pitchFamily="34" charset="-122"/>
                <a:ea typeface="微软雅黑" panose="020B0503020204020204" pitchFamily="34" charset="-122"/>
              </a:rPr>
              <a:t>噪声的基础知识</a:t>
            </a:r>
          </a:p>
        </p:txBody>
      </p:sp>
      <p:sp>
        <p:nvSpPr>
          <p:cNvPr id="3" name="内容占位符 2">
            <a:extLst>
              <a:ext uri="{FF2B5EF4-FFF2-40B4-BE49-F238E27FC236}">
                <a16:creationId xmlns:a16="http://schemas.microsoft.com/office/drawing/2014/main" id="{A41C6F78-387E-4AFB-871C-24E810A774E6}"/>
              </a:ext>
            </a:extLst>
          </p:cNvPr>
          <p:cNvSpPr>
            <a:spLocks noGrp="1"/>
          </p:cNvSpPr>
          <p:nvPr>
            <p:ph idx="1"/>
          </p:nvPr>
        </p:nvSpPr>
        <p:spPr/>
        <p:txBody>
          <a:bodyPr/>
          <a:lstStyle/>
          <a:p>
            <a:pPr marL="0" indent="0">
              <a:buNone/>
            </a:pPr>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、噪声的类型</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热噪声</a:t>
            </a:r>
          </a:p>
          <a:p>
            <a:pPr lvl="1"/>
            <a:r>
              <a:rPr lang="zh-CN" altLang="en-US" dirty="0">
                <a:latin typeface="微软雅黑" panose="020B0503020204020204" pitchFamily="34" charset="-122"/>
                <a:ea typeface="微软雅黑" panose="020B0503020204020204" pitchFamily="34" charset="-122"/>
              </a:rPr>
              <a:t>低频噪声</a:t>
            </a:r>
          </a:p>
          <a:p>
            <a:pPr lvl="1"/>
            <a:r>
              <a:rPr lang="zh-CN" altLang="en-US" dirty="0">
                <a:latin typeface="微软雅黑" panose="020B0503020204020204" pitchFamily="34" charset="-122"/>
                <a:ea typeface="微软雅黑" panose="020B0503020204020204" pitchFamily="34" charset="-122"/>
              </a:rPr>
              <a:t>散弹噪声</a:t>
            </a:r>
            <a:endParaRPr lang="en-US" altLang="zh-CN" dirty="0">
              <a:latin typeface="微软雅黑" panose="020B0503020204020204" pitchFamily="34" charset="-122"/>
              <a:ea typeface="微软雅黑" panose="020B0503020204020204" pitchFamily="34" charset="-122"/>
            </a:endParaRPr>
          </a:p>
          <a:p>
            <a:pPr marL="0" indent="0">
              <a:buNone/>
            </a:pPr>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、处理放大器噪声的方法</a:t>
            </a:r>
            <a:endParaRPr lang="en-US" altLang="zh-CN" dirty="0">
              <a:latin typeface="微软雅黑" panose="020B0503020204020204" pitchFamily="34" charset="-122"/>
              <a:ea typeface="微软雅黑" panose="020B0503020204020204" pitchFamily="34" charset="-122"/>
            </a:endParaRPr>
          </a:p>
          <a:p>
            <a:pPr marL="0" indent="0">
              <a:buNone/>
            </a:pP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、噪声系数</a:t>
            </a:r>
          </a:p>
          <a:p>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4449456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、噪声的类型</a:t>
            </a:r>
          </a:p>
        </p:txBody>
      </p:sp>
      <p:sp>
        <p:nvSpPr>
          <p:cNvPr id="5" name="内容占位符 4"/>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热噪声：由导体中的电荷载流子的热激振动引起的噪声</a:t>
            </a:r>
          </a:p>
          <a:p>
            <a:endParaRPr lang="zh-CN" altLang="en-US" dirty="0">
              <a:latin typeface="微软雅黑" panose="020B0503020204020204" pitchFamily="34" charset="-122"/>
              <a:ea typeface="微软雅黑" panose="020B0503020204020204" pitchFamily="34" charset="-122"/>
            </a:endParaRPr>
          </a:p>
        </p:txBody>
      </p:sp>
      <p:sp>
        <p:nvSpPr>
          <p:cNvPr id="6" name="Rectangle 4"/>
          <p:cNvSpPr>
            <a:spLocks noChangeArrowheads="1"/>
          </p:cNvSpPr>
          <p:nvPr/>
        </p:nvSpPr>
        <p:spPr bwMode="auto">
          <a:xfrm>
            <a:off x="1335087" y="3023937"/>
            <a:ext cx="8648700"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lnSpc>
                <a:spcPct val="125000"/>
              </a:lnSpc>
              <a:buClr>
                <a:schemeClr val="folHlink"/>
              </a:buClr>
              <a:buSzPct val="60000"/>
              <a:buFont typeface="Wingdings" panose="05000000000000000000" pitchFamily="2" charset="2"/>
              <a:buNone/>
            </a:pPr>
            <a:r>
              <a:rPr lang="zh-CN" altLang="en-US" dirty="0">
                <a:ea typeface="楷体" panose="02010609060101010101" pitchFamily="49" charset="-122"/>
                <a:cs typeface="Times New Roman" panose="02020603050405020304" pitchFamily="18" charset="0"/>
              </a:rPr>
              <a:t>式中  </a:t>
            </a:r>
            <a:r>
              <a:rPr lang="en-US" altLang="zh-CN" i="1" dirty="0">
                <a:ea typeface="楷体" panose="02010609060101010101" pitchFamily="49" charset="-122"/>
                <a:cs typeface="Times New Roman" panose="02020603050405020304" pitchFamily="18" charset="0"/>
              </a:rPr>
              <a:t>k </a:t>
            </a:r>
            <a:r>
              <a:rPr lang="en-US" altLang="zh-CN" dirty="0">
                <a:ea typeface="楷体" panose="02010609060101010101" pitchFamily="49" charset="-122"/>
                <a:cs typeface="Times New Roman" panose="02020603050405020304" pitchFamily="18" charset="0"/>
              </a:rPr>
              <a:t>—— </a:t>
            </a:r>
            <a:r>
              <a:rPr lang="zh-CN" altLang="en-US" dirty="0">
                <a:ea typeface="楷体" panose="02010609060101010101" pitchFamily="49" charset="-122"/>
                <a:cs typeface="Times New Roman" panose="02020603050405020304" pitchFamily="18" charset="0"/>
              </a:rPr>
              <a:t>玻耳兹曼常数，</a:t>
            </a:r>
            <a:r>
              <a:rPr lang="en-US" altLang="zh-CN" i="1" dirty="0">
                <a:ea typeface="楷体" panose="02010609060101010101" pitchFamily="49" charset="-122"/>
                <a:cs typeface="Times New Roman" panose="02020603050405020304" pitchFamily="18" charset="0"/>
              </a:rPr>
              <a:t>k </a:t>
            </a:r>
            <a:r>
              <a:rPr lang="en-US" altLang="zh-CN" dirty="0">
                <a:ea typeface="楷体" panose="02010609060101010101" pitchFamily="49" charset="-122"/>
                <a:cs typeface="Times New Roman" panose="02020603050405020304" pitchFamily="18" charset="0"/>
              </a:rPr>
              <a:t>=1.38×10</a:t>
            </a:r>
            <a:r>
              <a:rPr lang="en-US" altLang="zh-CN" baseline="30000" dirty="0">
                <a:ea typeface="楷体" panose="02010609060101010101" pitchFamily="49" charset="-122"/>
                <a:cs typeface="Times New Roman" panose="02020603050405020304" pitchFamily="18" charset="0"/>
              </a:rPr>
              <a:t>-23</a:t>
            </a:r>
            <a:r>
              <a:rPr lang="en-US" altLang="zh-CN" dirty="0">
                <a:ea typeface="楷体" panose="02010609060101010101" pitchFamily="49" charset="-122"/>
                <a:cs typeface="Times New Roman" panose="02020603050405020304" pitchFamily="18" charset="0"/>
              </a:rPr>
              <a:t>J/K</a:t>
            </a:r>
            <a:r>
              <a:rPr lang="zh-CN" altLang="en-US" dirty="0">
                <a:ea typeface="楷体" panose="02010609060101010101" pitchFamily="49" charset="-122"/>
                <a:cs typeface="Times New Roman" panose="02020603050405020304" pitchFamily="18" charset="0"/>
              </a:rPr>
              <a:t>；</a:t>
            </a:r>
            <a:endParaRPr lang="zh-CN" altLang="en-US" i="1" dirty="0">
              <a:ea typeface="楷体" panose="02010609060101010101" pitchFamily="49" charset="-122"/>
              <a:cs typeface="Times New Roman" panose="02020603050405020304" pitchFamily="18" charset="0"/>
            </a:endParaRPr>
          </a:p>
          <a:p>
            <a:pPr eaLnBrk="1" hangingPunct="1">
              <a:lnSpc>
                <a:spcPct val="125000"/>
              </a:lnSpc>
              <a:buClr>
                <a:schemeClr val="folHlink"/>
              </a:buClr>
              <a:buSzPct val="60000"/>
              <a:buFont typeface="Wingdings" panose="05000000000000000000" pitchFamily="2" charset="2"/>
              <a:buNone/>
            </a:pPr>
            <a:r>
              <a:rPr lang="en-US" altLang="zh-CN" i="1" dirty="0">
                <a:ea typeface="楷体" panose="02010609060101010101" pitchFamily="49" charset="-122"/>
                <a:cs typeface="Times New Roman" panose="02020603050405020304" pitchFamily="18" charset="0"/>
              </a:rPr>
              <a:t>         T </a:t>
            </a:r>
            <a:r>
              <a:rPr lang="en-US" altLang="zh-CN" dirty="0">
                <a:ea typeface="楷体" panose="02010609060101010101" pitchFamily="49" charset="-122"/>
                <a:cs typeface="Times New Roman" panose="02020603050405020304" pitchFamily="18" charset="0"/>
              </a:rPr>
              <a:t>—— </a:t>
            </a:r>
            <a:r>
              <a:rPr lang="zh-CN" altLang="en-US" dirty="0">
                <a:ea typeface="楷体" panose="02010609060101010101" pitchFamily="49" charset="-122"/>
                <a:cs typeface="Times New Roman" panose="02020603050405020304" pitchFamily="18" charset="0"/>
              </a:rPr>
              <a:t>导体的绝对温度（</a:t>
            </a:r>
            <a:r>
              <a:rPr lang="en-US" altLang="zh-CN" dirty="0">
                <a:ea typeface="楷体" panose="02010609060101010101" pitchFamily="49" charset="-122"/>
                <a:cs typeface="Times New Roman" panose="02020603050405020304" pitchFamily="18" charset="0"/>
              </a:rPr>
              <a:t>K</a:t>
            </a:r>
            <a:r>
              <a:rPr lang="zh-CN" altLang="en-US" dirty="0">
                <a:ea typeface="楷体" panose="02010609060101010101" pitchFamily="49" charset="-122"/>
                <a:cs typeface="Times New Roman" panose="02020603050405020304" pitchFamily="18" charset="0"/>
              </a:rPr>
              <a:t>）；</a:t>
            </a:r>
            <a:endParaRPr lang="zh-CN" altLang="en-US" i="1" dirty="0">
              <a:ea typeface="楷体" panose="02010609060101010101" pitchFamily="49" charset="-122"/>
              <a:cs typeface="Times New Roman" panose="02020603050405020304" pitchFamily="18" charset="0"/>
            </a:endParaRPr>
          </a:p>
          <a:p>
            <a:pPr eaLnBrk="1" hangingPunct="1">
              <a:lnSpc>
                <a:spcPct val="125000"/>
              </a:lnSpc>
              <a:buClr>
                <a:schemeClr val="folHlink"/>
              </a:buClr>
              <a:buSzPct val="60000"/>
              <a:buFont typeface="Wingdings" panose="05000000000000000000" pitchFamily="2" charset="2"/>
              <a:buNone/>
            </a:pPr>
            <a:r>
              <a:rPr lang="en-US" altLang="zh-CN" i="1" dirty="0">
                <a:ea typeface="楷体" panose="02010609060101010101" pitchFamily="49" charset="-122"/>
                <a:cs typeface="Times New Roman" panose="02020603050405020304" pitchFamily="18" charset="0"/>
              </a:rPr>
              <a:t>         B </a:t>
            </a:r>
            <a:r>
              <a:rPr lang="en-US" altLang="zh-CN" dirty="0">
                <a:ea typeface="楷体" panose="02010609060101010101" pitchFamily="49" charset="-122"/>
                <a:cs typeface="Times New Roman" panose="02020603050405020304" pitchFamily="18" charset="0"/>
              </a:rPr>
              <a:t>—— </a:t>
            </a:r>
            <a:r>
              <a:rPr lang="zh-CN" altLang="en-US" dirty="0">
                <a:ea typeface="楷体" panose="02010609060101010101" pitchFamily="49" charset="-122"/>
                <a:cs typeface="Times New Roman" panose="02020603050405020304" pitchFamily="18" charset="0"/>
              </a:rPr>
              <a:t>测量系统的噪声带宽</a:t>
            </a:r>
            <a:r>
              <a:rPr lang="en-US" altLang="zh-CN" dirty="0">
                <a:ea typeface="楷体" panose="02010609060101010101" pitchFamily="49" charset="-122"/>
                <a:cs typeface="Times New Roman" panose="02020603050405020304" pitchFamily="18" charset="0"/>
              </a:rPr>
              <a:t>(Hz)</a:t>
            </a:r>
            <a:r>
              <a:rPr lang="zh-CN" altLang="en-US" dirty="0">
                <a:ea typeface="楷体" panose="02010609060101010101" pitchFamily="49" charset="-122"/>
                <a:cs typeface="Times New Roman" panose="02020603050405020304" pitchFamily="18" charset="0"/>
              </a:rPr>
              <a:t>；</a:t>
            </a:r>
            <a:endParaRPr lang="zh-CN" altLang="en-US" i="1" dirty="0">
              <a:ea typeface="楷体" panose="02010609060101010101" pitchFamily="49" charset="-122"/>
              <a:cs typeface="Times New Roman" panose="02020603050405020304" pitchFamily="18" charset="0"/>
            </a:endParaRPr>
          </a:p>
          <a:p>
            <a:pPr eaLnBrk="1" hangingPunct="1">
              <a:lnSpc>
                <a:spcPct val="125000"/>
              </a:lnSpc>
              <a:buClr>
                <a:schemeClr val="folHlink"/>
              </a:buClr>
              <a:buSzPct val="60000"/>
              <a:buFont typeface="Wingdings" panose="05000000000000000000" pitchFamily="2" charset="2"/>
              <a:buNone/>
            </a:pPr>
            <a:r>
              <a:rPr lang="en-US" altLang="zh-CN" i="1" dirty="0">
                <a:ea typeface="楷体" panose="02010609060101010101" pitchFamily="49" charset="-122"/>
                <a:cs typeface="Times New Roman" panose="02020603050405020304" pitchFamily="18" charset="0"/>
              </a:rPr>
              <a:t>         R </a:t>
            </a:r>
            <a:r>
              <a:rPr lang="en-US" altLang="zh-CN" dirty="0">
                <a:ea typeface="楷体" panose="02010609060101010101" pitchFamily="49" charset="-122"/>
                <a:cs typeface="Times New Roman" panose="02020603050405020304" pitchFamily="18" charset="0"/>
              </a:rPr>
              <a:t>—— </a:t>
            </a:r>
            <a:r>
              <a:rPr lang="zh-CN" altLang="en-US" dirty="0">
                <a:ea typeface="楷体" panose="02010609060101010101" pitchFamily="49" charset="-122"/>
                <a:cs typeface="Times New Roman" panose="02020603050405020304" pitchFamily="18" charset="0"/>
              </a:rPr>
              <a:t>导体阻抗的实部</a:t>
            </a:r>
            <a:r>
              <a:rPr lang="en-US" altLang="zh-CN" dirty="0">
                <a:ea typeface="楷体" panose="02010609060101010101" pitchFamily="49" charset="-122"/>
                <a:cs typeface="Times New Roman" panose="02020603050405020304" pitchFamily="18" charset="0"/>
              </a:rPr>
              <a:t>(Ω)</a:t>
            </a:r>
            <a:r>
              <a:rPr lang="zh-CN" altLang="en-US" dirty="0">
                <a:ea typeface="楷体" panose="02010609060101010101" pitchFamily="49" charset="-122"/>
                <a:cs typeface="Times New Roman" panose="02020603050405020304" pitchFamily="18" charset="0"/>
              </a:rPr>
              <a:t>。  </a:t>
            </a:r>
          </a:p>
          <a:p>
            <a:pPr eaLnBrk="1" hangingPunct="1">
              <a:lnSpc>
                <a:spcPct val="120000"/>
              </a:lnSpc>
              <a:buClr>
                <a:schemeClr val="folHlink"/>
              </a:buClr>
              <a:buSzPct val="60000"/>
              <a:buFont typeface="Wingdings" panose="05000000000000000000" pitchFamily="2" charset="2"/>
              <a:buNone/>
            </a:pPr>
            <a:r>
              <a:rPr lang="zh-CN" altLang="en-US" sz="3200" dirty="0">
                <a:latin typeface="Tahoma" panose="020B0604030504040204" pitchFamily="34" charset="0"/>
              </a:rPr>
              <a:t> </a:t>
            </a:r>
          </a:p>
        </p:txBody>
      </p:sp>
      <p:graphicFrame>
        <p:nvGraphicFramePr>
          <p:cNvPr id="7" name="Object 9"/>
          <p:cNvGraphicFramePr>
            <a:graphicFrameLocks noChangeAspect="1"/>
          </p:cNvGraphicFramePr>
          <p:nvPr/>
        </p:nvGraphicFramePr>
        <p:xfrm>
          <a:off x="3573462" y="2158513"/>
          <a:ext cx="2085975" cy="498475"/>
        </p:xfrm>
        <a:graphic>
          <a:graphicData uri="http://schemas.openxmlformats.org/presentationml/2006/ole">
            <mc:AlternateContent xmlns:mc="http://schemas.openxmlformats.org/markup-compatibility/2006">
              <mc:Choice xmlns:v="urn:schemas-microsoft-com:vml" Requires="v">
                <p:oleObj spid="_x0000_s39954" name="Equation" r:id="rId3" imgW="1079969" imgH="254110" progId="Equation.DSMT4">
                  <p:embed/>
                </p:oleObj>
              </mc:Choice>
              <mc:Fallback>
                <p:oleObj name="Equation" r:id="rId3" imgW="1079969" imgH="254110" progId="Equation.DSMT4">
                  <p:embed/>
                  <p:pic>
                    <p:nvPicPr>
                      <p:cNvPr id="7"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3462" y="2158513"/>
                        <a:ext cx="20859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8" name="图片 7"/>
          <p:cNvPicPr>
            <a:picLocks noChangeAspect="1"/>
          </p:cNvPicPr>
          <p:nvPr/>
        </p:nvPicPr>
        <p:blipFill>
          <a:blip r:embed="rId5"/>
          <a:stretch>
            <a:fillRect/>
          </a:stretch>
        </p:blipFill>
        <p:spPr>
          <a:xfrm>
            <a:off x="8867350" y="2158513"/>
            <a:ext cx="2232874" cy="2124729"/>
          </a:xfrm>
          <a:prstGeom prst="rect">
            <a:avLst/>
          </a:prstGeom>
        </p:spPr>
      </p:pic>
    </p:spTree>
    <p:extLst>
      <p:ext uri="{BB962C8B-B14F-4D97-AF65-F5344CB8AC3E}">
        <p14:creationId xmlns:p14="http://schemas.microsoft.com/office/powerpoint/2010/main" val="214492766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低频噪声：与晶体管表面的状态以及</a:t>
            </a:r>
            <a:r>
              <a:rPr lang="en-US" altLang="zh-CN" dirty="0">
                <a:latin typeface="微软雅黑" panose="020B0503020204020204" pitchFamily="34" charset="-122"/>
                <a:ea typeface="微软雅黑" panose="020B0503020204020204" pitchFamily="34" charset="-122"/>
              </a:rPr>
              <a:t>PN</a:t>
            </a:r>
            <a:r>
              <a:rPr lang="zh-CN" altLang="en-US" dirty="0">
                <a:latin typeface="微软雅黑" panose="020B0503020204020204" pitchFamily="34" charset="-122"/>
                <a:ea typeface="微软雅黑" panose="020B0503020204020204" pitchFamily="34" charset="-122"/>
              </a:rPr>
              <a:t>结的漏电流有关的噪声</a:t>
            </a:r>
          </a:p>
          <a:p>
            <a:endParaRPr lang="zh-CN" altLang="en-US" dirty="0">
              <a:latin typeface="微软雅黑" panose="020B0503020204020204" pitchFamily="34" charset="-122"/>
              <a:ea typeface="微软雅黑" panose="020B0503020204020204" pitchFamily="34" charset="-122"/>
            </a:endParaRPr>
          </a:p>
        </p:txBody>
      </p:sp>
      <p:sp>
        <p:nvSpPr>
          <p:cNvPr id="4" name="Rectangle 5"/>
          <p:cNvSpPr>
            <a:spLocks noChangeArrowheads="1"/>
          </p:cNvSpPr>
          <p:nvPr/>
        </p:nvSpPr>
        <p:spPr bwMode="auto">
          <a:xfrm>
            <a:off x="1376947" y="3287963"/>
            <a:ext cx="8648700"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eaLnBrk="0" hangingPunct="0">
              <a:defRPr>
                <a:solidFill>
                  <a:schemeClr val="tx1"/>
                </a:solidFill>
                <a:latin typeface="Times New Roman" panose="02020603050405020304" pitchFamily="18" charset="0"/>
                <a:ea typeface="宋体" panose="02010600030101010101" pitchFamily="2" charset="-122"/>
              </a:defRPr>
            </a:lvl1pPr>
            <a:lvl2pPr marL="742950" indent="-285750" eaLnBrk="0" hangingPunct="0">
              <a:defRPr>
                <a:solidFill>
                  <a:schemeClr val="tx1"/>
                </a:solidFill>
                <a:latin typeface="Times New Roman" panose="02020603050405020304" pitchFamily="18" charset="0"/>
                <a:ea typeface="宋体" panose="02010600030101010101" pitchFamily="2" charset="-122"/>
              </a:defRPr>
            </a:lvl2pPr>
            <a:lvl3pPr marL="1143000" indent="-228600" eaLnBrk="0" hangingPunct="0">
              <a:defRPr>
                <a:solidFill>
                  <a:schemeClr val="tx1"/>
                </a:solidFill>
                <a:latin typeface="Times New Roman" panose="02020603050405020304" pitchFamily="18" charset="0"/>
                <a:ea typeface="宋体" panose="02010600030101010101" pitchFamily="2" charset="-122"/>
              </a:defRPr>
            </a:lvl3pPr>
            <a:lvl4pPr marL="1600200" indent="-228600" eaLnBrk="0" hangingPunct="0">
              <a:defRPr>
                <a:solidFill>
                  <a:schemeClr val="tx1"/>
                </a:solidFill>
                <a:latin typeface="Times New Roman" panose="02020603050405020304" pitchFamily="18" charset="0"/>
                <a:ea typeface="宋体" panose="02010600030101010101" pitchFamily="2" charset="-122"/>
              </a:defRPr>
            </a:lvl4pPr>
            <a:lvl5pPr marL="2057400" indent="-228600" eaLnBrk="0" hangingPunct="0">
              <a:defRPr>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Times New Roman" panose="02020603050405020304" pitchFamily="18" charset="0"/>
                <a:ea typeface="宋体" panose="02010600030101010101" pitchFamily="2" charset="-122"/>
              </a:defRPr>
            </a:lvl9pPr>
          </a:lstStyle>
          <a:p>
            <a:pPr eaLnBrk="1" hangingPunct="1">
              <a:lnSpc>
                <a:spcPct val="125000"/>
              </a:lnSpc>
              <a:buClr>
                <a:schemeClr val="folHlink"/>
              </a:buClr>
              <a:buSzPct val="60000"/>
              <a:buFont typeface="Wingdings" panose="05000000000000000000" pitchFamily="2" charset="2"/>
              <a:buNone/>
            </a:pPr>
            <a:r>
              <a:rPr lang="zh-CN" altLang="en-US" dirty="0">
                <a:ea typeface="楷体" panose="02010609060101010101" pitchFamily="49" charset="-122"/>
                <a:cs typeface="Times New Roman" panose="02020603050405020304" pitchFamily="18" charset="0"/>
              </a:rPr>
              <a:t>式中  </a:t>
            </a:r>
            <a:r>
              <a:rPr lang="en-US" altLang="zh-CN" i="1" dirty="0">
                <a:ea typeface="楷体" panose="02010609060101010101" pitchFamily="49" charset="-122"/>
                <a:cs typeface="Times New Roman" panose="02020603050405020304" pitchFamily="18" charset="0"/>
              </a:rPr>
              <a:t>k</a:t>
            </a:r>
            <a:r>
              <a:rPr lang="en-US" altLang="zh-CN" baseline="-25000" dirty="0">
                <a:ea typeface="楷体" panose="02010609060101010101" pitchFamily="49" charset="-122"/>
                <a:cs typeface="Times New Roman" panose="02020603050405020304" pitchFamily="18" charset="0"/>
              </a:rPr>
              <a:t>1</a:t>
            </a:r>
            <a:r>
              <a:rPr lang="en-US" altLang="zh-CN" dirty="0">
                <a:ea typeface="楷体" panose="02010609060101010101" pitchFamily="49" charset="-122"/>
                <a:cs typeface="Times New Roman" panose="02020603050405020304" pitchFamily="18" charset="0"/>
              </a:rPr>
              <a:t> —— </a:t>
            </a:r>
            <a:r>
              <a:rPr lang="zh-CN" altLang="en-US" dirty="0">
                <a:ea typeface="楷体" panose="02010609060101010101" pitchFamily="49" charset="-122"/>
                <a:cs typeface="Times New Roman" panose="02020603050405020304" pitchFamily="18" charset="0"/>
              </a:rPr>
              <a:t>与材料有关的常量，其量纲与</a:t>
            </a:r>
            <a:r>
              <a:rPr lang="en-US" altLang="zh-CN" i="1" dirty="0">
                <a:ea typeface="楷体" panose="02010609060101010101" pitchFamily="49" charset="-122"/>
                <a:cs typeface="Times New Roman" panose="02020603050405020304" pitchFamily="18" charset="0"/>
              </a:rPr>
              <a:t>a</a:t>
            </a:r>
            <a:r>
              <a:rPr lang="zh-CN" altLang="en-US" dirty="0">
                <a:ea typeface="楷体" panose="02010609060101010101" pitchFamily="49" charset="-122"/>
                <a:cs typeface="Times New Roman" panose="02020603050405020304" pitchFamily="18" charset="0"/>
              </a:rPr>
              <a:t>、</a:t>
            </a:r>
            <a:r>
              <a:rPr lang="en-US" altLang="zh-CN" i="1" dirty="0">
                <a:ea typeface="楷体" panose="02010609060101010101" pitchFamily="49" charset="-122"/>
                <a:cs typeface="Times New Roman" panose="02020603050405020304" pitchFamily="18" charset="0"/>
              </a:rPr>
              <a:t>b</a:t>
            </a:r>
            <a:r>
              <a:rPr lang="zh-CN" altLang="en-US" dirty="0">
                <a:ea typeface="楷体" panose="02010609060101010101" pitchFamily="49" charset="-122"/>
                <a:cs typeface="Times New Roman" panose="02020603050405020304" pitchFamily="18" charset="0"/>
              </a:rPr>
              <a:t>有关；</a:t>
            </a:r>
            <a:endParaRPr lang="zh-CN" altLang="en-US" i="1" dirty="0">
              <a:ea typeface="楷体" panose="02010609060101010101" pitchFamily="49" charset="-122"/>
              <a:cs typeface="Times New Roman" panose="02020603050405020304" pitchFamily="18" charset="0"/>
            </a:endParaRPr>
          </a:p>
          <a:p>
            <a:pPr eaLnBrk="1" hangingPunct="1">
              <a:lnSpc>
                <a:spcPct val="125000"/>
              </a:lnSpc>
              <a:buClr>
                <a:schemeClr val="folHlink"/>
              </a:buClr>
              <a:buSzPct val="60000"/>
              <a:buFont typeface="Wingdings" panose="05000000000000000000" pitchFamily="2" charset="2"/>
              <a:buNone/>
            </a:pPr>
            <a:r>
              <a:rPr lang="en-US" altLang="zh-CN" i="1" dirty="0">
                <a:ea typeface="楷体" panose="02010609060101010101" pitchFamily="49" charset="-122"/>
                <a:cs typeface="Times New Roman" panose="02020603050405020304" pitchFamily="18" charset="0"/>
              </a:rPr>
              <a:t>           I</a:t>
            </a:r>
            <a:r>
              <a:rPr lang="en-US" altLang="zh-CN" dirty="0">
                <a:ea typeface="楷体" panose="02010609060101010101" pitchFamily="49" charset="-122"/>
                <a:cs typeface="Times New Roman" panose="02020603050405020304" pitchFamily="18" charset="0"/>
              </a:rPr>
              <a:t>  —— </a:t>
            </a:r>
            <a:r>
              <a:rPr lang="zh-CN" altLang="en-US" dirty="0">
                <a:ea typeface="楷体" panose="02010609060101010101" pitchFamily="49" charset="-122"/>
                <a:cs typeface="Times New Roman" panose="02020603050405020304" pitchFamily="18" charset="0"/>
              </a:rPr>
              <a:t>工作电流</a:t>
            </a:r>
            <a:r>
              <a:rPr lang="en-US" altLang="zh-CN" dirty="0">
                <a:ea typeface="楷体" panose="02010609060101010101" pitchFamily="49" charset="-122"/>
                <a:cs typeface="Times New Roman" panose="02020603050405020304" pitchFamily="18" charset="0"/>
              </a:rPr>
              <a:t>(A)</a:t>
            </a:r>
            <a:r>
              <a:rPr lang="zh-CN" altLang="en-US" dirty="0">
                <a:ea typeface="楷体" panose="02010609060101010101" pitchFamily="49" charset="-122"/>
                <a:cs typeface="Times New Roman" panose="02020603050405020304" pitchFamily="18" charset="0"/>
              </a:rPr>
              <a:t>；</a:t>
            </a:r>
            <a:endParaRPr lang="zh-CN" altLang="en-US" i="1" dirty="0">
              <a:ea typeface="楷体" panose="02010609060101010101" pitchFamily="49" charset="-122"/>
              <a:cs typeface="Times New Roman" panose="02020603050405020304" pitchFamily="18" charset="0"/>
            </a:endParaRPr>
          </a:p>
          <a:p>
            <a:pPr eaLnBrk="1" hangingPunct="1">
              <a:lnSpc>
                <a:spcPct val="125000"/>
              </a:lnSpc>
              <a:buClr>
                <a:schemeClr val="folHlink"/>
              </a:buClr>
              <a:buSzPct val="60000"/>
              <a:buFont typeface="Wingdings" panose="05000000000000000000" pitchFamily="2" charset="2"/>
              <a:buNone/>
            </a:pPr>
            <a:r>
              <a:rPr lang="en-US" altLang="zh-CN" i="1" dirty="0">
                <a:ea typeface="楷体" panose="02010609060101010101" pitchFamily="49" charset="-122"/>
                <a:cs typeface="Times New Roman" panose="02020603050405020304" pitchFamily="18" charset="0"/>
              </a:rPr>
              <a:t>          a</a:t>
            </a:r>
            <a:r>
              <a:rPr lang="zh-CN" altLang="en-US" dirty="0">
                <a:ea typeface="楷体" panose="02010609060101010101" pitchFamily="49" charset="-122"/>
                <a:cs typeface="Times New Roman" panose="02020603050405020304" pitchFamily="18" charset="0"/>
              </a:rPr>
              <a:t>、</a:t>
            </a:r>
            <a:r>
              <a:rPr lang="en-US" altLang="zh-CN" i="1" dirty="0">
                <a:ea typeface="楷体" panose="02010609060101010101" pitchFamily="49" charset="-122"/>
                <a:cs typeface="Times New Roman" panose="02020603050405020304" pitchFamily="18" charset="0"/>
              </a:rPr>
              <a:t>b</a:t>
            </a:r>
            <a:r>
              <a:rPr lang="en-US" altLang="zh-CN" dirty="0">
                <a:ea typeface="楷体" panose="02010609060101010101" pitchFamily="49" charset="-122"/>
                <a:cs typeface="Times New Roman" panose="02020603050405020304" pitchFamily="18" charset="0"/>
              </a:rPr>
              <a:t> —— </a:t>
            </a:r>
            <a:r>
              <a:rPr lang="zh-CN" altLang="en-US" dirty="0">
                <a:ea typeface="楷体" panose="02010609060101010101" pitchFamily="49" charset="-122"/>
                <a:cs typeface="Times New Roman" panose="02020603050405020304" pitchFamily="18" charset="0"/>
              </a:rPr>
              <a:t>由实验确定的常数，对各种半导体，</a:t>
            </a:r>
            <a:r>
              <a:rPr lang="en-US" altLang="zh-CN" i="1" dirty="0">
                <a:ea typeface="楷体" panose="02010609060101010101" pitchFamily="49" charset="-122"/>
                <a:cs typeface="Times New Roman" panose="02020603050405020304" pitchFamily="18" charset="0"/>
              </a:rPr>
              <a:t>b</a:t>
            </a:r>
            <a:r>
              <a:rPr lang="en-US" altLang="zh-CN" dirty="0">
                <a:ea typeface="楷体" panose="02010609060101010101" pitchFamily="49" charset="-122"/>
                <a:cs typeface="Times New Roman" panose="02020603050405020304" pitchFamily="18" charset="0"/>
              </a:rPr>
              <a:t>=0.8~1.5</a:t>
            </a:r>
            <a:r>
              <a:rPr lang="zh-CN" altLang="en-US" dirty="0">
                <a:ea typeface="楷体" panose="02010609060101010101" pitchFamily="49" charset="-122"/>
                <a:cs typeface="Times New Roman" panose="02020603050405020304" pitchFamily="18" charset="0"/>
              </a:rPr>
              <a:t>，</a:t>
            </a:r>
            <a:r>
              <a:rPr lang="en-US" altLang="zh-CN" i="1" dirty="0">
                <a:ea typeface="楷体" panose="02010609060101010101" pitchFamily="49" charset="-122"/>
                <a:cs typeface="Times New Roman" panose="02020603050405020304" pitchFamily="18" charset="0"/>
              </a:rPr>
              <a:t>a</a:t>
            </a:r>
            <a:r>
              <a:rPr lang="zh-CN" altLang="en-US" dirty="0">
                <a:ea typeface="楷体" panose="02010609060101010101" pitchFamily="49" charset="-122"/>
                <a:cs typeface="Times New Roman" panose="02020603050405020304" pitchFamily="18" charset="0"/>
              </a:rPr>
              <a:t>通常为</a:t>
            </a:r>
            <a:r>
              <a:rPr lang="en-US" altLang="zh-CN" dirty="0">
                <a:ea typeface="楷体" panose="02010609060101010101" pitchFamily="49" charset="-122"/>
                <a:cs typeface="Times New Roman" panose="02020603050405020304" pitchFamily="18" charset="0"/>
              </a:rPr>
              <a:t>1</a:t>
            </a:r>
            <a:r>
              <a:rPr lang="zh-CN" altLang="en-US" dirty="0">
                <a:ea typeface="楷体" panose="02010609060101010101" pitchFamily="49" charset="-122"/>
                <a:cs typeface="Times New Roman" panose="02020603050405020304" pitchFamily="18" charset="0"/>
              </a:rPr>
              <a:t>；</a:t>
            </a:r>
          </a:p>
          <a:p>
            <a:pPr eaLnBrk="1" hangingPunct="1">
              <a:lnSpc>
                <a:spcPct val="125000"/>
              </a:lnSpc>
              <a:buClr>
                <a:schemeClr val="folHlink"/>
              </a:buClr>
              <a:buSzPct val="60000"/>
              <a:buFont typeface="Wingdings" panose="05000000000000000000" pitchFamily="2" charset="2"/>
              <a:buNone/>
            </a:pPr>
            <a:r>
              <a:rPr lang="zh-CN" altLang="en-US" dirty="0">
                <a:ea typeface="楷体" panose="02010609060101010101" pitchFamily="49" charset="-122"/>
                <a:cs typeface="Times New Roman" panose="02020603050405020304" pitchFamily="18" charset="0"/>
              </a:rPr>
              <a:t>           </a:t>
            </a:r>
            <a:r>
              <a:rPr lang="en-US" altLang="zh-CN" i="1" dirty="0">
                <a:ea typeface="楷体" panose="02010609060101010101" pitchFamily="49" charset="-122"/>
                <a:cs typeface="Times New Roman" panose="02020603050405020304" pitchFamily="18" charset="0"/>
              </a:rPr>
              <a:t>f</a:t>
            </a:r>
            <a:r>
              <a:rPr lang="en-US" altLang="zh-CN" dirty="0">
                <a:ea typeface="楷体" panose="02010609060101010101" pitchFamily="49" charset="-122"/>
                <a:cs typeface="Times New Roman" panose="02020603050405020304" pitchFamily="18" charset="0"/>
              </a:rPr>
              <a:t>  —— </a:t>
            </a:r>
            <a:r>
              <a:rPr lang="zh-CN" altLang="en-US" dirty="0">
                <a:ea typeface="楷体" panose="02010609060101010101" pitchFamily="49" charset="-122"/>
                <a:cs typeface="Times New Roman" panose="02020603050405020304" pitchFamily="18" charset="0"/>
              </a:rPr>
              <a:t>工作频率</a:t>
            </a:r>
            <a:r>
              <a:rPr lang="en-US" altLang="zh-CN" dirty="0">
                <a:ea typeface="楷体" panose="02010609060101010101" pitchFamily="49" charset="-122"/>
                <a:cs typeface="Times New Roman" panose="02020603050405020304" pitchFamily="18" charset="0"/>
              </a:rPr>
              <a:t>(Hz)</a:t>
            </a:r>
            <a:r>
              <a:rPr lang="zh-CN" altLang="en-US" dirty="0">
                <a:ea typeface="楷体" panose="02010609060101010101" pitchFamily="49" charset="-122"/>
                <a:cs typeface="Times New Roman" panose="02020603050405020304" pitchFamily="18" charset="0"/>
              </a:rPr>
              <a:t>。 </a:t>
            </a:r>
          </a:p>
        </p:txBody>
      </p:sp>
      <p:graphicFrame>
        <p:nvGraphicFramePr>
          <p:cNvPr id="5" name="Object 6"/>
          <p:cNvGraphicFramePr>
            <a:graphicFrameLocks noChangeAspect="1"/>
          </p:cNvGraphicFramePr>
          <p:nvPr/>
        </p:nvGraphicFramePr>
        <p:xfrm>
          <a:off x="3587750" y="2148989"/>
          <a:ext cx="2508250" cy="622300"/>
        </p:xfrm>
        <a:graphic>
          <a:graphicData uri="http://schemas.openxmlformats.org/presentationml/2006/ole">
            <mc:AlternateContent xmlns:mc="http://schemas.openxmlformats.org/markup-compatibility/2006">
              <mc:Choice xmlns:v="urn:schemas-microsoft-com:vml" Requires="v">
                <p:oleObj spid="_x0000_s40978" name="Equation" r:id="rId3" imgW="1117600" imgH="279400" progId="Equation.DSMT4">
                  <p:embed/>
                </p:oleObj>
              </mc:Choice>
              <mc:Fallback>
                <p:oleObj name="Equation" r:id="rId3" imgW="1117600" imgH="279400" progId="Equation.DSMT4">
                  <p:embed/>
                  <p:pic>
                    <p:nvPicPr>
                      <p:cNvPr id="5"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7750" y="2148989"/>
                        <a:ext cx="250825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标题 3">
            <a:extLst>
              <a:ext uri="{FF2B5EF4-FFF2-40B4-BE49-F238E27FC236}">
                <a16:creationId xmlns:a16="http://schemas.microsoft.com/office/drawing/2014/main" id="{B9CB4E2D-0F62-4086-B104-478A0C81692C}"/>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、噪声的类型</a:t>
            </a:r>
          </a:p>
        </p:txBody>
      </p:sp>
    </p:spTree>
    <p:extLst>
      <p:ext uri="{BB962C8B-B14F-4D97-AF65-F5344CB8AC3E}">
        <p14:creationId xmlns:p14="http://schemas.microsoft.com/office/powerpoint/2010/main" val="36037456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散粒噪声：流过二极管、三极管位垒层的载流子不是连续的，而是脉冲性质的，电流的方均值或方均根值不为零</a:t>
            </a:r>
          </a:p>
          <a:p>
            <a:endParaRPr lang="zh-CN" altLang="en-US" dirty="0">
              <a:latin typeface="微软雅黑" panose="020B0503020204020204" pitchFamily="34" charset="-122"/>
              <a:ea typeface="微软雅黑" panose="020B0503020204020204" pitchFamily="34" charset="-122"/>
            </a:endParaRPr>
          </a:p>
        </p:txBody>
      </p:sp>
      <p:sp>
        <p:nvSpPr>
          <p:cNvPr id="4" name="Rectangle 3"/>
          <p:cNvSpPr txBox="1">
            <a:spLocks noChangeArrowheads="1"/>
          </p:cNvSpPr>
          <p:nvPr/>
        </p:nvSpPr>
        <p:spPr>
          <a:xfrm>
            <a:off x="1496846" y="3688071"/>
            <a:ext cx="7772400" cy="1504976"/>
          </a:xfrm>
          <a:prstGeom prst="rect">
            <a:avLst/>
          </a:prstGeom>
        </p:spPr>
        <p:txBody>
          <a:bodyPr vert="horz" lIns="91440" tIns="45720" rIns="91440" bIns="45720" rtlCol="0">
            <a:normAutofit/>
          </a:bodyPr>
          <a:lstStyle>
            <a:lvl1pPr marL="228600" indent="-228600" algn="l" defTabSz="914400" rtl="0" eaLnBrk="1" latinLnBrk="0" hangingPunct="1">
              <a:lnSpc>
                <a:spcPct val="150000"/>
              </a:lnSpc>
              <a:spcBef>
                <a:spcPts val="0"/>
              </a:spcBef>
              <a:buFont typeface="Wingdings" panose="05000000000000000000" pitchFamily="2" charset="2"/>
              <a:buChar char="p"/>
              <a:defRPr sz="24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150000"/>
              </a:lnSpc>
              <a:spcBef>
                <a:spcPts val="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150000"/>
              </a:lnSpc>
              <a:spcBef>
                <a:spcPts val="0"/>
              </a:spcBef>
              <a:buFont typeface="Wingdings" panose="05000000000000000000" pitchFamily="2" charset="2"/>
              <a:buChar char="ü"/>
              <a:defRPr sz="1800" kern="1200">
                <a:solidFill>
                  <a:schemeClr val="tx1"/>
                </a:solidFill>
                <a:latin typeface="楷体" panose="02010609060101010101" pitchFamily="49" charset="-122"/>
                <a:ea typeface="楷体" panose="02010609060101010101" pitchFamily="49" charset="-122"/>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5000"/>
              </a:lnSpc>
              <a:buFont typeface="Wingdings" panose="05000000000000000000" pitchFamily="2" charset="2"/>
              <a:buNone/>
            </a:pP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式中  </a:t>
            </a:r>
            <a:r>
              <a:rPr lang="en-US" altLang="zh-CN" sz="1800" i="1" dirty="0">
                <a:latin typeface="Times New Roman" panose="02020603050405020304" pitchFamily="18" charset="0"/>
                <a:ea typeface="楷体" panose="02010609060101010101" pitchFamily="49" charset="-122"/>
                <a:cs typeface="Times New Roman" panose="02020603050405020304" pitchFamily="18" charset="0"/>
              </a:rPr>
              <a:t>q</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 —— </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电子电荷，为</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1.59×10</a:t>
            </a:r>
            <a:r>
              <a:rPr lang="en-US" altLang="zh-CN" sz="1800" baseline="30000" dirty="0">
                <a:latin typeface="Times New Roman" panose="02020603050405020304" pitchFamily="18" charset="0"/>
                <a:ea typeface="楷体" panose="02010609060101010101" pitchFamily="49" charset="-122"/>
                <a:cs typeface="Times New Roman" panose="02020603050405020304" pitchFamily="18" charset="0"/>
              </a:rPr>
              <a:t>-19</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C</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a:t>
            </a:r>
            <a:endParaRPr lang="zh-CN" altLang="en-US" sz="1800" i="1" dirty="0">
              <a:latin typeface="Times New Roman" panose="02020603050405020304" pitchFamily="18" charset="0"/>
              <a:ea typeface="楷体" panose="02010609060101010101" pitchFamily="49" charset="-122"/>
              <a:cs typeface="Times New Roman" panose="02020603050405020304" pitchFamily="18" charset="0"/>
            </a:endParaRPr>
          </a:p>
          <a:p>
            <a:pPr>
              <a:lnSpc>
                <a:spcPct val="125000"/>
              </a:lnSpc>
              <a:buFont typeface="Wingdings" panose="05000000000000000000" pitchFamily="2" charset="2"/>
              <a:buNone/>
            </a:pPr>
            <a:r>
              <a:rPr lang="en-US" altLang="zh-CN" sz="1800" i="1" dirty="0">
                <a:latin typeface="Times New Roman" panose="02020603050405020304" pitchFamily="18" charset="0"/>
                <a:ea typeface="楷体" panose="02010609060101010101" pitchFamily="49" charset="-122"/>
                <a:cs typeface="Times New Roman" panose="02020603050405020304" pitchFamily="18" charset="0"/>
              </a:rPr>
              <a:t>         I</a:t>
            </a:r>
            <a:r>
              <a:rPr lang="en-US" altLang="zh-CN" sz="1800" baseline="-25000" dirty="0">
                <a:latin typeface="Times New Roman" panose="02020603050405020304" pitchFamily="18" charset="0"/>
                <a:ea typeface="楷体" panose="02010609060101010101" pitchFamily="49" charset="-122"/>
                <a:cs typeface="Times New Roman" panose="02020603050405020304" pitchFamily="18" charset="0"/>
              </a:rPr>
              <a:t>DC</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 —— </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直流电流</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(A)</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a:t>
            </a:r>
          </a:p>
          <a:p>
            <a:pPr>
              <a:lnSpc>
                <a:spcPct val="125000"/>
              </a:lnSpc>
              <a:buFont typeface="Wingdings" panose="05000000000000000000" pitchFamily="2" charset="2"/>
              <a:buNone/>
            </a:pPr>
            <a:r>
              <a:rPr lang="en-US" altLang="zh-CN" sz="1800" i="1" dirty="0">
                <a:latin typeface="Times New Roman" panose="02020603050405020304" pitchFamily="18" charset="0"/>
                <a:ea typeface="楷体" panose="02010609060101010101" pitchFamily="49" charset="-122"/>
                <a:cs typeface="Times New Roman" panose="02020603050405020304" pitchFamily="18" charset="0"/>
              </a:rPr>
              <a:t>          B</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 —— </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测量系统的噪声带宽 </a:t>
            </a:r>
            <a:r>
              <a:rPr lang="en-US" altLang="zh-CN" sz="1800" dirty="0">
                <a:latin typeface="Times New Roman" panose="02020603050405020304" pitchFamily="18" charset="0"/>
                <a:ea typeface="楷体" panose="02010609060101010101" pitchFamily="49" charset="-122"/>
                <a:cs typeface="Times New Roman" panose="02020603050405020304" pitchFamily="18" charset="0"/>
              </a:rPr>
              <a:t>(Hz)</a:t>
            </a:r>
            <a:r>
              <a:rPr lang="zh-CN" altLang="en-US" sz="1800" dirty="0">
                <a:latin typeface="Times New Roman" panose="02020603050405020304" pitchFamily="18" charset="0"/>
                <a:ea typeface="楷体" panose="02010609060101010101" pitchFamily="49" charset="-122"/>
                <a:cs typeface="Times New Roman" panose="02020603050405020304" pitchFamily="18" charset="0"/>
              </a:rPr>
              <a:t>。</a:t>
            </a:r>
          </a:p>
        </p:txBody>
      </p:sp>
      <p:graphicFrame>
        <p:nvGraphicFramePr>
          <p:cNvPr id="5" name="Object 5"/>
          <p:cNvGraphicFramePr>
            <a:graphicFrameLocks noChangeAspect="1"/>
          </p:cNvGraphicFramePr>
          <p:nvPr/>
        </p:nvGraphicFramePr>
        <p:xfrm>
          <a:off x="3184358" y="2722479"/>
          <a:ext cx="2198688" cy="609600"/>
        </p:xfrm>
        <a:graphic>
          <a:graphicData uri="http://schemas.openxmlformats.org/presentationml/2006/ole">
            <mc:AlternateContent xmlns:mc="http://schemas.openxmlformats.org/markup-compatibility/2006">
              <mc:Choice xmlns:v="urn:schemas-microsoft-com:vml" Requires="v">
                <p:oleObj spid="_x0000_s42002" name="Equation" r:id="rId3" imgW="965200" imgH="266700" progId="Equation.DSMT4">
                  <p:embed/>
                </p:oleObj>
              </mc:Choice>
              <mc:Fallback>
                <p:oleObj name="Equation" r:id="rId3" imgW="965200" imgH="266700" progId="Equation.DSMT4">
                  <p:embed/>
                  <p:pic>
                    <p:nvPicPr>
                      <p:cNvPr id="5"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4358" y="2722479"/>
                        <a:ext cx="21986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6" name="图片 5"/>
          <p:cNvPicPr>
            <a:picLocks noChangeAspect="1"/>
          </p:cNvPicPr>
          <p:nvPr/>
        </p:nvPicPr>
        <p:blipFill>
          <a:blip r:embed="rId5"/>
          <a:stretch>
            <a:fillRect/>
          </a:stretch>
        </p:blipFill>
        <p:spPr>
          <a:xfrm>
            <a:off x="8066049" y="2475768"/>
            <a:ext cx="2072439" cy="2996490"/>
          </a:xfrm>
          <a:prstGeom prst="rect">
            <a:avLst/>
          </a:prstGeom>
        </p:spPr>
      </p:pic>
      <p:sp>
        <p:nvSpPr>
          <p:cNvPr id="9" name="标题 3">
            <a:extLst>
              <a:ext uri="{FF2B5EF4-FFF2-40B4-BE49-F238E27FC236}">
                <a16:creationId xmlns:a16="http://schemas.microsoft.com/office/drawing/2014/main" id="{E1157343-9B1A-4D7F-AD66-63732273690F}"/>
              </a:ext>
            </a:extLst>
          </p:cNvPr>
          <p:cNvSpPr>
            <a:spLocks noGrp="1"/>
          </p:cNvSpPr>
          <p:nvPr>
            <p:ph type="title"/>
          </p:nvPr>
        </p:nvSpPr>
        <p:spPr>
          <a:xfrm>
            <a:off x="838200" y="474663"/>
            <a:ext cx="10515600" cy="590550"/>
          </a:xfrm>
        </p:spPr>
        <p:txBody>
          <a:bodyPr/>
          <a:lstStyle/>
          <a:p>
            <a:r>
              <a:rPr lang="en-US" altLang="zh-CN" dirty="0">
                <a:latin typeface="微软雅黑" panose="020B0503020204020204" pitchFamily="34" charset="-122"/>
                <a:ea typeface="微软雅黑" panose="020B0503020204020204" pitchFamily="34" charset="-122"/>
              </a:rPr>
              <a:t>1</a:t>
            </a:r>
            <a:r>
              <a:rPr lang="zh-CN" altLang="en-US" dirty="0">
                <a:latin typeface="微软雅黑" panose="020B0503020204020204" pitchFamily="34" charset="-122"/>
                <a:ea typeface="微软雅黑" panose="020B0503020204020204" pitchFamily="34" charset="-122"/>
              </a:rPr>
              <a:t>、噪声的类型</a:t>
            </a:r>
          </a:p>
        </p:txBody>
      </p:sp>
    </p:spTree>
    <p:extLst>
      <p:ext uri="{BB962C8B-B14F-4D97-AF65-F5344CB8AC3E}">
        <p14:creationId xmlns:p14="http://schemas.microsoft.com/office/powerpoint/2010/main" val="79400355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1">
            <a:extLst>
              <a:ext uri="{FF2B5EF4-FFF2-40B4-BE49-F238E27FC236}">
                <a16:creationId xmlns:a16="http://schemas.microsoft.com/office/drawing/2014/main" id="{264C2A2D-51FF-4ADB-AFB5-6B9370CA553D}"/>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2</a:t>
            </a:r>
            <a:r>
              <a:rPr lang="zh-CN" altLang="en-US" dirty="0">
                <a:latin typeface="微软雅黑" panose="020B0503020204020204" pitchFamily="34" charset="-122"/>
                <a:ea typeface="微软雅黑" panose="020B0503020204020204" pitchFamily="34" charset="-122"/>
              </a:rPr>
              <a:t>、放大器噪声</a:t>
            </a:r>
          </a:p>
        </p:txBody>
      </p:sp>
      <p:sp>
        <p:nvSpPr>
          <p:cNvPr id="2" name="内容占位符 1">
            <a:extLst>
              <a:ext uri="{FF2B5EF4-FFF2-40B4-BE49-F238E27FC236}">
                <a16:creationId xmlns:a16="http://schemas.microsoft.com/office/drawing/2014/main" id="{0277D850-5088-4358-A7FB-8E6EB3BBD5EC}"/>
              </a:ext>
            </a:extLst>
          </p:cNvPr>
          <p:cNvSpPr>
            <a:spLocks noGrp="1"/>
          </p:cNvSpPr>
          <p:nvPr>
            <p:ph idx="4294967295"/>
          </p:nvPr>
        </p:nvSpPr>
        <p:spPr>
          <a:xfrm>
            <a:off x="838200" y="1429655"/>
            <a:ext cx="10515600" cy="4977788"/>
          </a:xfrm>
        </p:spPr>
        <p:txBody>
          <a:bodyPr/>
          <a:lstStyle/>
          <a:p>
            <a:r>
              <a:rPr lang="zh-CN" altLang="en-US" dirty="0">
                <a:latin typeface="微软雅黑" panose="020B0503020204020204" pitchFamily="34" charset="-122"/>
                <a:ea typeface="微软雅黑" panose="020B0503020204020204" pitchFamily="34" charset="-122"/>
              </a:rPr>
              <a:t>放大器噪声模型</a:t>
            </a:r>
          </a:p>
          <a:p>
            <a:endParaRPr lang="zh-CN" altLang="en-US" dirty="0">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2"/>
          <a:stretch>
            <a:fillRect/>
          </a:stretch>
        </p:blipFill>
        <p:spPr>
          <a:xfrm>
            <a:off x="3829035" y="1327149"/>
            <a:ext cx="5981716" cy="3082884"/>
          </a:xfrm>
          <a:prstGeom prst="rect">
            <a:avLst/>
          </a:prstGeom>
        </p:spPr>
      </p:pic>
      <p:sp>
        <p:nvSpPr>
          <p:cNvPr id="13" name="Rectangle 3"/>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43010" name="Picture 2">
            <a:extLst>
              <a:ext uri="{FF2B5EF4-FFF2-40B4-BE49-F238E27FC236}">
                <a16:creationId xmlns:a16="http://schemas.microsoft.com/office/drawing/2014/main" id="{C339C7E9-7307-4CE2-A07C-675BD724A6D2}"/>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61287" y="4934723"/>
            <a:ext cx="4058606" cy="986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94587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78B2885-EFE1-4D9B-8988-FFEB96820F97}"/>
              </a:ext>
            </a:extLst>
          </p:cNvPr>
          <p:cNvSpPr>
            <a:spLocks noGrp="1"/>
          </p:cNvSpPr>
          <p:nvPr>
            <p:ph type="title"/>
          </p:nvPr>
        </p:nvSpPr>
        <p:spPr/>
        <p:txBody>
          <a:bodyPr/>
          <a:lstStyle/>
          <a:p>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、噪声系数</a:t>
            </a:r>
          </a:p>
        </p:txBody>
      </p:sp>
      <p:sp>
        <p:nvSpPr>
          <p:cNvPr id="3" name="内容占位符 2">
            <a:extLst>
              <a:ext uri="{FF2B5EF4-FFF2-40B4-BE49-F238E27FC236}">
                <a16:creationId xmlns:a16="http://schemas.microsoft.com/office/drawing/2014/main" id="{31FB35BC-2280-4459-B790-0407227EDFAD}"/>
              </a:ext>
            </a:extLst>
          </p:cNvPr>
          <p:cNvSpPr>
            <a:spLocks noGrp="1"/>
          </p:cNvSpPr>
          <p:nvPr>
            <p:ph idx="4294967295"/>
          </p:nvPr>
        </p:nvSpPr>
        <p:spPr>
          <a:xfrm>
            <a:off x="838200" y="1429655"/>
            <a:ext cx="10515600" cy="4977788"/>
          </a:xfrm>
        </p:spPr>
        <p:txBody>
          <a:bodyPr>
            <a:normAutofit lnSpcReduction="10000"/>
          </a:bodyPr>
          <a:lstStyle/>
          <a:p>
            <a:r>
              <a:rPr lang="zh-CN" altLang="en-US" dirty="0">
                <a:latin typeface="微软雅黑" panose="020B0503020204020204" pitchFamily="34" charset="-122"/>
                <a:ea typeface="微软雅黑" panose="020B0503020204020204" pitchFamily="34" charset="-122"/>
              </a:rPr>
              <a:t>信噪比是指信号有效功率</a:t>
            </a:r>
            <a:r>
              <a:rPr lang="en-US" altLang="zh-CN" dirty="0">
                <a:latin typeface="微软雅黑" panose="020B0503020204020204" pitchFamily="34" charset="-122"/>
                <a:ea typeface="微软雅黑" panose="020B0503020204020204" pitchFamily="34" charset="-122"/>
              </a:rPr>
              <a:t>S</a:t>
            </a:r>
            <a:r>
              <a:rPr lang="zh-CN" altLang="en-US" dirty="0">
                <a:latin typeface="微软雅黑" panose="020B0503020204020204" pitchFamily="34" charset="-122"/>
                <a:ea typeface="微软雅黑" panose="020B0503020204020204" pitchFamily="34" charset="-122"/>
              </a:rPr>
              <a:t>对噪声有效功率</a:t>
            </a:r>
            <a:r>
              <a:rPr lang="en-US" altLang="zh-CN" dirty="0">
                <a:latin typeface="微软雅黑" panose="020B0503020204020204" pitchFamily="34" charset="-122"/>
                <a:ea typeface="微软雅黑" panose="020B0503020204020204" pitchFamily="34" charset="-122"/>
              </a:rPr>
              <a:t>N</a:t>
            </a:r>
            <a:r>
              <a:rPr lang="zh-CN" altLang="en-US" dirty="0">
                <a:latin typeface="微软雅黑" panose="020B0503020204020204" pitchFamily="34" charset="-122"/>
                <a:ea typeface="微软雅黑" panose="020B0503020204020204" pitchFamily="34" charset="-122"/>
              </a:rPr>
              <a:t>的比值，通常用</a:t>
            </a:r>
            <a:r>
              <a:rPr lang="en-US" altLang="zh-CN" dirty="0">
                <a:latin typeface="微软雅黑" panose="020B0503020204020204" pitchFamily="34" charset="-122"/>
                <a:ea typeface="微软雅黑" panose="020B0503020204020204" pitchFamily="34" charset="-122"/>
              </a:rPr>
              <a:t>S/N</a:t>
            </a:r>
            <a:r>
              <a:rPr lang="zh-CN" altLang="en-US" dirty="0">
                <a:latin typeface="微软雅黑" panose="020B0503020204020204" pitchFamily="34" charset="-122"/>
                <a:ea typeface="微软雅黑" panose="020B0503020204020204" pitchFamily="34" charset="-122"/>
              </a:rPr>
              <a:t>表示</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噪声系数也叫噪声因数，是放大器输入端信噪比与输出端信噪比的比值</a:t>
            </a:r>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噪声系数是度量放大器在放大过程中信噪比恶化程度的指标。理想放大器的</a:t>
            </a:r>
            <a:r>
              <a:rPr lang="en-US" altLang="zh-CN" dirty="0">
                <a:latin typeface="微软雅黑" panose="020B0503020204020204" pitchFamily="34" charset="-122"/>
                <a:ea typeface="微软雅黑" panose="020B0503020204020204" pitchFamily="34" charset="-122"/>
              </a:rPr>
              <a:t>F=1</a:t>
            </a:r>
            <a:r>
              <a:rPr lang="zh-CN" altLang="en-US" dirty="0">
                <a:latin typeface="微软雅黑" panose="020B0503020204020204" pitchFamily="34" charset="-122"/>
                <a:ea typeface="微软雅黑" panose="020B0503020204020204" pitchFamily="34" charset="-122"/>
              </a:rPr>
              <a:t>，即放大器除源电阻外没有其它噪声。利用</a:t>
            </a:r>
            <a:r>
              <a:rPr lang="en-US" altLang="zh-CN" dirty="0">
                <a:latin typeface="微软雅黑" panose="020B0503020204020204" pitchFamily="34" charset="-122"/>
                <a:ea typeface="微软雅黑" panose="020B0503020204020204" pitchFamily="34" charset="-122"/>
              </a:rPr>
              <a:t>F</a:t>
            </a:r>
            <a:r>
              <a:rPr lang="zh-CN" altLang="en-US" dirty="0">
                <a:latin typeface="微软雅黑" panose="020B0503020204020204" pitchFamily="34" charset="-122"/>
                <a:ea typeface="微软雅黑" panose="020B0503020204020204" pitchFamily="34" charset="-122"/>
              </a:rPr>
              <a:t>可以直接比较不同放大器的性能。信号放大器的设计者应采取一切措施，减小噪声系数</a:t>
            </a:r>
            <a:r>
              <a:rPr lang="en-US" altLang="zh-CN" dirty="0">
                <a:latin typeface="微软雅黑" panose="020B0503020204020204" pitchFamily="34" charset="-122"/>
                <a:ea typeface="微软雅黑" panose="020B0503020204020204" pitchFamily="34" charset="-122"/>
              </a:rPr>
              <a:t>F</a:t>
            </a:r>
            <a:r>
              <a:rPr lang="zh-CN" altLang="en-US" dirty="0">
                <a:latin typeface="微软雅黑" panose="020B0503020204020204" pitchFamily="34" charset="-122"/>
                <a:ea typeface="微软雅黑" panose="020B0503020204020204" pitchFamily="34" charset="-122"/>
              </a:rPr>
              <a:t>。</a:t>
            </a:r>
            <a:endParaRPr lang="en-US" altLang="zh-CN" dirty="0">
              <a:latin typeface="微软雅黑" panose="020B0503020204020204" pitchFamily="34" charset="-122"/>
              <a:ea typeface="微软雅黑" panose="020B0503020204020204" pitchFamily="34" charset="-122"/>
            </a:endParaRPr>
          </a:p>
          <a:p>
            <a:endParaRPr lang="zh-CN" altLang="en-US" dirty="0">
              <a:latin typeface="微软雅黑" panose="020B0503020204020204" pitchFamily="34" charset="-122"/>
              <a:ea typeface="微软雅黑" panose="020B0503020204020204" pitchFamily="34" charset="-122"/>
            </a:endParaRPr>
          </a:p>
        </p:txBody>
      </p:sp>
      <p:pic>
        <p:nvPicPr>
          <p:cNvPr id="43010" name="Picture 2">
            <a:extLst>
              <a:ext uri="{FF2B5EF4-FFF2-40B4-BE49-F238E27FC236}">
                <a16:creationId xmlns:a16="http://schemas.microsoft.com/office/drawing/2014/main" id="{EA684E12-03E3-4B5D-98F2-66B93C57BE24}"/>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46625" y="2709863"/>
            <a:ext cx="1696739" cy="92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651251"/>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32DD4F7-7F8C-46F7-9FA5-D05AED0EE969}"/>
              </a:ext>
            </a:extLst>
          </p:cNvPr>
          <p:cNvSpPr>
            <a:spLocks noGrp="1"/>
          </p:cNvSpPr>
          <p:nvPr>
            <p:ph type="title"/>
          </p:nvPr>
        </p:nvSpPr>
        <p:spPr/>
        <p:txBody>
          <a:bodyPr/>
          <a:lstStyle/>
          <a:p>
            <a:r>
              <a:rPr lang="en-US" altLang="zh-CN" b="1" dirty="0">
                <a:solidFill>
                  <a:srgbClr val="1D1B1F"/>
                </a:solidFill>
                <a:latin typeface="微软雅黑" panose="020B0503020204020204" pitchFamily="34" charset="-122"/>
                <a:ea typeface="微软雅黑" panose="020B0503020204020204" pitchFamily="34" charset="-122"/>
              </a:rPr>
              <a:t>1.1 </a:t>
            </a:r>
            <a:r>
              <a:rPr lang="zh-CN" altLang="en-US" b="1" dirty="0">
                <a:solidFill>
                  <a:srgbClr val="1D1B1F"/>
                </a:solidFill>
                <a:latin typeface="微软雅黑" panose="020B0503020204020204" pitchFamily="34" charset="-122"/>
                <a:ea typeface="微软雅黑" panose="020B0503020204020204" pitchFamily="34" charset="-122"/>
              </a:rPr>
              <a:t>测控电路与电子学</a:t>
            </a:r>
          </a:p>
        </p:txBody>
      </p:sp>
      <p:sp>
        <p:nvSpPr>
          <p:cNvPr id="3" name="内容占位符 2">
            <a:extLst>
              <a:ext uri="{FF2B5EF4-FFF2-40B4-BE49-F238E27FC236}">
                <a16:creationId xmlns:a16="http://schemas.microsoft.com/office/drawing/2014/main" id="{485CE66F-E53E-4F41-831F-6B1C38A8DB7A}"/>
              </a:ext>
            </a:extLst>
          </p:cNvPr>
          <p:cNvSpPr>
            <a:spLocks noGrp="1"/>
          </p:cNvSpPr>
          <p:nvPr>
            <p:ph idx="1"/>
          </p:nvPr>
        </p:nvSpPr>
        <p:spPr/>
        <p:txBody>
          <a:bodyPr/>
          <a:lstStyle/>
          <a:p>
            <a:pPr marL="0" indent="0">
              <a:buNone/>
            </a:pPr>
            <a:r>
              <a:rPr lang="zh-CN" altLang="en-US" sz="3200" b="1" dirty="0">
                <a:solidFill>
                  <a:srgbClr val="1D1B1F"/>
                </a:solidFill>
                <a:latin typeface="微软雅黑" panose="020B0503020204020204" pitchFamily="34" charset="-122"/>
                <a:ea typeface="微软雅黑" panose="020B0503020204020204" pitchFamily="34" charset="-122"/>
              </a:rPr>
              <a:t>电路的设计</a:t>
            </a:r>
            <a:endParaRPr lang="en-US" altLang="zh-CN" sz="3200" b="1" dirty="0">
              <a:solidFill>
                <a:srgbClr val="1D1B1F"/>
              </a:solidFill>
              <a:latin typeface="微软雅黑" panose="020B0503020204020204" pitchFamily="34" charset="-122"/>
              <a:ea typeface="微软雅黑" panose="020B0503020204020204" pitchFamily="34" charset="-122"/>
            </a:endParaRPr>
          </a:p>
          <a:p>
            <a:pPr marL="342900" lvl="1" indent="-342900"/>
            <a:r>
              <a:rPr lang="zh-CN" altLang="en-US" dirty="0">
                <a:latin typeface="微软雅黑" panose="020B0503020204020204" pitchFamily="34" charset="-122"/>
                <a:ea typeface="微软雅黑" panose="020B0503020204020204" pitchFamily="34" charset="-122"/>
              </a:rPr>
              <a:t>晶体管元件设计</a:t>
            </a:r>
            <a:endParaRPr lang="en-US" altLang="zh-CN" dirty="0">
              <a:latin typeface="微软雅黑" panose="020B0503020204020204" pitchFamily="34" charset="-122"/>
              <a:ea typeface="微软雅黑" panose="020B0503020204020204" pitchFamily="34" charset="-122"/>
            </a:endParaRPr>
          </a:p>
          <a:p>
            <a:pPr marL="342900" lvl="1" indent="-342900"/>
            <a:r>
              <a:rPr lang="zh-CN" altLang="en-US" dirty="0">
                <a:latin typeface="微软雅黑" panose="020B0503020204020204" pitchFamily="34" charset="-122"/>
                <a:ea typeface="微软雅黑" panose="020B0503020204020204" pitchFamily="34" charset="-122"/>
              </a:rPr>
              <a:t>晶体管电路设计</a:t>
            </a:r>
            <a:endParaRPr lang="en-US" altLang="zh-CN" dirty="0">
              <a:latin typeface="微软雅黑" panose="020B0503020204020204" pitchFamily="34" charset="-122"/>
              <a:ea typeface="微软雅黑" panose="020B0503020204020204" pitchFamily="34" charset="-122"/>
            </a:endParaRPr>
          </a:p>
          <a:p>
            <a:pPr marL="342900" lvl="1" indent="-342900"/>
            <a:r>
              <a:rPr lang="zh-CN" altLang="en-US" dirty="0">
                <a:latin typeface="微软雅黑" panose="020B0503020204020204" pitchFamily="34" charset="-122"/>
                <a:ea typeface="微软雅黑" panose="020B0503020204020204" pitchFamily="34" charset="-122"/>
              </a:rPr>
              <a:t>功能模块设计：</a:t>
            </a:r>
            <a:r>
              <a:rPr lang="zh-CN" altLang="en-US" dirty="0">
                <a:solidFill>
                  <a:srgbClr val="C00000"/>
                </a:solidFill>
                <a:latin typeface="微软雅黑" panose="020B0503020204020204" pitchFamily="34" charset="-122"/>
                <a:ea typeface="微软雅黑" panose="020B0503020204020204" pitchFamily="34" charset="-122"/>
              </a:rPr>
              <a:t>测控电路设计</a:t>
            </a:r>
            <a:endParaRPr lang="en-US" altLang="zh-CN" dirty="0">
              <a:solidFill>
                <a:srgbClr val="C00000"/>
              </a:solidFill>
              <a:latin typeface="微软雅黑" panose="020B0503020204020204" pitchFamily="34" charset="-122"/>
              <a:ea typeface="微软雅黑" panose="020B0503020204020204" pitchFamily="34" charset="-122"/>
            </a:endParaRPr>
          </a:p>
          <a:p>
            <a:pPr marL="342900" lvl="1" indent="-342900"/>
            <a:r>
              <a:rPr lang="zh-CN" altLang="en-US" dirty="0">
                <a:latin typeface="微软雅黑" panose="020B0503020204020204" pitchFamily="34" charset="-122"/>
                <a:ea typeface="微软雅黑" panose="020B0503020204020204" pitchFamily="34" charset="-122"/>
              </a:rPr>
              <a:t>系统设计</a:t>
            </a:r>
          </a:p>
        </p:txBody>
      </p:sp>
      <p:graphicFrame>
        <p:nvGraphicFramePr>
          <p:cNvPr id="5" name="对象 4">
            <a:extLst>
              <a:ext uri="{FF2B5EF4-FFF2-40B4-BE49-F238E27FC236}">
                <a16:creationId xmlns:a16="http://schemas.microsoft.com/office/drawing/2014/main" id="{68FBB374-0C52-48DD-B131-038DDC4A5DC5}"/>
              </a:ext>
            </a:extLst>
          </p:cNvPr>
          <p:cNvGraphicFramePr>
            <a:graphicFrameLocks noChangeAspect="1"/>
          </p:cNvGraphicFramePr>
          <p:nvPr>
            <p:extLst>
              <p:ext uri="{D42A27DB-BD31-4B8C-83A1-F6EECF244321}">
                <p14:modId xmlns:p14="http://schemas.microsoft.com/office/powerpoint/2010/main" val="2633494963"/>
              </p:ext>
            </p:extLst>
          </p:nvPr>
        </p:nvGraphicFramePr>
        <p:xfrm>
          <a:off x="5265777" y="1556620"/>
          <a:ext cx="5638800" cy="4599359"/>
        </p:xfrm>
        <a:graphic>
          <a:graphicData uri="http://schemas.openxmlformats.org/presentationml/2006/ole">
            <mc:AlternateContent xmlns:mc="http://schemas.openxmlformats.org/markup-compatibility/2006">
              <mc:Choice xmlns:v="urn:schemas-microsoft-com:vml" Requires="v">
                <p:oleObj spid="_x0000_s4135" r:id="rId3" imgW="7053513" imgH="5753100" progId="Visio.Drawing.15">
                  <p:embed/>
                </p:oleObj>
              </mc:Choice>
              <mc:Fallback>
                <p:oleObj r:id="rId3" imgW="7053513" imgH="5753100"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5777" y="1556620"/>
                        <a:ext cx="5638800" cy="4599359"/>
                      </a:xfrm>
                      <a:prstGeom prst="rect">
                        <a:avLst/>
                      </a:prstGeom>
                      <a:noFill/>
                    </p:spPr>
                  </p:pic>
                </p:oleObj>
              </mc:Fallback>
            </mc:AlternateContent>
          </a:graphicData>
        </a:graphic>
      </p:graphicFrame>
      <p:sp>
        <p:nvSpPr>
          <p:cNvPr id="6" name="文本框 5">
            <a:extLst>
              <a:ext uri="{FF2B5EF4-FFF2-40B4-BE49-F238E27FC236}">
                <a16:creationId xmlns:a16="http://schemas.microsoft.com/office/drawing/2014/main" id="{A007A4CD-8F5D-4DA1-858C-63C011A9099B}"/>
              </a:ext>
            </a:extLst>
          </p:cNvPr>
          <p:cNvSpPr txBox="1"/>
          <p:nvPr/>
        </p:nvSpPr>
        <p:spPr>
          <a:xfrm>
            <a:off x="11032933" y="2425138"/>
            <a:ext cx="553998" cy="2862322"/>
          </a:xfrm>
          <a:prstGeom prst="rect">
            <a:avLst/>
          </a:prstGeom>
          <a:noFill/>
        </p:spPr>
        <p:txBody>
          <a:bodyPr vert="eaVert" wrap="none" rtlCol="0">
            <a:spAutoFit/>
          </a:bodyPr>
          <a:lstStyle/>
          <a:p>
            <a:r>
              <a:rPr lang="zh-CN" altLang="en-US" sz="2400" dirty="0">
                <a:latin typeface="黑体" panose="02010609060101010101" pitchFamily="49" charset="-122"/>
                <a:ea typeface="黑体" panose="02010609060101010101" pitchFamily="49" charset="-122"/>
              </a:rPr>
              <a:t>电路设计抽象化水平</a:t>
            </a:r>
          </a:p>
        </p:txBody>
      </p:sp>
      <p:sp>
        <p:nvSpPr>
          <p:cNvPr id="7" name="文本框 6">
            <a:extLst>
              <a:ext uri="{FF2B5EF4-FFF2-40B4-BE49-F238E27FC236}">
                <a16:creationId xmlns:a16="http://schemas.microsoft.com/office/drawing/2014/main" id="{E305D304-760E-4F9A-9E9C-F2BE68E3B665}"/>
              </a:ext>
            </a:extLst>
          </p:cNvPr>
          <p:cNvSpPr txBox="1"/>
          <p:nvPr/>
        </p:nvSpPr>
        <p:spPr>
          <a:xfrm>
            <a:off x="9036764" y="5700068"/>
            <a:ext cx="1210588" cy="400110"/>
          </a:xfrm>
          <a:prstGeom prst="rect">
            <a:avLst/>
          </a:prstGeom>
          <a:noFill/>
        </p:spPr>
        <p:txBody>
          <a:bodyPr wrap="none" rtlCol="0">
            <a:spAutoFit/>
          </a:bodyPr>
          <a:lstStyle/>
          <a:p>
            <a:r>
              <a:rPr lang="zh-CN" altLang="en-US" sz="2000" dirty="0">
                <a:solidFill>
                  <a:srgbClr val="C00000"/>
                </a:solidFill>
                <a:latin typeface="黑体" panose="02010609060101010101" pitchFamily="49" charset="-122"/>
                <a:ea typeface="黑体" panose="02010609060101010101" pitchFamily="49" charset="-122"/>
              </a:rPr>
              <a:t>微电子学</a:t>
            </a:r>
          </a:p>
        </p:txBody>
      </p:sp>
      <p:sp>
        <p:nvSpPr>
          <p:cNvPr id="8" name="文本框 7">
            <a:extLst>
              <a:ext uri="{FF2B5EF4-FFF2-40B4-BE49-F238E27FC236}">
                <a16:creationId xmlns:a16="http://schemas.microsoft.com/office/drawing/2014/main" id="{2E9434FB-D0B0-44F2-B1FF-2924E14875CB}"/>
              </a:ext>
            </a:extLst>
          </p:cNvPr>
          <p:cNvSpPr txBox="1"/>
          <p:nvPr/>
        </p:nvSpPr>
        <p:spPr>
          <a:xfrm>
            <a:off x="8817135" y="4270864"/>
            <a:ext cx="1210588" cy="400110"/>
          </a:xfrm>
          <a:prstGeom prst="rect">
            <a:avLst/>
          </a:prstGeom>
          <a:noFill/>
        </p:spPr>
        <p:txBody>
          <a:bodyPr wrap="none" rtlCol="0">
            <a:spAutoFit/>
          </a:bodyPr>
          <a:lstStyle/>
          <a:p>
            <a:r>
              <a:rPr lang="zh-CN" altLang="en-US" sz="2000" dirty="0">
                <a:solidFill>
                  <a:srgbClr val="C00000"/>
                </a:solidFill>
                <a:latin typeface="黑体" panose="02010609060101010101" pitchFamily="49" charset="-122"/>
                <a:ea typeface="黑体" panose="02010609060101010101" pitchFamily="49" charset="-122"/>
              </a:rPr>
              <a:t>模拟电路</a:t>
            </a:r>
          </a:p>
        </p:txBody>
      </p:sp>
      <p:sp>
        <p:nvSpPr>
          <p:cNvPr id="9" name="文本框 8">
            <a:extLst>
              <a:ext uri="{FF2B5EF4-FFF2-40B4-BE49-F238E27FC236}">
                <a16:creationId xmlns:a16="http://schemas.microsoft.com/office/drawing/2014/main" id="{2693B2F4-66FE-432D-9ED8-07012497E240}"/>
              </a:ext>
            </a:extLst>
          </p:cNvPr>
          <p:cNvSpPr txBox="1"/>
          <p:nvPr/>
        </p:nvSpPr>
        <p:spPr>
          <a:xfrm>
            <a:off x="8259925" y="2785860"/>
            <a:ext cx="1987427" cy="400110"/>
          </a:xfrm>
          <a:prstGeom prst="rect">
            <a:avLst/>
          </a:prstGeom>
          <a:noFill/>
        </p:spPr>
        <p:txBody>
          <a:bodyPr wrap="square" rtlCol="0">
            <a:spAutoFit/>
          </a:bodyPr>
          <a:lstStyle/>
          <a:p>
            <a:r>
              <a:rPr lang="zh-CN" altLang="en-US" sz="2000" dirty="0">
                <a:solidFill>
                  <a:srgbClr val="C00000"/>
                </a:solidFill>
                <a:latin typeface="黑体" panose="02010609060101010101" pitchFamily="49" charset="-122"/>
                <a:ea typeface="黑体" panose="02010609060101010101" pitchFamily="49" charset="-122"/>
              </a:rPr>
              <a:t>基于运放的电路</a:t>
            </a:r>
          </a:p>
        </p:txBody>
      </p:sp>
    </p:spTree>
    <p:extLst>
      <p:ext uri="{BB962C8B-B14F-4D97-AF65-F5344CB8AC3E}">
        <p14:creationId xmlns:p14="http://schemas.microsoft.com/office/powerpoint/2010/main" val="8984712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6" name="TextBox 19"/>
          <p:cNvSpPr>
            <a:spLocks noChangeArrowheads="1"/>
          </p:cNvSpPr>
          <p:nvPr/>
        </p:nvSpPr>
        <p:spPr bwMode="auto">
          <a:xfrm>
            <a:off x="6261065" y="3183130"/>
            <a:ext cx="342914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 感谢</a:t>
            </a:r>
            <a:r>
              <a:rPr lang="zh-CN" altLang="en-US"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聆听</a:t>
            </a:r>
            <a:r>
              <a:rPr lang="zh-CN" altLang="zh-CN" sz="4800" b="1" dirty="0">
                <a:solidFill>
                  <a:srgbClr val="FF9300"/>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3" name="标题 2"/>
          <p:cNvSpPr>
            <a:spLocks noGrp="1"/>
          </p:cNvSpPr>
          <p:nvPr>
            <p:ph type="title" idx="4294967295"/>
          </p:nvPr>
        </p:nvSpPr>
        <p:spPr>
          <a:xfrm>
            <a:off x="4266444" y="1824641"/>
            <a:ext cx="7418387" cy="900113"/>
          </a:xfrm>
        </p:spPr>
        <p:txBody>
          <a:bodyPr/>
          <a:lstStyle/>
          <a:p>
            <a:pPr algn="ctr"/>
            <a:r>
              <a:rPr lang="zh-CN" altLang="en-US" sz="4800" b="1" dirty="0">
                <a:latin typeface="微软雅黑" panose="020B0503020204020204" pitchFamily="34" charset="-122"/>
                <a:ea typeface="微软雅黑" panose="020B0503020204020204" pitchFamily="34" charset="-122"/>
              </a:rPr>
              <a:t>本章结束</a:t>
            </a:r>
          </a:p>
        </p:txBody>
      </p:sp>
      <p:sp>
        <p:nvSpPr>
          <p:cNvPr id="10" name="矩形 9"/>
          <p:cNvSpPr/>
          <p:nvPr/>
        </p:nvSpPr>
        <p:spPr>
          <a:xfrm>
            <a:off x="4497762" y="4472503"/>
            <a:ext cx="6955750" cy="757130"/>
          </a:xfrm>
          <a:prstGeom prst="rect">
            <a:avLst/>
          </a:prstGeom>
        </p:spPr>
        <p:txBody>
          <a:bodyPr wrap="none" anchor="ctr">
            <a:spAutoFit/>
          </a:bodyPr>
          <a:lstStyle/>
          <a:p>
            <a:pPr algn="ctr" eaLnBrk="1" hangingPunct="1">
              <a:lnSpc>
                <a:spcPct val="90000"/>
              </a:lnSpc>
            </a:pP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测控电路</a:t>
            </a:r>
            <a:r>
              <a:rPr lang="en-US" altLang="zh-CN" sz="4800" b="1" dirty="0">
                <a:latin typeface="微软雅黑" panose="020B0503020204020204" pitchFamily="34" charset="-122"/>
                <a:ea typeface="微软雅黑" panose="020B0503020204020204" pitchFamily="34" charset="-122"/>
              </a:rPr>
              <a:t>》</a:t>
            </a:r>
            <a:r>
              <a:rPr lang="zh-CN" altLang="en-US" sz="4800" b="1" dirty="0">
                <a:latin typeface="微软雅黑" panose="020B0503020204020204" pitchFamily="34" charset="-122"/>
                <a:ea typeface="微软雅黑" panose="020B0503020204020204" pitchFamily="34" charset="-122"/>
              </a:rPr>
              <a:t>教材编写组</a:t>
            </a:r>
            <a:endParaRPr lang="en-US" altLang="zh-CN" sz="4800" b="1" dirty="0">
              <a:latin typeface="微软雅黑" panose="020B0503020204020204" pitchFamily="34" charset="-122"/>
              <a:ea typeface="微软雅黑" panose="020B0503020204020204" pitchFamily="34" charset="-122"/>
            </a:endParaRPr>
          </a:p>
        </p:txBody>
      </p:sp>
      <p:pic>
        <p:nvPicPr>
          <p:cNvPr id="5" name="Picture 8" descr="General 2560x1600 technology circuit boards PCB numbers electronics circuitry circuit microchip">
            <a:extLst>
              <a:ext uri="{FF2B5EF4-FFF2-40B4-BE49-F238E27FC236}">
                <a16:creationId xmlns:a16="http://schemas.microsoft.com/office/drawing/2014/main" id="{240856D6-08C0-49A2-B697-B38BE76F91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0200" y="0"/>
            <a:ext cx="10972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a:extLst>
              <a:ext uri="{FF2B5EF4-FFF2-40B4-BE49-F238E27FC236}">
                <a16:creationId xmlns:a16="http://schemas.microsoft.com/office/drawing/2014/main" id="{5F8031DD-609D-493C-B994-433411BAC903}"/>
              </a:ext>
            </a:extLst>
          </p:cNvPr>
          <p:cNvSpPr/>
          <p:nvPr/>
        </p:nvSpPr>
        <p:spPr>
          <a:xfrm>
            <a:off x="1729736" y="0"/>
            <a:ext cx="2562864" cy="6858000"/>
          </a:xfrm>
          <a:prstGeom prst="rect">
            <a:avLst/>
          </a:prstGeom>
          <a:gradFill>
            <a:gsLst>
              <a:gs pos="50400">
                <a:srgbClr val="FBFDFE">
                  <a:alpha val="79000"/>
                </a:srgbClr>
              </a:gs>
              <a:gs pos="0">
                <a:schemeClr val="accent1">
                  <a:lumMod val="5000"/>
                  <a:lumOff val="95000"/>
                  <a:alpha val="0"/>
                </a:schemeClr>
              </a:gs>
              <a:gs pos="100000">
                <a:schemeClr val="bg1"/>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193328"/>
      </p:ext>
    </p:extLst>
  </p:cSld>
  <p:clrMapOvr>
    <a:masterClrMapping/>
  </p:clrMapOvr>
  <p:transition>
    <p:cover dir="l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9B43E31D-17D3-45A4-8431-42E6B3571B68}"/>
              </a:ext>
            </a:extLst>
          </p:cNvPr>
          <p:cNvSpPr txBox="1"/>
          <p:nvPr/>
        </p:nvSpPr>
        <p:spPr>
          <a:xfrm>
            <a:off x="4771410" y="2506271"/>
            <a:ext cx="7020539" cy="1191993"/>
          </a:xfrm>
          <a:prstGeom prst="rect">
            <a:avLst/>
          </a:prstGeom>
          <a:noFill/>
        </p:spPr>
        <p:txBody>
          <a:bodyPr wrap="square">
            <a:spAutoFit/>
          </a:bodyPr>
          <a:lstStyle/>
          <a:p>
            <a:pPr>
              <a:lnSpc>
                <a:spcPct val="150000"/>
              </a:lnSpc>
              <a:spcBef>
                <a:spcPct val="20000"/>
              </a:spcBef>
            </a:pPr>
            <a:r>
              <a:rPr lang="zh-CN" altLang="en-US" sz="5400" b="1" dirty="0">
                <a:latin typeface="微软雅黑" panose="020B0503020204020204" pitchFamily="34" charset="-122"/>
                <a:ea typeface="微软雅黑" panose="020B0503020204020204" pitchFamily="34" charset="-122"/>
              </a:rPr>
              <a:t>测控电路与测控系统</a:t>
            </a:r>
            <a:endParaRPr lang="en-US" altLang="zh-CN" sz="5400" b="1"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4D2FC3DD-2BF1-489B-8138-2BDD50A2D45C}"/>
              </a:ext>
            </a:extLst>
          </p:cNvPr>
          <p:cNvSpPr txBox="1"/>
          <p:nvPr/>
        </p:nvSpPr>
        <p:spPr>
          <a:xfrm>
            <a:off x="4771411" y="3775660"/>
            <a:ext cx="6096000" cy="400110"/>
          </a:xfrm>
          <a:prstGeom prst="rect">
            <a:avLst/>
          </a:prstGeom>
          <a:noFill/>
        </p:spPr>
        <p:txBody>
          <a:bodyPr wrap="square">
            <a:spAutoFit/>
          </a:bodyPr>
          <a:lstStyle/>
          <a:p>
            <a:pPr algn="l" latinLnBrk="1"/>
            <a:r>
              <a:rPr lang="en-US" altLang="zh-CN" sz="2000" b="0" i="0" dirty="0">
                <a:solidFill>
                  <a:srgbClr val="1D1B1F"/>
                </a:solidFill>
                <a:effectLst/>
                <a:latin typeface="微软雅黑" panose="020B0503020204020204" pitchFamily="34" charset="-122"/>
                <a:ea typeface="微软雅黑" panose="020B0503020204020204" pitchFamily="34" charset="-122"/>
              </a:rPr>
              <a:t>Measurement and control circuit and system</a:t>
            </a:r>
          </a:p>
        </p:txBody>
      </p:sp>
      <p:grpSp>
        <p:nvGrpSpPr>
          <p:cNvPr id="7" name="组合 6">
            <a:extLst>
              <a:ext uri="{FF2B5EF4-FFF2-40B4-BE49-F238E27FC236}">
                <a16:creationId xmlns:a16="http://schemas.microsoft.com/office/drawing/2014/main" id="{FC8EA211-8BEE-4236-93DD-6989A5E9D2B0}"/>
              </a:ext>
            </a:extLst>
          </p:cNvPr>
          <p:cNvGrpSpPr/>
          <p:nvPr/>
        </p:nvGrpSpPr>
        <p:grpSpPr>
          <a:xfrm>
            <a:off x="1747078" y="1640940"/>
            <a:ext cx="2996351" cy="3932196"/>
            <a:chOff x="1747078" y="1640940"/>
            <a:chExt cx="2996351" cy="3932196"/>
          </a:xfrm>
        </p:grpSpPr>
        <p:sp>
          <p:nvSpPr>
            <p:cNvPr id="3" name="任意多边形: 形状 2">
              <a:extLst>
                <a:ext uri="{FF2B5EF4-FFF2-40B4-BE49-F238E27FC236}">
                  <a16:creationId xmlns:a16="http://schemas.microsoft.com/office/drawing/2014/main" id="{4AB71016-64E1-48B0-8EED-C5D6C3C4A87E}"/>
                </a:ext>
              </a:extLst>
            </p:cNvPr>
            <p:cNvSpPr/>
            <p:nvPr/>
          </p:nvSpPr>
          <p:spPr>
            <a:xfrm>
              <a:off x="1747078" y="1640940"/>
              <a:ext cx="2996351" cy="3024336"/>
            </a:xfrm>
            <a:custGeom>
              <a:avLst/>
              <a:gdLst>
                <a:gd name="connsiteX0" fmla="*/ 1512168 w 2996351"/>
                <a:gd name="connsiteY0" fmla="*/ 0 h 3024336"/>
                <a:gd name="connsiteX1" fmla="*/ 2993614 w 2996351"/>
                <a:gd name="connsiteY1" fmla="*/ 1207414 h 3024336"/>
                <a:gd name="connsiteX2" fmla="*/ 2996351 w 2996351"/>
                <a:gd name="connsiteY2" fmla="*/ 1225345 h 3024336"/>
                <a:gd name="connsiteX3" fmla="*/ 1997899 w 2996351"/>
                <a:gd name="connsiteY3" fmla="*/ 2943155 h 3024336"/>
                <a:gd name="connsiteX4" fmla="*/ 1961841 w 2996351"/>
                <a:gd name="connsiteY4" fmla="*/ 2956352 h 3024336"/>
                <a:gd name="connsiteX5" fmla="*/ 1512168 w 2996351"/>
                <a:gd name="connsiteY5" fmla="*/ 3024336 h 3024336"/>
                <a:gd name="connsiteX6" fmla="*/ 0 w 2996351"/>
                <a:gd name="connsiteY6" fmla="*/ 1512168 h 3024336"/>
                <a:gd name="connsiteX7" fmla="*/ 1512168 w 2996351"/>
                <a:gd name="connsiteY7" fmla="*/ 0 h 302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6351" h="3024336">
                  <a:moveTo>
                    <a:pt x="1512168" y="0"/>
                  </a:moveTo>
                  <a:cubicBezTo>
                    <a:pt x="2242922" y="0"/>
                    <a:pt x="2852610" y="518344"/>
                    <a:pt x="2993614" y="1207414"/>
                  </a:cubicBezTo>
                  <a:lnTo>
                    <a:pt x="2996351" y="1225345"/>
                  </a:lnTo>
                  <a:lnTo>
                    <a:pt x="1997899" y="2943155"/>
                  </a:lnTo>
                  <a:lnTo>
                    <a:pt x="1961841" y="2956352"/>
                  </a:lnTo>
                  <a:cubicBezTo>
                    <a:pt x="1819789" y="3000535"/>
                    <a:pt x="1668758" y="3024336"/>
                    <a:pt x="1512168" y="3024336"/>
                  </a:cubicBezTo>
                  <a:cubicBezTo>
                    <a:pt x="677021" y="3024336"/>
                    <a:pt x="0" y="2347315"/>
                    <a:pt x="0" y="1512168"/>
                  </a:cubicBezTo>
                  <a:cubicBezTo>
                    <a:pt x="0" y="677021"/>
                    <a:pt x="677021" y="0"/>
                    <a:pt x="1512168" y="0"/>
                  </a:cubicBezTo>
                  <a:close/>
                </a:path>
              </a:pathLst>
            </a:custGeom>
            <a:gradFill flip="none" rotWithShape="1">
              <a:gsLst>
                <a:gs pos="13000">
                  <a:srgbClr val="E27600"/>
                </a:gs>
                <a:gs pos="78000">
                  <a:srgbClr val="1D1B1F"/>
                </a:gs>
              </a:gsLst>
              <a:path path="circle">
                <a:fillToRect l="100000" b="100000"/>
              </a:path>
              <a:tileRect t="-100000" r="-100000"/>
            </a:gradFill>
            <a:ln>
              <a:noFill/>
            </a:ln>
            <a:effectLst>
              <a:outerShdw blurRad="254000" dist="190500" dir="13500000" algn="tl" rotWithShape="0">
                <a:srgbClr val="FFFFFF">
                  <a:alpha val="75000"/>
                </a:srgbClr>
              </a:outerShdw>
            </a:effectLst>
            <a:scene3d>
              <a:camera prst="orthographicFront"/>
              <a:lightRig rig="threePt" dir="t"/>
            </a:scene3d>
            <a:sp3d>
              <a:bevelT w="0" h="0"/>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4400"/>
            </a:p>
          </p:txBody>
        </p:sp>
        <p:pic>
          <p:nvPicPr>
            <p:cNvPr id="5" name="Picture 15">
              <a:extLst>
                <a:ext uri="{FF2B5EF4-FFF2-40B4-BE49-F238E27FC236}">
                  <a16:creationId xmlns:a16="http://schemas.microsoft.com/office/drawing/2014/main" id="{A1B0691B-E0BC-43F2-9C59-0681F57C50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800097" flipH="1">
              <a:off x="4287640" y="1823393"/>
              <a:ext cx="405708" cy="3749743"/>
            </a:xfrm>
            <a:prstGeom prst="rect">
              <a:avLst/>
            </a:prstGeom>
            <a:noFill/>
          </p:spPr>
        </p:pic>
        <p:sp>
          <p:nvSpPr>
            <p:cNvPr id="8" name="文本框 7">
              <a:extLst>
                <a:ext uri="{FF2B5EF4-FFF2-40B4-BE49-F238E27FC236}">
                  <a16:creationId xmlns:a16="http://schemas.microsoft.com/office/drawing/2014/main" id="{E9BE6AB9-ABC5-4213-BB40-0D6512374C36}"/>
                </a:ext>
              </a:extLst>
            </p:cNvPr>
            <p:cNvSpPr txBox="1"/>
            <p:nvPr/>
          </p:nvSpPr>
          <p:spPr>
            <a:xfrm>
              <a:off x="2224888" y="2452221"/>
              <a:ext cx="2040730" cy="1323439"/>
            </a:xfrm>
            <a:prstGeom prst="rect">
              <a:avLst/>
            </a:prstGeom>
            <a:noFill/>
          </p:spPr>
          <p:txBody>
            <a:bodyPr wrap="square">
              <a:spAutoFit/>
            </a:bodyPr>
            <a:lstStyle/>
            <a:p>
              <a:pPr algn="ctr"/>
              <a:r>
                <a:rPr lang="en-US" altLang="zh-CN" sz="8000" b="1" dirty="0">
                  <a:solidFill>
                    <a:schemeClr val="bg1"/>
                  </a:solidFill>
                  <a:latin typeface="微软雅黑" panose="020B0503020204020204" pitchFamily="34" charset="-122"/>
                  <a:ea typeface="微软雅黑" panose="020B0503020204020204" pitchFamily="34" charset="-122"/>
                </a:rPr>
                <a:t>1.2</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62078154"/>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25445C-CA0F-49A3-8DE2-A87FC20438B2}"/>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1.2  </a:t>
            </a:r>
            <a:r>
              <a:rPr lang="zh-CN" altLang="en-US" dirty="0">
                <a:latin typeface="微软雅黑" panose="020B0503020204020204" pitchFamily="34" charset="-122"/>
                <a:ea typeface="微软雅黑" panose="020B0503020204020204" pitchFamily="34" charset="-122"/>
              </a:rPr>
              <a:t>测控电路与测控系统</a:t>
            </a:r>
          </a:p>
        </p:txBody>
      </p:sp>
      <p:sp>
        <p:nvSpPr>
          <p:cNvPr id="3" name="内容占位符 2">
            <a:extLst>
              <a:ext uri="{FF2B5EF4-FFF2-40B4-BE49-F238E27FC236}">
                <a16:creationId xmlns:a16="http://schemas.microsoft.com/office/drawing/2014/main" id="{61F2AECD-A99F-43DC-891A-DB3CF916E2A5}"/>
              </a:ext>
            </a:extLst>
          </p:cNvPr>
          <p:cNvSpPr>
            <a:spLocks noGrp="1"/>
          </p:cNvSpPr>
          <p:nvPr>
            <p:ph idx="1"/>
          </p:nvPr>
        </p:nvSpPr>
        <p:spPr>
          <a:xfrm>
            <a:off x="838200" y="1165225"/>
            <a:ext cx="6231194" cy="5011739"/>
          </a:xfrm>
        </p:spPr>
        <p:txBody>
          <a:bodyPr/>
          <a:lstStyle/>
          <a:p>
            <a:r>
              <a:rPr lang="zh-CN" altLang="en-US" dirty="0">
                <a:latin typeface="微软雅黑" panose="020B0503020204020204" pitchFamily="34" charset="-122"/>
                <a:ea typeface="微软雅黑" panose="020B0503020204020204" pitchFamily="34" charset="-122"/>
              </a:rPr>
              <a:t>测控系统：测量和控制系统的简称</a:t>
            </a:r>
            <a:endParaRPr lang="en-US" altLang="zh-CN" dirty="0">
              <a:latin typeface="微软雅黑" panose="020B0503020204020204" pitchFamily="34" charset="-122"/>
              <a:ea typeface="微软雅黑" panose="020B0503020204020204" pitchFamily="34" charset="-122"/>
            </a:endParaRPr>
          </a:p>
          <a:p>
            <a:pPr lvl="1"/>
            <a:r>
              <a:rPr lang="zh-CN" altLang="en-US" dirty="0">
                <a:latin typeface="微软雅黑" panose="020B0503020204020204" pitchFamily="34" charset="-122"/>
                <a:ea typeface="微软雅黑" panose="020B0503020204020204" pitchFamily="34" charset="-122"/>
              </a:rPr>
              <a:t>测控系统主要由传感器、控制器和执行机构三部分组成。</a:t>
            </a:r>
            <a:endParaRPr lang="en-US" altLang="zh-CN" dirty="0">
              <a:latin typeface="微软雅黑" panose="020B0503020204020204" pitchFamily="34" charset="-122"/>
              <a:ea typeface="微软雅黑" panose="020B0503020204020204" pitchFamily="34" charset="-122"/>
            </a:endParaRPr>
          </a:p>
          <a:p>
            <a:pPr lvl="2"/>
            <a:r>
              <a:rPr lang="zh-CN" altLang="en-US" dirty="0">
                <a:latin typeface="微软雅黑" panose="020B0503020204020204" pitchFamily="34" charset="-122"/>
                <a:ea typeface="微软雅黑" panose="020B0503020204020204" pitchFamily="34" charset="-122"/>
              </a:rPr>
              <a:t>传感器（测量装置）：传感器是敏感元件，它的功能是探测被测参数的变化</a:t>
            </a:r>
          </a:p>
          <a:p>
            <a:pPr lvl="2"/>
            <a:r>
              <a:rPr lang="zh-CN" altLang="en-US" dirty="0">
                <a:latin typeface="微软雅黑" panose="020B0503020204020204" pitchFamily="34" charset="-122"/>
                <a:ea typeface="微软雅黑" panose="020B0503020204020204" pitchFamily="34" charset="-122"/>
              </a:rPr>
              <a:t>测量控制电路（简称测控电路）：电路是最灵活的，便于放大、传输、转换、选取所需信号、适应不同测控任务要求</a:t>
            </a:r>
          </a:p>
          <a:p>
            <a:pPr lvl="2"/>
            <a:r>
              <a:rPr lang="zh-CN" altLang="en-US" dirty="0">
                <a:latin typeface="微软雅黑" panose="020B0503020204020204" pitchFamily="34" charset="-122"/>
                <a:ea typeface="微软雅黑" panose="020B0503020204020204" pitchFamily="34" charset="-122"/>
              </a:rPr>
              <a:t>执行机构</a:t>
            </a:r>
          </a:p>
          <a:p>
            <a:pPr lvl="2"/>
            <a:endParaRPr lang="en-US" altLang="zh-CN" dirty="0">
              <a:latin typeface="微软雅黑" panose="020B0503020204020204" pitchFamily="34" charset="-122"/>
              <a:ea typeface="微软雅黑" panose="020B0503020204020204" pitchFamily="34" charset="-122"/>
            </a:endParaRPr>
          </a:p>
        </p:txBody>
      </p:sp>
      <p:pic>
        <p:nvPicPr>
          <p:cNvPr id="6" name="图片 5">
            <a:extLst>
              <a:ext uri="{FF2B5EF4-FFF2-40B4-BE49-F238E27FC236}">
                <a16:creationId xmlns:a16="http://schemas.microsoft.com/office/drawing/2014/main" id="{2C17D152-8FD5-4229-8E2B-3078EDA78153}"/>
              </a:ext>
            </a:extLst>
          </p:cNvPr>
          <p:cNvPicPr>
            <a:picLocks noChangeAspect="1"/>
          </p:cNvPicPr>
          <p:nvPr/>
        </p:nvPicPr>
        <p:blipFill>
          <a:blip r:embed="rId2"/>
          <a:stretch>
            <a:fillRect/>
          </a:stretch>
        </p:blipFill>
        <p:spPr>
          <a:xfrm>
            <a:off x="7467513" y="1276350"/>
            <a:ext cx="3722055" cy="5226050"/>
          </a:xfrm>
          <a:prstGeom prst="rect">
            <a:avLst/>
          </a:prstGeom>
        </p:spPr>
      </p:pic>
    </p:spTree>
    <p:extLst>
      <p:ext uri="{BB962C8B-B14F-4D97-AF65-F5344CB8AC3E}">
        <p14:creationId xmlns:p14="http://schemas.microsoft.com/office/powerpoint/2010/main" val="3672088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D25445C-CA0F-49A3-8DE2-A87FC20438B2}"/>
              </a:ext>
            </a:extLst>
          </p:cNvPr>
          <p:cNvSpPr>
            <a:spLocks noGrp="1"/>
          </p:cNvSpPr>
          <p:nvPr>
            <p:ph type="title"/>
          </p:nvPr>
        </p:nvSpPr>
        <p:spPr/>
        <p:txBody>
          <a:bodyPr>
            <a:normAutofit/>
          </a:bodyPr>
          <a:lstStyle/>
          <a:p>
            <a:r>
              <a:rPr lang="en-US" altLang="zh-CN" dirty="0">
                <a:latin typeface="微软雅黑" panose="020B0503020204020204" pitchFamily="34" charset="-122"/>
                <a:ea typeface="微软雅黑" panose="020B0503020204020204" pitchFamily="34" charset="-122"/>
              </a:rPr>
              <a:t>1.2  </a:t>
            </a:r>
            <a:r>
              <a:rPr lang="zh-CN" altLang="en-US" dirty="0">
                <a:latin typeface="微软雅黑" panose="020B0503020204020204" pitchFamily="34" charset="-122"/>
                <a:ea typeface="微软雅黑" panose="020B0503020204020204" pitchFamily="34" charset="-122"/>
              </a:rPr>
              <a:t>测控电路与测控系统</a:t>
            </a:r>
          </a:p>
        </p:txBody>
      </p:sp>
      <p:sp>
        <p:nvSpPr>
          <p:cNvPr id="3" name="内容占位符 2">
            <a:extLst>
              <a:ext uri="{FF2B5EF4-FFF2-40B4-BE49-F238E27FC236}">
                <a16:creationId xmlns:a16="http://schemas.microsoft.com/office/drawing/2014/main" id="{61F2AECD-A99F-43DC-891A-DB3CF916E2A5}"/>
              </a:ext>
            </a:extLst>
          </p:cNvPr>
          <p:cNvSpPr>
            <a:spLocks noGrp="1"/>
          </p:cNvSpPr>
          <p:nvPr>
            <p:ph idx="1"/>
          </p:nvPr>
        </p:nvSpPr>
        <p:spPr>
          <a:xfrm>
            <a:off x="838200" y="1165225"/>
            <a:ext cx="5981613" cy="5011739"/>
          </a:xfrm>
        </p:spPr>
        <p:txBody>
          <a:bodyPr/>
          <a:lstStyle/>
          <a:p>
            <a:r>
              <a:rPr lang="zh-CN" altLang="en-US" dirty="0">
                <a:latin typeface="微软雅黑" panose="020B0503020204020204" pitchFamily="34" charset="-122"/>
                <a:ea typeface="微软雅黑" panose="020B0503020204020204" pitchFamily="34" charset="-122"/>
              </a:rPr>
              <a:t>在测控系统中测控电路可用于</a:t>
            </a:r>
            <a:endParaRPr lang="en-US" altLang="zh-CN" dirty="0">
              <a:latin typeface="微软雅黑" panose="020B0503020204020204" pitchFamily="34" charset="-122"/>
              <a:ea typeface="微软雅黑" panose="020B0503020204020204" pitchFamily="34" charset="-122"/>
            </a:endParaRPr>
          </a:p>
          <a:p>
            <a:pPr marL="457200" lvl="1" indent="0">
              <a:buNone/>
            </a:pPr>
            <a:r>
              <a:rPr lang="en-US" altLang="zh-CN" dirty="0">
                <a:latin typeface="微软雅黑" panose="020B0503020204020204" pitchFamily="34" charset="-122"/>
                <a:ea typeface="微软雅黑" panose="020B0503020204020204" pitchFamily="34" charset="-122"/>
              </a:rPr>
              <a:t>A</a:t>
            </a:r>
            <a:r>
              <a:rPr lang="zh-CN" altLang="en-US" dirty="0">
                <a:latin typeface="微软雅黑" panose="020B0503020204020204" pitchFamily="34" charset="-122"/>
                <a:ea typeface="微软雅黑" panose="020B0503020204020204" pitchFamily="34" charset="-122"/>
              </a:rPr>
              <a:t>：高质量获取传感器信号；</a:t>
            </a:r>
            <a:endParaRPr lang="en-US" altLang="zh-CN" dirty="0">
              <a:latin typeface="微软雅黑" panose="020B0503020204020204" pitchFamily="34" charset="-122"/>
              <a:ea typeface="微软雅黑" panose="020B0503020204020204" pitchFamily="34" charset="-122"/>
            </a:endParaRPr>
          </a:p>
          <a:p>
            <a:pPr marL="457200" lvl="1" indent="0">
              <a:buNone/>
            </a:pPr>
            <a:r>
              <a:rPr lang="en-US" altLang="zh-CN" dirty="0">
                <a:latin typeface="微软雅黑" panose="020B0503020204020204" pitchFamily="34" charset="-122"/>
                <a:ea typeface="微软雅黑" panose="020B0503020204020204" pitchFamily="34" charset="-122"/>
              </a:rPr>
              <a:t>B</a:t>
            </a:r>
            <a:r>
              <a:rPr lang="zh-CN" altLang="en-US" dirty="0">
                <a:latin typeface="微软雅黑" panose="020B0503020204020204" pitchFamily="34" charset="-122"/>
                <a:ea typeface="微软雅黑" panose="020B0503020204020204" pitchFamily="34" charset="-122"/>
              </a:rPr>
              <a:t>：根据控制特性需要进行控制器的电路实现；</a:t>
            </a:r>
            <a:endParaRPr lang="en-US" altLang="zh-CN" dirty="0">
              <a:latin typeface="微软雅黑" panose="020B0503020204020204" pitchFamily="34" charset="-122"/>
              <a:ea typeface="微软雅黑" panose="020B0503020204020204" pitchFamily="34" charset="-122"/>
            </a:endParaRPr>
          </a:p>
          <a:p>
            <a:pPr marL="457200" lvl="1" indent="0">
              <a:buNone/>
            </a:pPr>
            <a:r>
              <a:rPr lang="en-US" altLang="zh-CN" dirty="0">
                <a:latin typeface="微软雅黑" panose="020B0503020204020204" pitchFamily="34" charset="-122"/>
                <a:ea typeface="微软雅黑" panose="020B0503020204020204" pitchFamily="34" charset="-122"/>
              </a:rPr>
              <a:t>C</a:t>
            </a:r>
            <a:r>
              <a:rPr lang="zh-CN" altLang="en-US" dirty="0">
                <a:latin typeface="微软雅黑" panose="020B0503020204020204" pitchFamily="34" charset="-122"/>
                <a:ea typeface="微软雅黑" panose="020B0503020204020204" pitchFamily="34" charset="-122"/>
              </a:rPr>
              <a:t>：根据执行机构特性产生驱动信号。</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测控系统的性能在很大程度上取决于测控电路的性能。</a:t>
            </a:r>
          </a:p>
        </p:txBody>
      </p:sp>
      <p:pic>
        <p:nvPicPr>
          <p:cNvPr id="6" name="图片 5">
            <a:extLst>
              <a:ext uri="{FF2B5EF4-FFF2-40B4-BE49-F238E27FC236}">
                <a16:creationId xmlns:a16="http://schemas.microsoft.com/office/drawing/2014/main" id="{2C17D152-8FD5-4229-8E2B-3078EDA78153}"/>
              </a:ext>
            </a:extLst>
          </p:cNvPr>
          <p:cNvPicPr>
            <a:picLocks noChangeAspect="1"/>
          </p:cNvPicPr>
          <p:nvPr/>
        </p:nvPicPr>
        <p:blipFill>
          <a:blip r:embed="rId2"/>
          <a:stretch>
            <a:fillRect/>
          </a:stretch>
        </p:blipFill>
        <p:spPr>
          <a:xfrm>
            <a:off x="7163716" y="1159668"/>
            <a:ext cx="3920901" cy="5505245"/>
          </a:xfrm>
          <a:prstGeom prst="rect">
            <a:avLst/>
          </a:prstGeom>
        </p:spPr>
      </p:pic>
    </p:spTree>
    <p:extLst>
      <p:ext uri="{BB962C8B-B14F-4D97-AF65-F5344CB8AC3E}">
        <p14:creationId xmlns:p14="http://schemas.microsoft.com/office/powerpoint/2010/main" val="165880914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983284" y="3258704"/>
            <a:ext cx="7417778" cy="899392"/>
          </a:xfrm>
        </p:spPr>
        <p:txBody>
          <a:bodyPr/>
          <a:lstStyle/>
          <a:p>
            <a:pPr>
              <a:lnSpc>
                <a:spcPct val="100000"/>
              </a:lnSpc>
            </a:pPr>
            <a:r>
              <a:rPr lang="zh-CN" altLang="en-US" dirty="0">
                <a:latin typeface="微软雅黑" panose="020B0503020204020204" pitchFamily="34" charset="-122"/>
                <a:ea typeface="微软雅黑" panose="020B0503020204020204" pitchFamily="34" charset="-122"/>
              </a:rPr>
              <a:t>测控电路的</a:t>
            </a:r>
            <a:br>
              <a:rPr lang="en-US" altLang="zh-CN" dirty="0">
                <a:latin typeface="微软雅黑" panose="020B0503020204020204" pitchFamily="34" charset="-122"/>
                <a:ea typeface="微软雅黑" panose="020B0503020204020204" pitchFamily="34" charset="-122"/>
              </a:rPr>
            </a:br>
            <a:r>
              <a:rPr lang="zh-CN" altLang="en-US" dirty="0">
                <a:latin typeface="微软雅黑" panose="020B0503020204020204" pitchFamily="34" charset="-122"/>
                <a:ea typeface="微软雅黑" panose="020B0503020204020204" pitchFamily="34" charset="-122"/>
              </a:rPr>
              <a:t>输入信号与输出信号</a:t>
            </a:r>
          </a:p>
        </p:txBody>
      </p:sp>
      <p:sp>
        <p:nvSpPr>
          <p:cNvPr id="3" name="文本框 2">
            <a:extLst>
              <a:ext uri="{FF2B5EF4-FFF2-40B4-BE49-F238E27FC236}">
                <a16:creationId xmlns:a16="http://schemas.microsoft.com/office/drawing/2014/main" id="{37DFAFD3-F0C3-498F-9553-DF639B6A6D58}"/>
              </a:ext>
            </a:extLst>
          </p:cNvPr>
          <p:cNvSpPr txBox="1"/>
          <p:nvPr/>
        </p:nvSpPr>
        <p:spPr>
          <a:xfrm>
            <a:off x="2224888" y="2452221"/>
            <a:ext cx="2040730" cy="1323439"/>
          </a:xfrm>
          <a:prstGeom prst="rect">
            <a:avLst/>
          </a:prstGeom>
          <a:noFill/>
        </p:spPr>
        <p:txBody>
          <a:bodyPr wrap="square">
            <a:spAutoFit/>
          </a:bodyPr>
          <a:lstStyle/>
          <a:p>
            <a:pPr algn="ctr"/>
            <a:r>
              <a:rPr lang="en-US" altLang="zh-CN" sz="8000" b="1" dirty="0">
                <a:solidFill>
                  <a:schemeClr val="bg1"/>
                </a:solidFill>
                <a:latin typeface="微软雅黑" panose="020B0503020204020204" pitchFamily="34" charset="-122"/>
                <a:ea typeface="微软雅黑" panose="020B0503020204020204" pitchFamily="34" charset="-122"/>
              </a:rPr>
              <a:t>1.3</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5865581"/>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751</TotalTime>
  <Words>2465</Words>
  <Application>Microsoft Office PowerPoint</Application>
  <PresentationFormat>宽屏</PresentationFormat>
  <Paragraphs>312</Paragraphs>
  <Slides>50</Slides>
  <Notes>6</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4</vt:i4>
      </vt:variant>
      <vt:variant>
        <vt:lpstr>幻灯片标题</vt:lpstr>
      </vt:variant>
      <vt:variant>
        <vt:i4>50</vt:i4>
      </vt:variant>
    </vt:vector>
  </HeadingPairs>
  <TitlesOfParts>
    <vt:vector size="64" baseType="lpstr">
      <vt:lpstr>等线</vt:lpstr>
      <vt:lpstr>黑体</vt:lpstr>
      <vt:lpstr>微软雅黑</vt:lpstr>
      <vt:lpstr>Arial</vt:lpstr>
      <vt:lpstr>Arial Narrow</vt:lpstr>
      <vt:lpstr>Tahoma</vt:lpstr>
      <vt:lpstr>Times New Roman</vt:lpstr>
      <vt:lpstr>Verdana</vt:lpstr>
      <vt:lpstr>Wingdings</vt:lpstr>
      <vt:lpstr>Office 主题​​</vt:lpstr>
      <vt:lpstr>Visio.Drawing.15</vt:lpstr>
      <vt:lpstr>Equation</vt:lpstr>
      <vt:lpstr>Visio</vt:lpstr>
      <vt:lpstr>公式</vt:lpstr>
      <vt:lpstr>PowerPoint 演示文稿</vt:lpstr>
      <vt:lpstr>第一章绪论</vt:lpstr>
      <vt:lpstr>本章知识点</vt:lpstr>
      <vt:lpstr>PowerPoint 演示文稿</vt:lpstr>
      <vt:lpstr>1.1 测控电路与电子学</vt:lpstr>
      <vt:lpstr>PowerPoint 演示文稿</vt:lpstr>
      <vt:lpstr>1.2  测控电路与测控系统</vt:lpstr>
      <vt:lpstr>1.2  测控电路与测控系统</vt:lpstr>
      <vt:lpstr>测控电路的 输入信号与输出信号</vt:lpstr>
      <vt:lpstr>1.3  测控电路的输入信号与输出信号</vt:lpstr>
      <vt:lpstr>1、模拟式信号</vt:lpstr>
      <vt:lpstr>1、模拟式信号</vt:lpstr>
      <vt:lpstr>2、数字式信号</vt:lpstr>
      <vt:lpstr>2、数字式信号</vt:lpstr>
      <vt:lpstr>2、数字式信号</vt:lpstr>
      <vt:lpstr>运算放大器基础</vt:lpstr>
      <vt:lpstr>1.4.1 实际运算放大器及其特性</vt:lpstr>
      <vt:lpstr>集成运算放大器的基本构成</vt:lpstr>
      <vt:lpstr>集成运算放大器的基本构成</vt:lpstr>
      <vt:lpstr>运算放大器封装</vt:lpstr>
      <vt:lpstr>正确供电的运算放大器等效电路</vt:lpstr>
      <vt:lpstr>1.4.1 实际运算放大器及其特性</vt:lpstr>
      <vt:lpstr>1.4.2 运算放大器的失调及其补偿</vt:lpstr>
      <vt:lpstr>1、输入偏置电流和输入失调电流</vt:lpstr>
      <vt:lpstr>1、输入偏置电流和输入失调电流</vt:lpstr>
      <vt:lpstr>1、输入偏置电流和输入失调电流</vt:lpstr>
      <vt:lpstr>1、输入偏置电流和输入失调电流</vt:lpstr>
      <vt:lpstr>2、输入失调电压</vt:lpstr>
      <vt:lpstr>2、输入失调电压</vt:lpstr>
      <vt:lpstr>3、输入失调电压和输入失调电流的调整</vt:lpstr>
      <vt:lpstr>3、 输入失调电压和输入失调电流的调整</vt:lpstr>
      <vt:lpstr>外部调整法</vt:lpstr>
      <vt:lpstr>内部调整法</vt:lpstr>
      <vt:lpstr>1.4.3 运算放大器的转换速率和最大不失真率</vt:lpstr>
      <vt:lpstr>1.4.4  运算放大器的振荡与相位补偿</vt:lpstr>
      <vt:lpstr>1、负反馈</vt:lpstr>
      <vt:lpstr>1、负反馈</vt:lpstr>
      <vt:lpstr>环路增益T</vt:lpstr>
      <vt:lpstr>1、负反馈</vt:lpstr>
      <vt:lpstr>反馈系数</vt:lpstr>
      <vt:lpstr>2、运算放大器的振荡</vt:lpstr>
      <vt:lpstr>2、运算放大器的振荡</vt:lpstr>
      <vt:lpstr>3、运算放大器的相位补偿</vt:lpstr>
      <vt:lpstr>1.4.5 噪声的基础知识</vt:lpstr>
      <vt:lpstr>1、噪声的类型</vt:lpstr>
      <vt:lpstr>1、噪声的类型</vt:lpstr>
      <vt:lpstr>1、噪声的类型</vt:lpstr>
      <vt:lpstr>2、放大器噪声</vt:lpstr>
      <vt:lpstr>3、噪声系数</vt:lpstr>
      <vt:lpstr>本章结束</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yangying</dc:creator>
  <cp:lastModifiedBy>Zhou Creed</cp:lastModifiedBy>
  <cp:revision>111</cp:revision>
  <dcterms:created xsi:type="dcterms:W3CDTF">2016-11-14T01:43:49Z</dcterms:created>
  <dcterms:modified xsi:type="dcterms:W3CDTF">2022-01-09T03:16:41Z</dcterms:modified>
</cp:coreProperties>
</file>